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1"/>
  </p:notesMasterIdLst>
  <p:handoutMasterIdLst>
    <p:handoutMasterId r:id="rId102"/>
  </p:handoutMasterIdLst>
  <p:sldIdLst>
    <p:sldId id="3952" r:id="rId5"/>
    <p:sldId id="4066" r:id="rId6"/>
    <p:sldId id="4071" r:id="rId7"/>
    <p:sldId id="4249" r:id="rId8"/>
    <p:sldId id="4250" r:id="rId9"/>
    <p:sldId id="4122" r:id="rId10"/>
    <p:sldId id="4075" r:id="rId11"/>
    <p:sldId id="4196" r:id="rId12"/>
    <p:sldId id="4124" r:id="rId13"/>
    <p:sldId id="4125" r:id="rId14"/>
    <p:sldId id="4126" r:id="rId15"/>
    <p:sldId id="4127" r:id="rId16"/>
    <p:sldId id="4197" r:id="rId17"/>
    <p:sldId id="4077" r:id="rId18"/>
    <p:sldId id="4153" r:id="rId19"/>
    <p:sldId id="4128" r:id="rId20"/>
    <p:sldId id="4129" r:id="rId21"/>
    <p:sldId id="4154" r:id="rId22"/>
    <p:sldId id="4155" r:id="rId23"/>
    <p:sldId id="4199" r:id="rId24"/>
    <p:sldId id="4130" r:id="rId25"/>
    <p:sldId id="4134" r:id="rId26"/>
    <p:sldId id="4067" r:id="rId27"/>
    <p:sldId id="4135" r:id="rId28"/>
    <p:sldId id="4136" r:id="rId29"/>
    <p:sldId id="4138" r:id="rId30"/>
    <p:sldId id="4137" r:id="rId31"/>
    <p:sldId id="4139" r:id="rId32"/>
    <p:sldId id="4140" r:id="rId33"/>
    <p:sldId id="4142" r:id="rId34"/>
    <p:sldId id="4248" r:id="rId35"/>
    <p:sldId id="4143" r:id="rId36"/>
    <p:sldId id="4144" r:id="rId37"/>
    <p:sldId id="4145" r:id="rId38"/>
    <p:sldId id="4146" r:id="rId39"/>
    <p:sldId id="4147" r:id="rId40"/>
    <p:sldId id="4148" r:id="rId41"/>
    <p:sldId id="4149" r:id="rId42"/>
    <p:sldId id="4151" r:id="rId43"/>
    <p:sldId id="4141" r:id="rId44"/>
    <p:sldId id="4152" r:id="rId45"/>
    <p:sldId id="4131" r:id="rId46"/>
    <p:sldId id="4233" r:id="rId47"/>
    <p:sldId id="4234" r:id="rId48"/>
    <p:sldId id="4235" r:id="rId49"/>
    <p:sldId id="4236" r:id="rId50"/>
    <p:sldId id="4237" r:id="rId51"/>
    <p:sldId id="4238" r:id="rId52"/>
    <p:sldId id="4239" r:id="rId53"/>
    <p:sldId id="4240" r:id="rId54"/>
    <p:sldId id="4241" r:id="rId55"/>
    <p:sldId id="4242" r:id="rId56"/>
    <p:sldId id="4244" r:id="rId57"/>
    <p:sldId id="4243" r:id="rId58"/>
    <p:sldId id="4245" r:id="rId59"/>
    <p:sldId id="4246" r:id="rId60"/>
    <p:sldId id="4247" r:id="rId61"/>
    <p:sldId id="4232" r:id="rId62"/>
    <p:sldId id="4133" r:id="rId63"/>
    <p:sldId id="4206" r:id="rId64"/>
    <p:sldId id="4207" r:id="rId65"/>
    <p:sldId id="4208" r:id="rId66"/>
    <p:sldId id="4209" r:id="rId67"/>
    <p:sldId id="4210" r:id="rId68"/>
    <p:sldId id="4211" r:id="rId69"/>
    <p:sldId id="4212" r:id="rId70"/>
    <p:sldId id="4213" r:id="rId71"/>
    <p:sldId id="4214" r:id="rId72"/>
    <p:sldId id="4215" r:id="rId73"/>
    <p:sldId id="4216" r:id="rId74"/>
    <p:sldId id="4217" r:id="rId75"/>
    <p:sldId id="4218" r:id="rId76"/>
    <p:sldId id="4219" r:id="rId77"/>
    <p:sldId id="4220" r:id="rId78"/>
    <p:sldId id="4221" r:id="rId79"/>
    <p:sldId id="4222" r:id="rId80"/>
    <p:sldId id="4223" r:id="rId81"/>
    <p:sldId id="4224" r:id="rId82"/>
    <p:sldId id="4225" r:id="rId83"/>
    <p:sldId id="4226" r:id="rId84"/>
    <p:sldId id="4227" r:id="rId85"/>
    <p:sldId id="4228" r:id="rId86"/>
    <p:sldId id="4229" r:id="rId87"/>
    <p:sldId id="4230" r:id="rId88"/>
    <p:sldId id="4231" r:id="rId89"/>
    <p:sldId id="4193" r:id="rId90"/>
    <p:sldId id="4183" r:id="rId91"/>
    <p:sldId id="4194" r:id="rId92"/>
    <p:sldId id="4195" r:id="rId93"/>
    <p:sldId id="4201" r:id="rId94"/>
    <p:sldId id="4202" r:id="rId95"/>
    <p:sldId id="4203" r:id="rId96"/>
    <p:sldId id="4204" r:id="rId97"/>
    <p:sldId id="4205" r:id="rId98"/>
    <p:sldId id="4198" r:id="rId99"/>
    <p:sldId id="402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3DA"/>
    <a:srgbClr val="1D9A78"/>
    <a:srgbClr val="D06E6C"/>
    <a:srgbClr val="008000"/>
    <a:srgbClr val="C0504D"/>
    <a:srgbClr val="8C1A16"/>
    <a:srgbClr val="FCB64C"/>
    <a:srgbClr val="00CC66"/>
    <a:srgbClr val="00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27CE2D-A471-8D48-B6E2-04C74AC554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71310-60E6-9645-8F5B-9C8BA6B5F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EC72-B3D7-1846-A756-7A5911DC12A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81A17-D8AF-1145-BB04-4D36C24C6D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E15EF-ED09-A54D-B189-300D3D1138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F217C-90DA-0D4B-87EE-5A218EB25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98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91CE-EA21-344D-A454-9FB64DC28EB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A50C-A44C-6649-8A8A-995CABCF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9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88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Think and share – 2 mins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16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0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Only flipping the colors will leads to one more black node on the left.</a:t>
            </a:r>
          </a:p>
          <a:p>
            <a:endParaRPr lang="en-US" altLang="zh-CN"/>
          </a:p>
          <a:p>
            <a:r>
              <a:rPr lang="en-US" altLang="zh-CN"/>
              <a:t>Notice that the example seems not appropriate as it violates the rules a little bit. Normally we assume there is a subtree rooted at 0.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Rotate node 3 and </a:t>
            </a:r>
            <a:r>
              <a:rPr lang="en-US" altLang="zh-CN" err="1"/>
              <a:t>filp</a:t>
            </a:r>
            <a:r>
              <a:rPr lang="en-US" altLang="zh-CN"/>
              <a:t> the colors of 3 and 6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79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5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1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Whether a linked list is sorted or not does not change the time used for SEARCH.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3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1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 minute</a:t>
            </a:r>
            <a:r>
              <a:rPr lang="zh-CN" altLang="en-US"/>
              <a:t> </a:t>
            </a:r>
            <a:r>
              <a:rPr lang="en-US" altLang="zh-CN"/>
              <a:t>thinking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2-min thinking: what are pre-order / post-order traversal? And how to write the pseudocode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6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/>
              <a:t>Ainimation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3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 minutes thinking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5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One minute thinking. Animation to show the result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2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661DE26-B8F2-42CF-80A0-AEB0ACCC89F1}"/>
              </a:ext>
            </a:extLst>
          </p:cNvPr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24" name="图片 37">
            <a:extLst>
              <a:ext uri="{FF2B5EF4-FFF2-40B4-BE49-F238E27FC236}">
                <a16:creationId xmlns:a16="http://schemas.microsoft.com/office/drawing/2014/main" id="{1184110C-3859-1043-8BC7-5C9E80787C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/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5B21AC-AE84-4C0D-83C6-275318C05E66}"/>
              </a:ext>
            </a:extLst>
          </p:cNvPr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166CA87-4F69-454B-8C7E-0CC33608F2B9}"/>
              </a:ext>
            </a:extLst>
          </p:cNvPr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7B39A16-108A-4416-825E-E8C505956298}"/>
              </a:ext>
            </a:extLst>
          </p:cNvPr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74F1497-4EEE-4D96-A0D9-4C1B74DF4404}"/>
              </a:ext>
            </a:extLst>
          </p:cNvPr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841F145-C2EF-47AA-A20A-5960F78529CF}"/>
              </a:ext>
            </a:extLst>
          </p:cNvPr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0087B759-D056-4532-B474-D3EA3ED08D22}"/>
              </a:ext>
            </a:extLst>
          </p:cNvPr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BB51088-BF08-4C83-B1AC-FD1AFD18493D}"/>
              </a:ext>
            </a:extLst>
          </p:cNvPr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031074B-C0A2-4E5D-9971-A988A17E3288}"/>
              </a:ext>
            </a:extLst>
          </p:cNvPr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CF4C5AC-0DCA-4C7A-B729-1B61867FAB8D}"/>
              </a:ext>
            </a:extLst>
          </p:cNvPr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A4074A7-43AC-472E-BB82-2E03E2A5845B}"/>
              </a:ext>
            </a:extLst>
          </p:cNvPr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115C2295-C690-417F-B0EC-B2C783ECCFE0}"/>
              </a:ext>
            </a:extLst>
          </p:cNvPr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9E2AB7A0-1367-4C2B-A393-2BD906C753DD}"/>
              </a:ext>
            </a:extLst>
          </p:cNvPr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0138BD6-5911-409E-BFFF-BBF1F4395199}"/>
              </a:ext>
            </a:extLst>
          </p:cNvPr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DD5F146E-BFDC-4833-9F67-ED82D42FDABB}"/>
              </a:ext>
            </a:extLst>
          </p:cNvPr>
          <p:cNvCxnSpPr>
            <a:cxnSpLocks/>
          </p:cNvCxnSpPr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F7584923-CB15-4E18-BCB3-23B5931F576A}"/>
              </a:ext>
            </a:extLst>
          </p:cNvPr>
          <p:cNvCxnSpPr>
            <a:cxnSpLocks/>
          </p:cNvCxnSpPr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719AA3B7-72C1-DA4F-B626-AAA843C2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3AD7C86-ABD6-6147-B8EB-0CD887821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176">
            <a:extLst>
              <a:ext uri="{FF2B5EF4-FFF2-40B4-BE49-F238E27FC236}">
                <a16:creationId xmlns:a16="http://schemas.microsoft.com/office/drawing/2014/main" id="{81BF7BE1-04F3-46AE-44D0-A2A04BEC25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1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 accumulate="none">
                                        <p:cTn id="9" dur="2000" spd="-10000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 accumulate="none">
                                        <p:cTn id="14" dur="2500" spd="-10000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661DE26-B8F2-42CF-80A0-AEB0ACCC89F1}"/>
              </a:ext>
            </a:extLst>
          </p:cNvPr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9F585B6E-0115-453F-B6A2-5138603F8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/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5B21AC-AE84-4C0D-83C6-275318C05E66}"/>
              </a:ext>
            </a:extLst>
          </p:cNvPr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166CA87-4F69-454B-8C7E-0CC33608F2B9}"/>
              </a:ext>
            </a:extLst>
          </p:cNvPr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7B39A16-108A-4416-825E-E8C505956298}"/>
              </a:ext>
            </a:extLst>
          </p:cNvPr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74F1497-4EEE-4D96-A0D9-4C1B74DF4404}"/>
              </a:ext>
            </a:extLst>
          </p:cNvPr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841F145-C2EF-47AA-A20A-5960F78529CF}"/>
              </a:ext>
            </a:extLst>
          </p:cNvPr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0087B759-D056-4532-B474-D3EA3ED08D22}"/>
              </a:ext>
            </a:extLst>
          </p:cNvPr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BB51088-BF08-4C83-B1AC-FD1AFD18493D}"/>
              </a:ext>
            </a:extLst>
          </p:cNvPr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031074B-C0A2-4E5D-9971-A988A17E3288}"/>
              </a:ext>
            </a:extLst>
          </p:cNvPr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CF4C5AC-0DCA-4C7A-B729-1B61867FAB8D}"/>
              </a:ext>
            </a:extLst>
          </p:cNvPr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A4074A7-43AC-472E-BB82-2E03E2A5845B}"/>
              </a:ext>
            </a:extLst>
          </p:cNvPr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115C2295-C690-417F-B0EC-B2C783ECCFE0}"/>
              </a:ext>
            </a:extLst>
          </p:cNvPr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9E2AB7A0-1367-4C2B-A393-2BD906C753DD}"/>
              </a:ext>
            </a:extLst>
          </p:cNvPr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0138BD6-5911-409E-BFFF-BBF1F4395199}"/>
              </a:ext>
            </a:extLst>
          </p:cNvPr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DD5F146E-BFDC-4833-9F67-ED82D42FDABB}"/>
              </a:ext>
            </a:extLst>
          </p:cNvPr>
          <p:cNvCxnSpPr>
            <a:cxnSpLocks/>
          </p:cNvCxnSpPr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F7584923-CB15-4E18-BCB3-23B5931F576A}"/>
              </a:ext>
            </a:extLst>
          </p:cNvPr>
          <p:cNvCxnSpPr>
            <a:cxnSpLocks/>
          </p:cNvCxnSpPr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719AA3B7-72C1-DA4F-B626-AAA843C2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3AD7C86-ABD6-6147-B8EB-0CD887821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176">
            <a:extLst>
              <a:ext uri="{FF2B5EF4-FFF2-40B4-BE49-F238E27FC236}">
                <a16:creationId xmlns:a16="http://schemas.microsoft.com/office/drawing/2014/main" id="{773A82BA-517E-0EA7-7D18-A07E35BC8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 accumulate="none">
                                        <p:cTn id="9" dur="2000" spd="-10000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 accumulate="none">
                                        <p:cTn id="14" dur="2500" spd="-10000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44B0347E-D812-4A0B-A6B7-89F6C89C9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/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>
            <a:extLst>
              <a:ext uri="{FF2B5EF4-FFF2-40B4-BE49-F238E27FC236}">
                <a16:creationId xmlns:a16="http://schemas.microsoft.com/office/drawing/2014/main" id="{56DC1814-8F71-43EB-A2C9-4B196B6986F4}"/>
              </a:ext>
            </a:extLst>
          </p:cNvPr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3F3C298-10A5-4510-848C-AA368600F648}"/>
              </a:ext>
            </a:extLst>
          </p:cNvPr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0FA49FD-D051-4FCA-9E73-FA2774A7998B}"/>
              </a:ext>
            </a:extLst>
          </p:cNvPr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41918BC-6DB2-4038-A706-7448243B1B38}"/>
              </a:ext>
            </a:extLst>
          </p:cNvPr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DBCA66C-AE20-48CA-A3F1-183D52FB33C7}"/>
              </a:ext>
            </a:extLst>
          </p:cNvPr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81C1C3B-0610-4B5D-8702-748E41DD9F57}"/>
              </a:ext>
            </a:extLst>
          </p:cNvPr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38555C2-5111-47B9-8D6C-81CA345E3D06}"/>
              </a:ext>
            </a:extLst>
          </p:cNvPr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A2EE247-D458-4993-9933-9C5E78492CDE}"/>
              </a:ext>
            </a:extLst>
          </p:cNvPr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E62FA7D-1462-43A9-A54E-BE2FF0E3DB9B}"/>
              </a:ext>
            </a:extLst>
          </p:cNvPr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18D6B403-1DD3-45A4-93CD-9B3A8ABCD8F5}"/>
              </a:ext>
            </a:extLst>
          </p:cNvPr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3792684A-1932-495B-BD4A-F2173EF7F9CC}"/>
              </a:ext>
            </a:extLst>
          </p:cNvPr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315D18E-B36C-4E4B-A60F-FF763D26A2A4}"/>
              </a:ext>
            </a:extLst>
          </p:cNvPr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B3C575B-9A96-4D8D-A08A-69BA671F499D}"/>
              </a:ext>
            </a:extLst>
          </p:cNvPr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0AC5BB77-E87E-4887-B6D3-56646E9DC347}"/>
              </a:ext>
            </a:extLst>
          </p:cNvPr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43330C6-2610-4293-BC36-32693F561AF8}"/>
              </a:ext>
            </a:extLst>
          </p:cNvPr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>
            <a:extLst>
              <a:ext uri="{FF2B5EF4-FFF2-40B4-BE49-F238E27FC236}">
                <a16:creationId xmlns:a16="http://schemas.microsoft.com/office/drawing/2014/main" id="{37A06E9F-847B-8743-9EE7-60FC0932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B0896689-D30B-DE40-A131-188CE8B84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75919-7919-2E46-B4BE-0880D8FF61D4}"/>
              </a:ext>
            </a:extLst>
          </p:cNvPr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9122F3-90C5-5848-A24B-F20BC86FD9B9}"/>
              </a:ext>
            </a:extLst>
          </p:cNvPr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82380-7AFB-FC43-905B-04DB64AC3558}"/>
              </a:ext>
            </a:extLst>
          </p:cNvPr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B7F72-EDB9-C24F-A435-94C4A70BED0D}"/>
              </a:ext>
            </a:extLst>
          </p:cNvPr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pic>
        <p:nvPicPr>
          <p:cNvPr id="5" name="Graphic 176">
            <a:extLst>
              <a:ext uri="{FF2B5EF4-FFF2-40B4-BE49-F238E27FC236}">
                <a16:creationId xmlns:a16="http://schemas.microsoft.com/office/drawing/2014/main" id="{1145955A-785A-914B-EB2E-26A984B01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37DB9-1852-0944-AC27-9260256E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50E4-911B-1A4E-A151-CC75A434F9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文本框 30">
            <a:extLst>
              <a:ext uri="{FF2B5EF4-FFF2-40B4-BE49-F238E27FC236}">
                <a16:creationId xmlns:a16="http://schemas.microsoft.com/office/drawing/2014/main" id="{06B8E545-6028-4224-A672-D061FE4CB8C9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4" name="Graphic 164">
            <a:extLst>
              <a:ext uri="{FF2B5EF4-FFF2-40B4-BE49-F238E27FC236}">
                <a16:creationId xmlns:a16="http://schemas.microsoft.com/office/drawing/2014/main" id="{763B6006-EF9D-13FB-EB51-EE66E2CD66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8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37DB9-1852-0944-AC27-9260256E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D6F84F21-0155-49A2-B896-F5D0A43DDE57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4" name="Graphic 164">
            <a:extLst>
              <a:ext uri="{FF2B5EF4-FFF2-40B4-BE49-F238E27FC236}">
                <a16:creationId xmlns:a16="http://schemas.microsoft.com/office/drawing/2014/main" id="{D3104061-0156-C1C9-04D4-E9714361C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7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7CD31BF3-2DD3-4FED-8952-1071E6A49EC6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3" name="Graphic 164">
            <a:extLst>
              <a:ext uri="{FF2B5EF4-FFF2-40B4-BE49-F238E27FC236}">
                <a16:creationId xmlns:a16="http://schemas.microsoft.com/office/drawing/2014/main" id="{437691D9-5743-1323-46FA-EC083DE11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3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E2A6B-AE03-A942-B065-B0CD8F91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58B18894-EAC1-4CB0-A954-720071FBB364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4" name="Graphic 164">
            <a:extLst>
              <a:ext uri="{FF2B5EF4-FFF2-40B4-BE49-F238E27FC236}">
                <a16:creationId xmlns:a16="http://schemas.microsoft.com/office/drawing/2014/main" id="{9E39F290-EE31-7BCB-DFC2-683786510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5548275-EB83-6F8E-8C49-E4BF69AA2B08}"/>
              </a:ext>
            </a:extLst>
          </p:cNvPr>
          <p:cNvSpPr/>
          <p:nvPr userDrawn="1"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30">
            <a:extLst>
              <a:ext uri="{FF2B5EF4-FFF2-40B4-BE49-F238E27FC236}">
                <a16:creationId xmlns:a16="http://schemas.microsoft.com/office/drawing/2014/main" id="{EA444C10-923E-6553-3C7B-B7BE1DC9CC7D}"/>
              </a:ext>
            </a:extLst>
          </p:cNvPr>
          <p:cNvSpPr txBox="1"/>
          <p:nvPr userDrawn="1"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AA9904-0E08-9BCA-3D71-4FC4DDF69E72}"/>
              </a:ext>
            </a:extLst>
          </p:cNvPr>
          <p:cNvSpPr txBox="1">
            <a:spLocks/>
          </p:cNvSpPr>
          <p:nvPr userDrawn="1"/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2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D484B4-D9FB-CC40-86CD-AFBD26B2E9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文本框 30">
            <a:extLst>
              <a:ext uri="{FF2B5EF4-FFF2-40B4-BE49-F238E27FC236}">
                <a16:creationId xmlns:a16="http://schemas.microsoft.com/office/drawing/2014/main" id="{0B00DE78-75E2-4D87-E2E4-C3E222E4137F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</a:p>
        </p:txBody>
      </p:sp>
      <p:grpSp>
        <p:nvGrpSpPr>
          <p:cNvPr id="13" name="组合 1">
            <a:extLst>
              <a:ext uri="{FF2B5EF4-FFF2-40B4-BE49-F238E27FC236}">
                <a16:creationId xmlns:a16="http://schemas.microsoft.com/office/drawing/2014/main" id="{D5DD5BA6-0ADC-FE3F-2B69-00B5B2F8EF5C}"/>
              </a:ext>
            </a:extLst>
          </p:cNvPr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4" name="组合 11">
              <a:extLst>
                <a:ext uri="{FF2B5EF4-FFF2-40B4-BE49-F238E27FC236}">
                  <a16:creationId xmlns:a16="http://schemas.microsoft.com/office/drawing/2014/main" id="{F9F985BC-DE05-11F2-C2C6-FB07CF603EAF}"/>
                </a:ext>
              </a:extLst>
            </p:cNvPr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20" name="任意多边形 12">
                <a:extLst>
                  <a:ext uri="{FF2B5EF4-FFF2-40B4-BE49-F238E27FC236}">
                    <a16:creationId xmlns:a16="http://schemas.microsoft.com/office/drawing/2014/main" id="{EC4137B4-B8E8-4D3F-C256-1CDE7F02DC67}"/>
                  </a:ext>
                </a:extLst>
              </p:cNvPr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任意多边形 13">
                <a:extLst>
                  <a:ext uri="{FF2B5EF4-FFF2-40B4-BE49-F238E27FC236}">
                    <a16:creationId xmlns:a16="http://schemas.microsoft.com/office/drawing/2014/main" id="{5DF39A19-652D-C1A0-E602-BFC41F5C98DF}"/>
                  </a:ext>
                </a:extLst>
              </p:cNvPr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任意多边形 28">
              <a:extLst>
                <a:ext uri="{FF2B5EF4-FFF2-40B4-BE49-F238E27FC236}">
                  <a16:creationId xmlns:a16="http://schemas.microsoft.com/office/drawing/2014/main" id="{EA81C70A-DB78-F488-E805-A17C722B4D9F}"/>
                </a:ext>
              </a:extLst>
            </p:cNvPr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256D38EC-C751-D09C-8C24-1D5198349079}"/>
                </a:ext>
              </a:extLst>
            </p:cNvPr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>
              <a:extLst>
                <a:ext uri="{FF2B5EF4-FFF2-40B4-BE49-F238E27FC236}">
                  <a16:creationId xmlns:a16="http://schemas.microsoft.com/office/drawing/2014/main" id="{68CA2F25-D30D-4D50-6D85-EFCF8CEEF513}"/>
                </a:ext>
              </a:extLst>
            </p:cNvPr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6EA2406A-4142-489F-1D71-988360E77992}"/>
                </a:ext>
              </a:extLst>
            </p:cNvPr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5A07C59D-855B-4CED-6FDE-7BC8A9CB5912}"/>
                </a:ext>
              </a:extLst>
            </p:cNvPr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61A8729-6331-380F-4900-6EA4A5631CA6}"/>
              </a:ext>
            </a:extLst>
          </p:cNvPr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D2EB4DBF-2F50-55DA-62BA-E3C4D1495FDE}"/>
              </a:ext>
            </a:extLst>
          </p:cNvPr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9BAF67F6-7BF1-681A-85D2-A1927CB67E18}"/>
              </a:ext>
            </a:extLst>
          </p:cNvPr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F64D90B-46B6-6373-77BC-A2BBE363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64">
            <a:extLst>
              <a:ext uri="{FF2B5EF4-FFF2-40B4-BE49-F238E27FC236}">
                <a16:creationId xmlns:a16="http://schemas.microsoft.com/office/drawing/2014/main" id="{76904C58-C80A-D684-896B-2EA6D644C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31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61" r:id="rId2"/>
    <p:sldLayoutId id="2147483694" r:id="rId3"/>
    <p:sldLayoutId id="2147483662" r:id="rId4"/>
    <p:sldLayoutId id="2147483663" r:id="rId5"/>
    <p:sldLayoutId id="2147483664" r:id="rId6"/>
    <p:sldLayoutId id="2147483681" r:id="rId7"/>
    <p:sldLayoutId id="214748369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C8414E-DD2F-AE42-AB6E-3738BBE3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 and Analysis</a:t>
            </a:r>
            <a:r>
              <a:rPr lang="en-US"/>
              <a:t> of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A26BD0-BF9D-3D42-A162-4B3096E7B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HK"/>
              <a:t>Jing Tang | DSAA 2043 Fall 2024</a:t>
            </a:r>
          </a:p>
        </p:txBody>
      </p:sp>
    </p:spTree>
    <p:extLst>
      <p:ext uri="{BB962C8B-B14F-4D97-AF65-F5344CB8AC3E}">
        <p14:creationId xmlns:p14="http://schemas.microsoft.com/office/powerpoint/2010/main" val="416896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F13-AF5D-48AD-9B4C-D0137F9E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0EA8-A332-4418-8A5A-C9059809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EFB55-1C0E-5E42-F606-9D306BB5EA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68440"/>
            <a:ext cx="10515600" cy="4680000"/>
          </a:xfrm>
        </p:spPr>
        <p:txBody>
          <a:bodyPr/>
          <a:lstStyle/>
          <a:p>
            <a:r>
              <a:rPr lang="en-US" altLang="zh-CN" sz="2800"/>
              <a:t>A BST is a binary tree so that: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LEFT descendant of a node has key less than that node.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RIGHT descendant of a node has key larger than that node.</a:t>
            </a:r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451FB5-94D8-7490-9B12-6161EA3B3250}"/>
              </a:ext>
            </a:extLst>
          </p:cNvPr>
          <p:cNvSpPr/>
          <p:nvPr/>
        </p:nvSpPr>
        <p:spPr>
          <a:xfrm>
            <a:off x="3357906" y="426607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86112-D2AE-898D-02AA-7626A12E3522}"/>
              </a:ext>
            </a:extLst>
          </p:cNvPr>
          <p:cNvSpPr/>
          <p:nvPr/>
        </p:nvSpPr>
        <p:spPr>
          <a:xfrm>
            <a:off x="2106720" y="46783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E7149-8F04-FA39-4310-127C15874153}"/>
              </a:ext>
            </a:extLst>
          </p:cNvPr>
          <p:cNvSpPr/>
          <p:nvPr/>
        </p:nvSpPr>
        <p:spPr>
          <a:xfrm>
            <a:off x="6953096" y="528076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414FE-8717-15B6-D9AF-EABE3A16A1C1}"/>
              </a:ext>
            </a:extLst>
          </p:cNvPr>
          <p:cNvSpPr/>
          <p:nvPr/>
        </p:nvSpPr>
        <p:spPr>
          <a:xfrm>
            <a:off x="7615014" y="415281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6817E-9978-61AD-6094-CC6169682F99}"/>
              </a:ext>
            </a:extLst>
          </p:cNvPr>
          <p:cNvSpPr/>
          <p:nvPr/>
        </p:nvSpPr>
        <p:spPr>
          <a:xfrm>
            <a:off x="2106721" y="3433557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D32AB-48DB-C312-8DD9-45E085D81CFB}"/>
              </a:ext>
            </a:extLst>
          </p:cNvPr>
          <p:cNvSpPr/>
          <p:nvPr/>
        </p:nvSpPr>
        <p:spPr>
          <a:xfrm>
            <a:off x="3397856" y="2692458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C24DA-23C5-CC62-DDD0-C0240B0A90CA}"/>
              </a:ext>
            </a:extLst>
          </p:cNvPr>
          <p:cNvSpPr/>
          <p:nvPr/>
        </p:nvSpPr>
        <p:spPr>
          <a:xfrm>
            <a:off x="5263487" y="233059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7D741-F7C4-B01F-6179-2AB8572C0341}"/>
              </a:ext>
            </a:extLst>
          </p:cNvPr>
          <p:cNvCxnSpPr>
            <a:stCxn id="11" idx="2"/>
          </p:cNvCxnSpPr>
          <p:nvPr/>
        </p:nvCxnSpPr>
        <p:spPr>
          <a:xfrm>
            <a:off x="5679744" y="316310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135500-5AE5-94EA-FC11-F1C432AB3552}"/>
              </a:ext>
            </a:extLst>
          </p:cNvPr>
          <p:cNvCxnSpPr>
            <a:stCxn id="11" idx="2"/>
          </p:cNvCxnSpPr>
          <p:nvPr/>
        </p:nvCxnSpPr>
        <p:spPr>
          <a:xfrm flipH="1">
            <a:off x="4949588" y="3163107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7D3577-89F0-26CE-2FDC-3D9420084075}"/>
              </a:ext>
            </a:extLst>
          </p:cNvPr>
          <p:cNvCxnSpPr>
            <a:stCxn id="11" idx="2"/>
          </p:cNvCxnSpPr>
          <p:nvPr/>
        </p:nvCxnSpPr>
        <p:spPr>
          <a:xfrm>
            <a:off x="5679744" y="3163107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9219C9-B15F-98C9-0E68-F53B0C6BEC2F}"/>
              </a:ext>
            </a:extLst>
          </p:cNvPr>
          <p:cNvCxnSpPr/>
          <p:nvPr/>
        </p:nvCxnSpPr>
        <p:spPr>
          <a:xfrm>
            <a:off x="4903659" y="4420639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3257CB-EC9D-9675-AC33-08696E3E625C}"/>
              </a:ext>
            </a:extLst>
          </p:cNvPr>
          <p:cNvCxnSpPr/>
          <p:nvPr/>
        </p:nvCxnSpPr>
        <p:spPr>
          <a:xfrm>
            <a:off x="6353981" y="447029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5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0.01598 L -0.13294 -0.08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3" y="-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323 0.1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14335 0.087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43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10365 0.110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55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21992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F13-AF5D-48AD-9B4C-D0137F9E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0EA8-A332-4418-8A5A-C9059809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EFB55-1C0E-5E42-F606-9D306BB5EA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68440"/>
            <a:ext cx="10515600" cy="4680000"/>
          </a:xfrm>
        </p:spPr>
        <p:txBody>
          <a:bodyPr/>
          <a:lstStyle/>
          <a:p>
            <a:r>
              <a:rPr lang="en-US" altLang="zh-CN" sz="2800"/>
              <a:t>A BST is a binary tree so that: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LEFT descendant of a node has key less than that node.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RIGHT descendant of a node has key larger than that node.</a:t>
            </a:r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51EDE4-88A1-4E5F-9E33-A179E4D07511}"/>
              </a:ext>
            </a:extLst>
          </p:cNvPr>
          <p:cNvSpPr/>
          <p:nvPr/>
        </p:nvSpPr>
        <p:spPr>
          <a:xfrm>
            <a:off x="4739188" y="47486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5D375-F813-6808-D283-C64AE0250643}"/>
              </a:ext>
            </a:extLst>
          </p:cNvPr>
          <p:cNvSpPr/>
          <p:nvPr/>
        </p:nvSpPr>
        <p:spPr>
          <a:xfrm>
            <a:off x="2084410" y="4540671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03E920-8E0E-9215-EE89-30E6ABCD1434}"/>
              </a:ext>
            </a:extLst>
          </p:cNvPr>
          <p:cNvSpPr/>
          <p:nvPr/>
        </p:nvSpPr>
        <p:spPr>
          <a:xfrm>
            <a:off x="8989322" y="47487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B5A4C-27EF-F3FB-DEC4-9436A83FBE77}"/>
              </a:ext>
            </a:extLst>
          </p:cNvPr>
          <p:cNvSpPr/>
          <p:nvPr/>
        </p:nvSpPr>
        <p:spPr>
          <a:xfrm>
            <a:off x="6196084" y="351002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7A08A0-0AF2-CD0A-D7C0-1C341EF5B7DA}"/>
              </a:ext>
            </a:extLst>
          </p:cNvPr>
          <p:cNvSpPr/>
          <p:nvPr/>
        </p:nvSpPr>
        <p:spPr>
          <a:xfrm>
            <a:off x="3045729" y="4015137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2E5EA-CC36-5B5E-BF92-517D05CC2627}"/>
              </a:ext>
            </a:extLst>
          </p:cNvPr>
          <p:cNvSpPr/>
          <p:nvPr/>
        </p:nvSpPr>
        <p:spPr>
          <a:xfrm>
            <a:off x="4261518" y="351002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F1BA3E-C99C-DA1E-C19F-00147EB8065E}"/>
              </a:ext>
            </a:extLst>
          </p:cNvPr>
          <p:cNvSpPr/>
          <p:nvPr/>
        </p:nvSpPr>
        <p:spPr>
          <a:xfrm>
            <a:off x="5195248" y="231564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095466-27A6-DF60-52C9-0A96A658FD30}"/>
              </a:ext>
            </a:extLst>
          </p:cNvPr>
          <p:cNvCxnSpPr>
            <a:stCxn id="19" idx="2"/>
          </p:cNvCxnSpPr>
          <p:nvPr/>
        </p:nvCxnSpPr>
        <p:spPr>
          <a:xfrm>
            <a:off x="5611505" y="314816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5A41DA-F6B1-2611-A1DC-B91B1055B78C}"/>
              </a:ext>
            </a:extLst>
          </p:cNvPr>
          <p:cNvCxnSpPr>
            <a:stCxn id="19" idx="2"/>
          </p:cNvCxnSpPr>
          <p:nvPr/>
        </p:nvCxnSpPr>
        <p:spPr>
          <a:xfrm flipH="1">
            <a:off x="4881349" y="3148162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8072C4-83C0-6064-A296-C221419D67B8}"/>
              </a:ext>
            </a:extLst>
          </p:cNvPr>
          <p:cNvCxnSpPr>
            <a:stCxn id="19" idx="2"/>
          </p:cNvCxnSpPr>
          <p:nvPr/>
        </p:nvCxnSpPr>
        <p:spPr>
          <a:xfrm>
            <a:off x="5611505" y="3148162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81680A-3BA8-9838-96B6-D963ADCD8781}"/>
              </a:ext>
            </a:extLst>
          </p:cNvPr>
          <p:cNvCxnSpPr/>
          <p:nvPr/>
        </p:nvCxnSpPr>
        <p:spPr>
          <a:xfrm>
            <a:off x="4631141" y="4350640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B43906-44D0-11A6-EEB5-D7AD8F9A6129}"/>
              </a:ext>
            </a:extLst>
          </p:cNvPr>
          <p:cNvCxnSpPr/>
          <p:nvPr/>
        </p:nvCxnSpPr>
        <p:spPr>
          <a:xfrm>
            <a:off x="6612341" y="4559787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4C80F5-DD37-A176-AA73-F6174417F436}"/>
              </a:ext>
            </a:extLst>
          </p:cNvPr>
          <p:cNvCxnSpPr/>
          <p:nvPr/>
        </p:nvCxnSpPr>
        <p:spPr>
          <a:xfrm flipH="1">
            <a:off x="4013581" y="4365303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6F5549-F614-928D-7F2F-B88DCE6320CF}"/>
              </a:ext>
            </a:extLst>
          </p:cNvPr>
          <p:cNvCxnSpPr>
            <a:stCxn id="18" idx="2"/>
            <a:endCxn id="13" idx="0"/>
          </p:cNvCxnSpPr>
          <p:nvPr/>
        </p:nvCxnSpPr>
        <p:spPr>
          <a:xfrm>
            <a:off x="4677775" y="4342539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60157D-9F5E-76F3-A6DF-9C35183935A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612341" y="4342539"/>
            <a:ext cx="395780" cy="40616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09E632-7C16-5D12-EDC8-662788C4B9DB}"/>
              </a:ext>
            </a:extLst>
          </p:cNvPr>
          <p:cNvCxnSpPr/>
          <p:nvPr/>
        </p:nvCxnSpPr>
        <p:spPr>
          <a:xfrm>
            <a:off x="5155444" y="5581212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35755F-914F-2911-A65C-CB22A3AC981D}"/>
              </a:ext>
            </a:extLst>
          </p:cNvPr>
          <p:cNvCxnSpPr/>
          <p:nvPr/>
        </p:nvCxnSpPr>
        <p:spPr>
          <a:xfrm>
            <a:off x="7651845" y="5581212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CE294A-A90E-1650-053B-437D5DE51E9A}"/>
              </a:ext>
            </a:extLst>
          </p:cNvPr>
          <p:cNvCxnSpPr/>
          <p:nvPr/>
        </p:nvCxnSpPr>
        <p:spPr>
          <a:xfrm>
            <a:off x="3629170" y="5618882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19166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1203 L 0.12799 0.031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08593 0.2238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F13-AF5D-48AD-9B4C-D0137F9E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0EA8-A332-4418-8A5A-C9059809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EFB55-1C0E-5E42-F606-9D306BB5EA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68440"/>
            <a:ext cx="10515600" cy="4680000"/>
          </a:xfrm>
        </p:spPr>
        <p:txBody>
          <a:bodyPr/>
          <a:lstStyle/>
          <a:p>
            <a:r>
              <a:rPr lang="en-US" altLang="zh-CN" sz="2800"/>
              <a:t>A BST is a binary tree so that: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LEFT descendant of a node has key less than that node.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RIGHT descendant of a node has key larger than that node.</a:t>
            </a:r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94D0E-CAB1-95E5-F220-51CAEEEDB2F9}"/>
              </a:ext>
            </a:extLst>
          </p:cNvPr>
          <p:cNvSpPr/>
          <p:nvPr/>
        </p:nvSpPr>
        <p:spPr>
          <a:xfrm>
            <a:off x="4999493" y="479391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C2E7E-7624-EF05-0009-BCDEDC68DBD5}"/>
              </a:ext>
            </a:extLst>
          </p:cNvPr>
          <p:cNvSpPr/>
          <p:nvPr/>
        </p:nvSpPr>
        <p:spPr>
          <a:xfrm>
            <a:off x="3532934" y="4803877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8868B-3EE7-0FC7-1B0B-5927103EA164}"/>
              </a:ext>
            </a:extLst>
          </p:cNvPr>
          <p:cNvSpPr/>
          <p:nvPr/>
        </p:nvSpPr>
        <p:spPr>
          <a:xfrm>
            <a:off x="7497030" y="479391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43CF0-5073-1459-F2A4-C6F697758623}"/>
              </a:ext>
            </a:extLst>
          </p:cNvPr>
          <p:cNvSpPr/>
          <p:nvPr/>
        </p:nvSpPr>
        <p:spPr>
          <a:xfrm>
            <a:off x="6456389" y="355524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B3D2A5-19F4-C587-2764-8B9B33B66A73}"/>
              </a:ext>
            </a:extLst>
          </p:cNvPr>
          <p:cNvSpPr/>
          <p:nvPr/>
        </p:nvSpPr>
        <p:spPr>
          <a:xfrm>
            <a:off x="2473527" y="5561327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0DB2F-8C71-559B-9154-98CC62675FCA}"/>
              </a:ext>
            </a:extLst>
          </p:cNvPr>
          <p:cNvSpPr/>
          <p:nvPr/>
        </p:nvSpPr>
        <p:spPr>
          <a:xfrm>
            <a:off x="4521823" y="355524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7A8BE0-BA58-50B2-32FA-D213F4928A9F}"/>
              </a:ext>
            </a:extLst>
          </p:cNvPr>
          <p:cNvSpPr/>
          <p:nvPr/>
        </p:nvSpPr>
        <p:spPr>
          <a:xfrm>
            <a:off x="5455553" y="236086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B0AF1B-EBF8-CADC-46B3-A88D04074CA4}"/>
              </a:ext>
            </a:extLst>
          </p:cNvPr>
          <p:cNvCxnSpPr>
            <a:stCxn id="19" idx="2"/>
          </p:cNvCxnSpPr>
          <p:nvPr/>
        </p:nvCxnSpPr>
        <p:spPr>
          <a:xfrm>
            <a:off x="5871810" y="319337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22F8CC-470F-4C62-4461-29C0476040A1}"/>
              </a:ext>
            </a:extLst>
          </p:cNvPr>
          <p:cNvCxnSpPr>
            <a:stCxn id="19" idx="2"/>
          </p:cNvCxnSpPr>
          <p:nvPr/>
        </p:nvCxnSpPr>
        <p:spPr>
          <a:xfrm flipH="1">
            <a:off x="5141654" y="3193379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DA87BD-E8C5-BC6D-7146-15A281D23858}"/>
              </a:ext>
            </a:extLst>
          </p:cNvPr>
          <p:cNvCxnSpPr>
            <a:stCxn id="19" idx="2"/>
          </p:cNvCxnSpPr>
          <p:nvPr/>
        </p:nvCxnSpPr>
        <p:spPr>
          <a:xfrm>
            <a:off x="5871810" y="3193379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7E4331-4851-0E50-50D0-56AF3B5E4E40}"/>
              </a:ext>
            </a:extLst>
          </p:cNvPr>
          <p:cNvCxnSpPr/>
          <p:nvPr/>
        </p:nvCxnSpPr>
        <p:spPr>
          <a:xfrm>
            <a:off x="4891446" y="4396657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22ED0A-D1C3-35AA-CFCE-847200C032E3}"/>
              </a:ext>
            </a:extLst>
          </p:cNvPr>
          <p:cNvCxnSpPr/>
          <p:nvPr/>
        </p:nvCxnSpPr>
        <p:spPr>
          <a:xfrm>
            <a:off x="6872646" y="4396657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B2DDA0-9760-91D2-EDAE-DE07D3F9F694}"/>
              </a:ext>
            </a:extLst>
          </p:cNvPr>
          <p:cNvCxnSpPr/>
          <p:nvPr/>
        </p:nvCxnSpPr>
        <p:spPr>
          <a:xfrm flipH="1">
            <a:off x="4273886" y="4410520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92F008-EFBD-1EC5-94C6-344F58CC135C}"/>
              </a:ext>
            </a:extLst>
          </p:cNvPr>
          <p:cNvCxnSpPr>
            <a:stCxn id="18" idx="2"/>
            <a:endCxn id="13" idx="0"/>
          </p:cNvCxnSpPr>
          <p:nvPr/>
        </p:nvCxnSpPr>
        <p:spPr>
          <a:xfrm>
            <a:off x="4938080" y="4387756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E9AA14-F885-71A2-B7BA-95864E6AF91C}"/>
              </a:ext>
            </a:extLst>
          </p:cNvPr>
          <p:cNvCxnSpPr>
            <a:stCxn id="16" idx="2"/>
          </p:cNvCxnSpPr>
          <p:nvPr/>
        </p:nvCxnSpPr>
        <p:spPr>
          <a:xfrm>
            <a:off x="6872646" y="4387756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C17AF1-27C0-C794-B66F-510D7D007DA4}"/>
              </a:ext>
            </a:extLst>
          </p:cNvPr>
          <p:cNvCxnSpPr/>
          <p:nvPr/>
        </p:nvCxnSpPr>
        <p:spPr>
          <a:xfrm>
            <a:off x="5415749" y="5626429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A3308F-7C6E-D2CF-CCBB-C2182ED98932}"/>
              </a:ext>
            </a:extLst>
          </p:cNvPr>
          <p:cNvCxnSpPr/>
          <p:nvPr/>
        </p:nvCxnSpPr>
        <p:spPr>
          <a:xfrm>
            <a:off x="7912150" y="5626429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98CD57-B4EC-ABDF-E096-51F4DB8CA548}"/>
              </a:ext>
            </a:extLst>
          </p:cNvPr>
          <p:cNvCxnSpPr/>
          <p:nvPr/>
        </p:nvCxnSpPr>
        <p:spPr>
          <a:xfrm>
            <a:off x="3889475" y="5664099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AC91C5-E8AE-5910-69CE-D6614DE1DF71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3306040" y="5664099"/>
            <a:ext cx="362803" cy="31348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E0E54A-58A7-AADD-51F1-93E4BE597684}"/>
              </a:ext>
            </a:extLst>
          </p:cNvPr>
          <p:cNvSpPr txBox="1"/>
          <p:nvPr/>
        </p:nvSpPr>
        <p:spPr>
          <a:xfrm>
            <a:off x="9234995" y="2531659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Q: Is this the only binary search tree I could possibly build with these values?</a:t>
            </a:r>
          </a:p>
        </p:txBody>
      </p:sp>
    </p:spTree>
    <p:extLst>
      <p:ext uri="{BB962C8B-B14F-4D97-AF65-F5344CB8AC3E}">
        <p14:creationId xmlns:p14="http://schemas.microsoft.com/office/powerpoint/2010/main" val="54384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914D-742F-DFB3-0F0A-762EA7F6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Traversal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AE5E-999C-8B83-797F-3C83B7ED5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Output all the elements in sorted order!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sz="2800" err="1"/>
              <a:t>inOrderTraversal</a:t>
            </a:r>
            <a:r>
              <a:rPr lang="en-US" altLang="zh-CN" sz="2800"/>
              <a:t>(x):</a:t>
            </a:r>
          </a:p>
          <a:p>
            <a:pPr lvl="1"/>
            <a:r>
              <a:rPr lang="en-US" altLang="zh-CN"/>
              <a:t>if x!= NIL:</a:t>
            </a:r>
          </a:p>
          <a:p>
            <a:pPr lvl="2"/>
            <a:r>
              <a:rPr lang="en-US" altLang="zh-CN" sz="2000" err="1"/>
              <a:t>inOrderTraversal</a:t>
            </a:r>
            <a:r>
              <a:rPr lang="en-US" altLang="zh-CN" sz="2000"/>
              <a:t>( </a:t>
            </a:r>
            <a:r>
              <a:rPr lang="en-US" altLang="zh-CN" sz="2000" err="1"/>
              <a:t>x.left</a:t>
            </a:r>
            <a:r>
              <a:rPr lang="en-US" altLang="zh-CN" sz="2000"/>
              <a:t> )</a:t>
            </a:r>
          </a:p>
          <a:p>
            <a:pPr lvl="2"/>
            <a:r>
              <a:rPr lang="en-US" altLang="zh-CN" sz="2000"/>
              <a:t>print( </a:t>
            </a:r>
            <a:r>
              <a:rPr lang="en-US" altLang="zh-CN" sz="2000" err="1"/>
              <a:t>x.key</a:t>
            </a:r>
            <a:r>
              <a:rPr lang="en-US" altLang="zh-CN" sz="2000"/>
              <a:t> )</a:t>
            </a:r>
          </a:p>
          <a:p>
            <a:pPr lvl="2"/>
            <a:r>
              <a:rPr lang="en-US" altLang="zh-CN" sz="2000" err="1"/>
              <a:t>inOrderTraversal</a:t>
            </a:r>
            <a:r>
              <a:rPr lang="en-US" altLang="zh-CN" sz="2000"/>
              <a:t>( </a:t>
            </a:r>
            <a:r>
              <a:rPr lang="en-US" altLang="zh-CN" sz="2000" err="1"/>
              <a:t>x.right</a:t>
            </a:r>
            <a:r>
              <a:rPr lang="en-US" altLang="zh-CN" sz="2000"/>
              <a:t> )      </a:t>
            </a:r>
          </a:p>
          <a:p>
            <a:pPr marL="914400" lvl="2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82BBF-06EB-FCD6-9DEF-7CA52027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03D928-28F3-D735-49F9-2C134E8C7AD2}"/>
              </a:ext>
            </a:extLst>
          </p:cNvPr>
          <p:cNvGrpSpPr/>
          <p:nvPr/>
        </p:nvGrpSpPr>
        <p:grpSpPr>
          <a:xfrm>
            <a:off x="8955307" y="2059484"/>
            <a:ext cx="2403165" cy="2407800"/>
            <a:chOff x="5583179" y="2657118"/>
            <a:chExt cx="2881881" cy="28270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75E769-43B7-01BE-A409-867D867DC104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9BE955-40D5-046B-7931-A04945721051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FCA614-3CAC-5133-76C0-AE7EEF7C4C4F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8507B1-B7EB-5096-B153-F11E0BBB0B49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C99E57-4102-CBC6-49C5-FEB7894C5B40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6CBCAC-DBAF-ADC1-040E-7EFC5088181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F20F6A-3513-0FBA-9103-B50C09A1E3F1}"/>
                </a:ext>
              </a:extLst>
            </p:cNvPr>
            <p:cNvCxnSpPr>
              <a:endCxn id="16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014C75-0FA3-3803-5C49-D72E3AC5B32F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2AE02E-78DB-ACDA-771E-2773B4516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riangle 32">
            <a:extLst>
              <a:ext uri="{FF2B5EF4-FFF2-40B4-BE49-F238E27FC236}">
                <a16:creationId xmlns:a16="http://schemas.microsoft.com/office/drawing/2014/main" id="{1ABF6BBE-0D2A-6B58-8DCE-E3CE796D6CC4}"/>
              </a:ext>
            </a:extLst>
          </p:cNvPr>
          <p:cNvSpPr/>
          <p:nvPr/>
        </p:nvSpPr>
        <p:spPr>
          <a:xfrm rot="10800000">
            <a:off x="10175668" y="164845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BF4933-F89F-0795-4D09-41B33EDF2305}"/>
              </a:ext>
            </a:extLst>
          </p:cNvPr>
          <p:cNvSpPr/>
          <p:nvPr/>
        </p:nvSpPr>
        <p:spPr>
          <a:xfrm>
            <a:off x="8555370" y="4698559"/>
            <a:ext cx="638467" cy="387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77CAD-06D2-5ABD-A776-1AFB80600117}"/>
              </a:ext>
            </a:extLst>
          </p:cNvPr>
          <p:cNvSpPr/>
          <p:nvPr/>
        </p:nvSpPr>
        <p:spPr>
          <a:xfrm>
            <a:off x="9298723" y="4698559"/>
            <a:ext cx="638466" cy="387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A9F428-A28B-054A-A8DD-5CB786C8CDDD}"/>
              </a:ext>
            </a:extLst>
          </p:cNvPr>
          <p:cNvSpPr txBox="1"/>
          <p:nvPr/>
        </p:nvSpPr>
        <p:spPr>
          <a:xfrm>
            <a:off x="8569809" y="5351620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" pitchFamily="2" charset="0"/>
              </a:rPr>
              <a:t>2</a:t>
            </a:r>
            <a:endParaRPr lang="en-US">
              <a:latin typeface="Courie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9D0F9-2E87-924B-6F71-C9E5995095E8}"/>
              </a:ext>
            </a:extLst>
          </p:cNvPr>
          <p:cNvSpPr txBox="1"/>
          <p:nvPr/>
        </p:nvSpPr>
        <p:spPr>
          <a:xfrm>
            <a:off x="9034463" y="5351620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" pitchFamily="2" charset="0"/>
              </a:rPr>
              <a:t>3</a:t>
            </a:r>
            <a:endParaRPr lang="en-US">
              <a:latin typeface="Courier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2C43A-A683-D229-67EE-F32DA8A6EF9F}"/>
              </a:ext>
            </a:extLst>
          </p:cNvPr>
          <p:cNvSpPr txBox="1"/>
          <p:nvPr/>
        </p:nvSpPr>
        <p:spPr>
          <a:xfrm>
            <a:off x="9465845" y="5351620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" pitchFamily="2" charset="0"/>
              </a:rPr>
              <a:t>4</a:t>
            </a:r>
            <a:endParaRPr lang="en-US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8DD23-898D-C786-30A2-44FF29BB15A5}"/>
              </a:ext>
            </a:extLst>
          </p:cNvPr>
          <p:cNvSpPr txBox="1"/>
          <p:nvPr/>
        </p:nvSpPr>
        <p:spPr>
          <a:xfrm>
            <a:off x="9888990" y="5356929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" pitchFamily="2" charset="0"/>
              </a:rPr>
              <a:t>5</a:t>
            </a:r>
            <a:endParaRPr lang="en-US">
              <a:latin typeface="Courie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D18FBA-AE1F-9DA8-9291-E066BC4BA305}"/>
              </a:ext>
            </a:extLst>
          </p:cNvPr>
          <p:cNvSpPr txBox="1"/>
          <p:nvPr/>
        </p:nvSpPr>
        <p:spPr>
          <a:xfrm>
            <a:off x="10312135" y="5345049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" pitchFamily="2" charset="0"/>
              </a:rPr>
              <a:t>7</a:t>
            </a:r>
            <a:endParaRPr lang="en-US">
              <a:latin typeface="Couri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E3060-7EEE-4D67-109E-ACCAF3AE04CF}"/>
              </a:ext>
            </a:extLst>
          </p:cNvPr>
          <p:cNvSpPr txBox="1"/>
          <p:nvPr/>
        </p:nvSpPr>
        <p:spPr>
          <a:xfrm>
            <a:off x="10815992" y="5160383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2C1CB-6AAE-84CF-C72C-C8909B1D65DB}"/>
              </a:ext>
            </a:extLst>
          </p:cNvPr>
          <p:cNvSpPr txBox="1"/>
          <p:nvPr/>
        </p:nvSpPr>
        <p:spPr>
          <a:xfrm>
            <a:off x="838200" y="5589935"/>
            <a:ext cx="4254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Pre-order / post-order traversal?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0758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5599 0.119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99 0.11967 L -0.09284 0.26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84 0.26713 L -0.12357 0.3553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57 0.35532 L -0.09283 0.2671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84 0.26713 L -0.05638 0.376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38 0.37662 L -0.09284 0.2671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84 0.26713 L -0.05599 0.1196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99 0.11967 L -0.01159 0.2599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0.25995 L -0.05599 0.1196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99 0.11967 L 1.66667E-6 -3.33333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0.06107 0.1261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0.12616 L 1.66667E-6 2.59259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23" grpId="9" animBg="1"/>
      <p:bldP spid="23" grpId="10" animBg="1"/>
      <p:bldP spid="23" grpId="11" animBg="1"/>
      <p:bldP spid="23" grpId="12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2A1-BEF3-45A1-8128-35889A93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267B-FCCB-4D48-B185-5574FC88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406585-9C66-59EA-5F3F-DD75A4AD757F}"/>
              </a:ext>
            </a:extLst>
          </p:cNvPr>
          <p:cNvSpPr/>
          <p:nvPr/>
        </p:nvSpPr>
        <p:spPr>
          <a:xfrm>
            <a:off x="2898161" y="397925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C7454C-67C7-E25F-833C-B35C3BB4591C}"/>
              </a:ext>
            </a:extLst>
          </p:cNvPr>
          <p:cNvSpPr/>
          <p:nvPr/>
        </p:nvSpPr>
        <p:spPr>
          <a:xfrm>
            <a:off x="1720686" y="397925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303B35-2226-ADC1-C8E6-0D5B946823A5}"/>
              </a:ext>
            </a:extLst>
          </p:cNvPr>
          <p:cNvSpPr/>
          <p:nvPr/>
        </p:nvSpPr>
        <p:spPr>
          <a:xfrm>
            <a:off x="4602567" y="388438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F470BC-525F-1596-0F50-0EE8C265A88B}"/>
              </a:ext>
            </a:extLst>
          </p:cNvPr>
          <p:cNvSpPr/>
          <p:nvPr/>
        </p:nvSpPr>
        <p:spPr>
          <a:xfrm>
            <a:off x="3952024" y="290245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46F97-5F86-579B-7626-BCBF13FEDEA3}"/>
              </a:ext>
            </a:extLst>
          </p:cNvPr>
          <p:cNvSpPr/>
          <p:nvPr/>
        </p:nvSpPr>
        <p:spPr>
          <a:xfrm>
            <a:off x="1315872" y="505445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F67BE-F373-F41C-AD30-1CAD59D5CA7F}"/>
              </a:ext>
            </a:extLst>
          </p:cNvPr>
          <p:cNvSpPr/>
          <p:nvPr/>
        </p:nvSpPr>
        <p:spPr>
          <a:xfrm>
            <a:off x="2277900" y="288866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8D500B-0E89-A111-7FD9-4232CFDD7D43}"/>
              </a:ext>
            </a:extLst>
          </p:cNvPr>
          <p:cNvSpPr/>
          <p:nvPr/>
        </p:nvSpPr>
        <p:spPr>
          <a:xfrm>
            <a:off x="3069469" y="182105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EBEE5B-D6BA-6BD3-6891-08DA71CED7C9}"/>
              </a:ext>
            </a:extLst>
          </p:cNvPr>
          <p:cNvCxnSpPr/>
          <p:nvPr/>
        </p:nvCxnSpPr>
        <p:spPr>
          <a:xfrm>
            <a:off x="3394740" y="252339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65BE2E-C0C6-C555-6DA2-9B8A29A713FE}"/>
              </a:ext>
            </a:extLst>
          </p:cNvPr>
          <p:cNvCxnSpPr/>
          <p:nvPr/>
        </p:nvCxnSpPr>
        <p:spPr>
          <a:xfrm>
            <a:off x="4197683" y="354335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3FB96B-536C-C9D2-2F4D-2082FD8AB243}"/>
              </a:ext>
            </a:extLst>
          </p:cNvPr>
          <p:cNvCxnSpPr>
            <a:endCxn id="27" idx="0"/>
          </p:cNvCxnSpPr>
          <p:nvPr/>
        </p:nvCxnSpPr>
        <p:spPr>
          <a:xfrm>
            <a:off x="2575198" y="357129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E805F1-D584-0E6C-AA1A-D9414EC25B47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 flipH="1">
            <a:off x="2603172" y="2489892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CF9849-7343-2AD1-F298-892E44ED95D4}"/>
              </a:ext>
            </a:extLst>
          </p:cNvPr>
          <p:cNvCxnSpPr>
            <a:endCxn id="28" idx="0"/>
          </p:cNvCxnSpPr>
          <p:nvPr/>
        </p:nvCxnSpPr>
        <p:spPr>
          <a:xfrm flipH="1">
            <a:off x="2045958" y="3583427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C9F6E1-1C9D-6436-BFE5-94E645F594DC}"/>
              </a:ext>
            </a:extLst>
          </p:cNvPr>
          <p:cNvCxnSpPr>
            <a:endCxn id="31" idx="0"/>
          </p:cNvCxnSpPr>
          <p:nvPr/>
        </p:nvCxnSpPr>
        <p:spPr>
          <a:xfrm flipH="1">
            <a:off x="1641144" y="4637374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riangle 18">
            <a:extLst>
              <a:ext uri="{FF2B5EF4-FFF2-40B4-BE49-F238E27FC236}">
                <a16:creationId xmlns:a16="http://schemas.microsoft.com/office/drawing/2014/main" id="{A6D35C61-71B6-9CAC-14AD-A54FC33CA278}"/>
              </a:ext>
            </a:extLst>
          </p:cNvPr>
          <p:cNvSpPr/>
          <p:nvPr/>
        </p:nvSpPr>
        <p:spPr>
          <a:xfrm rot="10800000">
            <a:off x="3219129" y="139929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754A88-5089-39F4-0A0A-805B66B14705}"/>
              </a:ext>
            </a:extLst>
          </p:cNvPr>
          <p:cNvSpPr txBox="1"/>
          <p:nvPr/>
        </p:nvSpPr>
        <p:spPr>
          <a:xfrm>
            <a:off x="5815701" y="1559445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EXAMPLE: </a:t>
            </a:r>
            <a:r>
              <a:rPr lang="en-US" sz="2800">
                <a:solidFill>
                  <a:schemeClr val="accent1"/>
                </a:solidFill>
              </a:rPr>
              <a:t>Search for 4.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4F740-7FD2-BB4D-A1AE-422E273AA5F7}"/>
              </a:ext>
            </a:extLst>
          </p:cNvPr>
          <p:cNvSpPr txBox="1"/>
          <p:nvPr/>
        </p:nvSpPr>
        <p:spPr>
          <a:xfrm>
            <a:off x="5842693" y="2224931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EXAMPLE: </a:t>
            </a:r>
            <a:r>
              <a:rPr lang="en-US" sz="2800">
                <a:solidFill>
                  <a:schemeClr val="accent1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It turns out it will be convenient to </a:t>
            </a:r>
            <a:r>
              <a:rPr lang="en-US" sz="2000" b="1">
                <a:solidFill>
                  <a:schemeClr val="accent1"/>
                </a:solidFill>
              </a:rPr>
              <a:t>return 4 </a:t>
            </a:r>
            <a:r>
              <a:rPr lang="en-US" sz="2000">
                <a:solidFill>
                  <a:schemeClr val="accent1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(that is, </a:t>
            </a:r>
            <a:r>
              <a:rPr lang="en-US" sz="2000" b="1">
                <a:solidFill>
                  <a:schemeClr val="accent1"/>
                </a:solidFill>
              </a:rPr>
              <a:t>return</a:t>
            </a:r>
            <a:r>
              <a:rPr lang="en-US" sz="2000">
                <a:solidFill>
                  <a:schemeClr val="accent1"/>
                </a:solidFill>
              </a:rPr>
              <a:t> the last node before we went off the tree)</a:t>
            </a:r>
          </a:p>
        </p:txBody>
      </p:sp>
      <p:sp>
        <p:nvSpPr>
          <p:cNvPr id="40" name="Triangle 21">
            <a:extLst>
              <a:ext uri="{FF2B5EF4-FFF2-40B4-BE49-F238E27FC236}">
                <a16:creationId xmlns:a16="http://schemas.microsoft.com/office/drawing/2014/main" id="{2112EDF3-C304-F38B-8A12-C05487E26335}"/>
              </a:ext>
            </a:extLst>
          </p:cNvPr>
          <p:cNvSpPr/>
          <p:nvPr/>
        </p:nvSpPr>
        <p:spPr>
          <a:xfrm rot="10800000">
            <a:off x="3264623" y="139929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A2DFB0-3E72-07B3-2439-218DE4875C34}"/>
              </a:ext>
            </a:extLst>
          </p:cNvPr>
          <p:cNvSpPr txBox="1"/>
          <p:nvPr/>
        </p:nvSpPr>
        <p:spPr>
          <a:xfrm rot="1670226">
            <a:off x="3353925" y="3614669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4"/>
                </a:solidFill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274851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07461 0.1476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6 0.14768 L -0.01915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7838 0.1476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39 0.14768 L -0.01914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7" grpId="3" animBg="1"/>
      <p:bldP spid="38" grpId="0"/>
      <p:bldP spid="39" grpId="0" uiExpand="1" build="p" bldLvl="2"/>
      <p:bldP spid="40" grpId="0" animBg="1"/>
      <p:bldP spid="40" grpId="1" animBg="1"/>
      <p:bldP spid="40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2A1-BEF3-45A1-8128-35889A93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267B-FCCB-4D48-B185-5574FC88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D3A516-1AFC-94AB-6A5D-AFB787E7E511}"/>
              </a:ext>
            </a:extLst>
          </p:cNvPr>
          <p:cNvSpPr/>
          <p:nvPr/>
        </p:nvSpPr>
        <p:spPr>
          <a:xfrm>
            <a:off x="3596401" y="41146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6105E8-A334-C693-401B-1815A5533937}"/>
              </a:ext>
            </a:extLst>
          </p:cNvPr>
          <p:cNvSpPr/>
          <p:nvPr/>
        </p:nvSpPr>
        <p:spPr>
          <a:xfrm>
            <a:off x="2418926" y="41146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9864EF-844A-2B47-EA56-6C79CF859EFD}"/>
              </a:ext>
            </a:extLst>
          </p:cNvPr>
          <p:cNvSpPr/>
          <p:nvPr/>
        </p:nvSpPr>
        <p:spPr>
          <a:xfrm>
            <a:off x="5300807" y="401977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86FE17-D68B-788C-8857-FDD3D9367AA1}"/>
              </a:ext>
            </a:extLst>
          </p:cNvPr>
          <p:cNvSpPr/>
          <p:nvPr/>
        </p:nvSpPr>
        <p:spPr>
          <a:xfrm>
            <a:off x="4650264" y="303784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0D6C6F-BD25-551D-8035-6B13A6E6301F}"/>
              </a:ext>
            </a:extLst>
          </p:cNvPr>
          <p:cNvSpPr/>
          <p:nvPr/>
        </p:nvSpPr>
        <p:spPr>
          <a:xfrm>
            <a:off x="2014112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1D9BE6-769C-0CD6-7D0F-4C0D642A7B0E}"/>
              </a:ext>
            </a:extLst>
          </p:cNvPr>
          <p:cNvSpPr/>
          <p:nvPr/>
        </p:nvSpPr>
        <p:spPr>
          <a:xfrm>
            <a:off x="2976140" y="30240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A692C32-E5A5-BE9D-92F3-61C30E7169A2}"/>
              </a:ext>
            </a:extLst>
          </p:cNvPr>
          <p:cNvSpPr/>
          <p:nvPr/>
        </p:nvSpPr>
        <p:spPr>
          <a:xfrm>
            <a:off x="3767709" y="195644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46492D-7E0F-F177-2638-AFB99EADDE90}"/>
              </a:ext>
            </a:extLst>
          </p:cNvPr>
          <p:cNvCxnSpPr/>
          <p:nvPr/>
        </p:nvCxnSpPr>
        <p:spPr>
          <a:xfrm>
            <a:off x="4092980" y="2658780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4E99882-1D31-8C44-959E-E6DE3F46A62C}"/>
              </a:ext>
            </a:extLst>
          </p:cNvPr>
          <p:cNvCxnSpPr/>
          <p:nvPr/>
        </p:nvCxnSpPr>
        <p:spPr>
          <a:xfrm>
            <a:off x="4895923" y="3678744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6FC232-278E-51CE-60A9-D159A163F515}"/>
              </a:ext>
            </a:extLst>
          </p:cNvPr>
          <p:cNvCxnSpPr>
            <a:endCxn id="48" idx="0"/>
          </p:cNvCxnSpPr>
          <p:nvPr/>
        </p:nvCxnSpPr>
        <p:spPr>
          <a:xfrm>
            <a:off x="3273438" y="3706680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A3A817-2837-CA03-94C6-31C8D9820D8B}"/>
              </a:ext>
            </a:extLst>
          </p:cNvPr>
          <p:cNvCxnSpPr>
            <a:stCxn id="54" idx="2"/>
            <a:endCxn id="53" idx="0"/>
          </p:cNvCxnSpPr>
          <p:nvPr/>
        </p:nvCxnSpPr>
        <p:spPr>
          <a:xfrm flipH="1">
            <a:off x="3301412" y="2625281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AEF4D1-A042-9ACC-E113-36DBD35A6CF2}"/>
              </a:ext>
            </a:extLst>
          </p:cNvPr>
          <p:cNvCxnSpPr>
            <a:endCxn id="49" idx="0"/>
          </p:cNvCxnSpPr>
          <p:nvPr/>
        </p:nvCxnSpPr>
        <p:spPr>
          <a:xfrm flipH="1">
            <a:off x="2744198" y="3718816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35ADAE-235B-56AB-0D0F-7A78D1E28D98}"/>
              </a:ext>
            </a:extLst>
          </p:cNvPr>
          <p:cNvCxnSpPr>
            <a:endCxn id="52" idx="0"/>
          </p:cNvCxnSpPr>
          <p:nvPr/>
        </p:nvCxnSpPr>
        <p:spPr>
          <a:xfrm flipH="1">
            <a:off x="2339384" y="4772763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060486-4A98-C67C-AA0A-8D5E8F85D973}"/>
              </a:ext>
            </a:extLst>
          </p:cNvPr>
          <p:cNvSpPr txBox="1"/>
          <p:nvPr/>
        </p:nvSpPr>
        <p:spPr>
          <a:xfrm>
            <a:off x="6324388" y="1570373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EXAMPLE: </a:t>
            </a:r>
            <a:r>
              <a:rPr lang="en-US" sz="2800">
                <a:solidFill>
                  <a:schemeClr val="accent1"/>
                </a:solidFill>
              </a:rPr>
              <a:t>Insert 4.5</a:t>
            </a:r>
          </a:p>
        </p:txBody>
      </p:sp>
      <p:sp>
        <p:nvSpPr>
          <p:cNvPr id="59" name="Triangle 21">
            <a:extLst>
              <a:ext uri="{FF2B5EF4-FFF2-40B4-BE49-F238E27FC236}">
                <a16:creationId xmlns:a16="http://schemas.microsoft.com/office/drawing/2014/main" id="{1B7304C4-43A9-3A68-7DEB-56F08AB838C4}"/>
              </a:ext>
            </a:extLst>
          </p:cNvPr>
          <p:cNvSpPr/>
          <p:nvPr/>
        </p:nvSpPr>
        <p:spPr>
          <a:xfrm rot="10800000">
            <a:off x="3917368" y="155767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3D3B2A-FA8C-A182-DB56-175C6DB10FE5}"/>
              </a:ext>
            </a:extLst>
          </p:cNvPr>
          <p:cNvSpPr/>
          <p:nvPr/>
        </p:nvSpPr>
        <p:spPr>
          <a:xfrm>
            <a:off x="4172592" y="518296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A49115-E204-1218-0F03-59002DAF656C}"/>
              </a:ext>
            </a:extLst>
          </p:cNvPr>
          <p:cNvCxnSpPr/>
          <p:nvPr/>
        </p:nvCxnSpPr>
        <p:spPr>
          <a:xfrm>
            <a:off x="3917368" y="4797274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FDF4002-BD16-D0AA-AA82-257937113014}"/>
              </a:ext>
            </a:extLst>
          </p:cNvPr>
          <p:cNvSpPr txBox="1"/>
          <p:nvPr/>
        </p:nvSpPr>
        <p:spPr>
          <a:xfrm>
            <a:off x="6324388" y="2408777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INSERT</a:t>
            </a:r>
            <a:r>
              <a:rPr lang="en-US" sz="240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/>
              <a:t>x = </a:t>
            </a:r>
            <a:r>
              <a:rPr lang="en-US" sz="2000">
                <a:solidFill>
                  <a:schemeClr val="accent1"/>
                </a:solidFill>
              </a:rPr>
              <a:t>SEARCH</a:t>
            </a:r>
            <a:r>
              <a:rPr lang="en-US" sz="200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/>
              <a:t>Insert </a:t>
            </a:r>
            <a:r>
              <a:rPr lang="en-US" sz="2000"/>
              <a:t>a new node with desired key at x</a:t>
            </a:r>
            <a:r>
              <a:rPr lang="mr-IN" sz="2000"/>
              <a:t>…</a:t>
            </a:r>
            <a:endParaRPr lang="en-US" sz="2000"/>
          </a:p>
          <a:p>
            <a:pPr marL="1200150" lvl="2" indent="-285750">
              <a:buFont typeface="Arial" charset="0"/>
              <a:buChar char="•"/>
            </a:pPr>
            <a:endParaRPr lang="en-US" sz="2000"/>
          </a:p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C85EC6-ACB9-5469-9F6D-A9999CA00EA6}"/>
              </a:ext>
            </a:extLst>
          </p:cNvPr>
          <p:cNvSpPr txBox="1"/>
          <p:nvPr/>
        </p:nvSpPr>
        <p:spPr>
          <a:xfrm rot="1670226">
            <a:off x="4052165" y="3750058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A9BDF6-8DBC-E91A-4E2B-B8D30F08B0B7}"/>
              </a:ext>
            </a:extLst>
          </p:cNvPr>
          <p:cNvGrpSpPr/>
          <p:nvPr/>
        </p:nvGrpSpPr>
        <p:grpSpPr>
          <a:xfrm>
            <a:off x="3121574" y="4941026"/>
            <a:ext cx="718527" cy="369332"/>
            <a:chOff x="1367977" y="4947903"/>
            <a:chExt cx="718527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FBC663-C480-8101-0218-D46AD0D4CE23}"/>
                </a:ext>
              </a:extLst>
            </p:cNvPr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4ED9FB-56A3-E9FB-505A-3FEB9660F531}"/>
                </a:ext>
              </a:extLst>
            </p:cNvPr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25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06719 0.1469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9 0.14699 L -0.01914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59" grpId="1" animBg="1"/>
      <p:bldP spid="59" grpId="2" animBg="1"/>
      <p:bldP spid="60" grpId="0" animBg="1"/>
      <p:bldP spid="62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2A1-BEF3-45A1-8128-35889A93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267B-FCCB-4D48-B185-5574FC88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62248-B249-8ADE-A6B9-3C72B0016AD8}"/>
              </a:ext>
            </a:extLst>
          </p:cNvPr>
          <p:cNvSpPr/>
          <p:nvPr/>
        </p:nvSpPr>
        <p:spPr>
          <a:xfrm>
            <a:off x="3347827" y="398437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7D231C-522F-BDB7-DA83-42C084E45A07}"/>
              </a:ext>
            </a:extLst>
          </p:cNvPr>
          <p:cNvSpPr/>
          <p:nvPr/>
        </p:nvSpPr>
        <p:spPr>
          <a:xfrm>
            <a:off x="2170352" y="398437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55D8B3-CE6B-D6B0-D947-3A5297FF0A16}"/>
              </a:ext>
            </a:extLst>
          </p:cNvPr>
          <p:cNvSpPr/>
          <p:nvPr/>
        </p:nvSpPr>
        <p:spPr>
          <a:xfrm>
            <a:off x="5052233" y="388950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720FD-3571-DEE0-6D44-C13C7CA245DC}"/>
              </a:ext>
            </a:extLst>
          </p:cNvPr>
          <p:cNvSpPr/>
          <p:nvPr/>
        </p:nvSpPr>
        <p:spPr>
          <a:xfrm>
            <a:off x="4401690" y="290757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B1309-A55A-7679-CB7C-9DB60E939AC7}"/>
              </a:ext>
            </a:extLst>
          </p:cNvPr>
          <p:cNvSpPr/>
          <p:nvPr/>
        </p:nvSpPr>
        <p:spPr>
          <a:xfrm>
            <a:off x="1765538" y="505957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0316A-35DE-11CC-D9CE-CAF14F6E6AA5}"/>
              </a:ext>
            </a:extLst>
          </p:cNvPr>
          <p:cNvSpPr/>
          <p:nvPr/>
        </p:nvSpPr>
        <p:spPr>
          <a:xfrm>
            <a:off x="2727566" y="289378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D7BFF-EAF6-34B5-E758-FAADE847153D}"/>
              </a:ext>
            </a:extLst>
          </p:cNvPr>
          <p:cNvSpPr/>
          <p:nvPr/>
        </p:nvSpPr>
        <p:spPr>
          <a:xfrm>
            <a:off x="3519135" y="182617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DA1B74-1C16-4129-7947-244F6251AB86}"/>
              </a:ext>
            </a:extLst>
          </p:cNvPr>
          <p:cNvCxnSpPr/>
          <p:nvPr/>
        </p:nvCxnSpPr>
        <p:spPr>
          <a:xfrm>
            <a:off x="3844406" y="252850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7FAD85-EBFB-AEAA-53E4-E875842F874E}"/>
              </a:ext>
            </a:extLst>
          </p:cNvPr>
          <p:cNvCxnSpPr/>
          <p:nvPr/>
        </p:nvCxnSpPr>
        <p:spPr>
          <a:xfrm>
            <a:off x="4647349" y="354847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B4F191-F27B-0DE9-D2DB-3115240C306F}"/>
              </a:ext>
            </a:extLst>
          </p:cNvPr>
          <p:cNvCxnSpPr>
            <a:endCxn id="7" idx="0"/>
          </p:cNvCxnSpPr>
          <p:nvPr/>
        </p:nvCxnSpPr>
        <p:spPr>
          <a:xfrm>
            <a:off x="3024864" y="357640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E78616-BD0F-4095-56B6-982561B717BC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flipH="1">
            <a:off x="3052838" y="249500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B41B78-D187-860F-C70E-B33585EF6277}"/>
              </a:ext>
            </a:extLst>
          </p:cNvPr>
          <p:cNvCxnSpPr>
            <a:endCxn id="8" idx="0"/>
          </p:cNvCxnSpPr>
          <p:nvPr/>
        </p:nvCxnSpPr>
        <p:spPr>
          <a:xfrm flipH="1">
            <a:off x="2495624" y="358854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2064BD-CA96-AAA2-B1B0-CDA8227B3763}"/>
              </a:ext>
            </a:extLst>
          </p:cNvPr>
          <p:cNvCxnSpPr>
            <a:endCxn id="11" idx="0"/>
          </p:cNvCxnSpPr>
          <p:nvPr/>
        </p:nvCxnSpPr>
        <p:spPr>
          <a:xfrm flipH="1">
            <a:off x="2090810" y="464249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BC196D-51B5-F62B-4D02-B8AA422C0230}"/>
              </a:ext>
            </a:extLst>
          </p:cNvPr>
          <p:cNvSpPr txBox="1"/>
          <p:nvPr/>
        </p:nvSpPr>
        <p:spPr>
          <a:xfrm>
            <a:off x="6075814" y="1440101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EXAMPLE: </a:t>
            </a:r>
            <a:r>
              <a:rPr lang="en-US" sz="2800">
                <a:solidFill>
                  <a:schemeClr val="accent1"/>
                </a:solidFill>
              </a:rPr>
              <a:t>Insert 4.5</a:t>
            </a:r>
          </a:p>
        </p:txBody>
      </p:sp>
      <p:sp>
        <p:nvSpPr>
          <p:cNvPr id="20" name="Triangle 21">
            <a:extLst>
              <a:ext uri="{FF2B5EF4-FFF2-40B4-BE49-F238E27FC236}">
                <a16:creationId xmlns:a16="http://schemas.microsoft.com/office/drawing/2014/main" id="{09BF8E35-D72C-DBD1-E085-1922257A22AC}"/>
              </a:ext>
            </a:extLst>
          </p:cNvPr>
          <p:cNvSpPr/>
          <p:nvPr/>
        </p:nvSpPr>
        <p:spPr>
          <a:xfrm rot="10800000">
            <a:off x="3532235" y="364410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79955-EF8D-02AF-92AC-81F58D7BA4E5}"/>
              </a:ext>
            </a:extLst>
          </p:cNvPr>
          <p:cNvSpPr/>
          <p:nvPr/>
        </p:nvSpPr>
        <p:spPr>
          <a:xfrm>
            <a:off x="3924018" y="505269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0F4AA6-D7A7-C1B0-EFE3-7DBAC9DB2CC0}"/>
              </a:ext>
            </a:extLst>
          </p:cNvPr>
          <p:cNvCxnSpPr/>
          <p:nvPr/>
        </p:nvCxnSpPr>
        <p:spPr>
          <a:xfrm>
            <a:off x="3668794" y="4667002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2B62C62-B934-3EE2-A52C-CBC24398A061}"/>
              </a:ext>
            </a:extLst>
          </p:cNvPr>
          <p:cNvSpPr txBox="1"/>
          <p:nvPr/>
        </p:nvSpPr>
        <p:spPr>
          <a:xfrm rot="1670226">
            <a:off x="3803591" y="3619786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CB078D-5AAF-B1C2-D356-F0E1AC7010B6}"/>
              </a:ext>
            </a:extLst>
          </p:cNvPr>
          <p:cNvGrpSpPr/>
          <p:nvPr/>
        </p:nvGrpSpPr>
        <p:grpSpPr>
          <a:xfrm>
            <a:off x="2873000" y="4810754"/>
            <a:ext cx="718527" cy="369332"/>
            <a:chOff x="1367977" y="4947903"/>
            <a:chExt cx="718527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19D15A-D41B-E741-958B-ACD8B56C912B}"/>
                </a:ext>
              </a:extLst>
            </p:cNvPr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x =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0080D7-3758-41E6-F54D-7B376F1E123F}"/>
                </a:ext>
              </a:extLst>
            </p:cNvPr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71E814B-82B7-35F5-1673-372962A0BEB1}"/>
              </a:ext>
            </a:extLst>
          </p:cNvPr>
          <p:cNvSpPr txBox="1"/>
          <p:nvPr/>
        </p:nvSpPr>
        <p:spPr>
          <a:xfrm>
            <a:off x="6106096" y="2265960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INSERT</a:t>
            </a:r>
            <a:r>
              <a:rPr lang="en-US" sz="240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/>
              <a:t>x = </a:t>
            </a:r>
            <a:r>
              <a:rPr lang="en-US" sz="2000">
                <a:solidFill>
                  <a:schemeClr val="accent1"/>
                </a:solidFill>
              </a:rPr>
              <a:t>SEARCH</a:t>
            </a:r>
            <a:r>
              <a:rPr lang="en-US" sz="200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if </a:t>
            </a:r>
            <a:r>
              <a:rPr lang="en-US" sz="2000">
                <a:solidFill>
                  <a:schemeClr val="accent1"/>
                </a:solidFill>
              </a:rPr>
              <a:t>key &gt; </a:t>
            </a:r>
            <a:r>
              <a:rPr lang="en-US" sz="2000" err="1">
                <a:solidFill>
                  <a:schemeClr val="accent1"/>
                </a:solidFill>
              </a:rPr>
              <a:t>x.key</a:t>
            </a:r>
            <a:r>
              <a:rPr lang="en-US" sz="2000">
                <a:solidFill>
                  <a:schemeClr val="accent1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/>
              <a:t>Make a new node with the correct key, and put it as the right child of x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if </a:t>
            </a:r>
            <a:r>
              <a:rPr lang="en-US" sz="2000">
                <a:solidFill>
                  <a:schemeClr val="accent1"/>
                </a:solidFill>
              </a:rPr>
              <a:t>key &lt; </a:t>
            </a:r>
            <a:r>
              <a:rPr lang="en-US" sz="2000" err="1">
                <a:solidFill>
                  <a:schemeClr val="accent1"/>
                </a:solidFill>
              </a:rPr>
              <a:t>x.key</a:t>
            </a:r>
            <a:r>
              <a:rPr lang="en-US" sz="2000">
                <a:solidFill>
                  <a:schemeClr val="accent1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/>
              <a:t>Make a new node with the correct key, and put it as the left child of x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if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x.key</a:t>
            </a:r>
            <a:r>
              <a:rPr lang="en-US" sz="2000">
                <a:solidFill>
                  <a:schemeClr val="accent1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8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2A1-BEF3-45A1-8128-35889A93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267B-FCCB-4D48-B185-5574FC88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C982E-8382-20D3-437B-5A0B287E77E7}"/>
              </a:ext>
            </a:extLst>
          </p:cNvPr>
          <p:cNvSpPr/>
          <p:nvPr/>
        </p:nvSpPr>
        <p:spPr>
          <a:xfrm>
            <a:off x="3093590" y="400120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E056B6-35FB-47E6-3793-B6EAEE7E93D8}"/>
              </a:ext>
            </a:extLst>
          </p:cNvPr>
          <p:cNvSpPr/>
          <p:nvPr/>
        </p:nvSpPr>
        <p:spPr>
          <a:xfrm>
            <a:off x="1916115" y="400120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AFCE3-3D51-2121-DB92-9D3D28BF8B15}"/>
              </a:ext>
            </a:extLst>
          </p:cNvPr>
          <p:cNvSpPr/>
          <p:nvPr/>
        </p:nvSpPr>
        <p:spPr>
          <a:xfrm>
            <a:off x="4797996" y="39063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E2FAA-C52B-3D9D-824F-97A2DDD880FC}"/>
              </a:ext>
            </a:extLst>
          </p:cNvPr>
          <p:cNvSpPr/>
          <p:nvPr/>
        </p:nvSpPr>
        <p:spPr>
          <a:xfrm>
            <a:off x="4147453" y="292439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4E97D-8F57-7289-3EAE-F182CD8095D9}"/>
              </a:ext>
            </a:extLst>
          </p:cNvPr>
          <p:cNvSpPr/>
          <p:nvPr/>
        </p:nvSpPr>
        <p:spPr>
          <a:xfrm>
            <a:off x="1511301" y="507640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9BE0E-92D1-D1E4-D608-F71F961D140C}"/>
              </a:ext>
            </a:extLst>
          </p:cNvPr>
          <p:cNvSpPr/>
          <p:nvPr/>
        </p:nvSpPr>
        <p:spPr>
          <a:xfrm>
            <a:off x="2473329" y="2910608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E2006-F929-AF2C-4562-02DBFFA22304}"/>
              </a:ext>
            </a:extLst>
          </p:cNvPr>
          <p:cNvSpPr/>
          <p:nvPr/>
        </p:nvSpPr>
        <p:spPr>
          <a:xfrm>
            <a:off x="3264898" y="184300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E5B099-D264-CBD2-771C-5884185204E1}"/>
              </a:ext>
            </a:extLst>
          </p:cNvPr>
          <p:cNvCxnSpPr/>
          <p:nvPr/>
        </p:nvCxnSpPr>
        <p:spPr>
          <a:xfrm>
            <a:off x="3590169" y="2545336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C0E78F-5810-E4BC-4FB6-32D99FC19EDB}"/>
              </a:ext>
            </a:extLst>
          </p:cNvPr>
          <p:cNvCxnSpPr/>
          <p:nvPr/>
        </p:nvCxnSpPr>
        <p:spPr>
          <a:xfrm>
            <a:off x="4393112" y="3565300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751B1C-822B-7410-DE43-067FC23F8A14}"/>
              </a:ext>
            </a:extLst>
          </p:cNvPr>
          <p:cNvCxnSpPr>
            <a:endCxn id="7" idx="0"/>
          </p:cNvCxnSpPr>
          <p:nvPr/>
        </p:nvCxnSpPr>
        <p:spPr>
          <a:xfrm>
            <a:off x="2770627" y="3593236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A5495-E328-25B1-4915-D1C26A3E54EB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flipH="1">
            <a:off x="2798601" y="2511837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6FCD1C-3ACD-09B2-706B-987FDB19C1F1}"/>
              </a:ext>
            </a:extLst>
          </p:cNvPr>
          <p:cNvCxnSpPr>
            <a:endCxn id="8" idx="0"/>
          </p:cNvCxnSpPr>
          <p:nvPr/>
        </p:nvCxnSpPr>
        <p:spPr>
          <a:xfrm flipH="1">
            <a:off x="2241387" y="3605372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836DE-63C9-A94C-EB95-C7FEBBAA918F}"/>
              </a:ext>
            </a:extLst>
          </p:cNvPr>
          <p:cNvCxnSpPr>
            <a:endCxn id="11" idx="0"/>
          </p:cNvCxnSpPr>
          <p:nvPr/>
        </p:nvCxnSpPr>
        <p:spPr>
          <a:xfrm flipH="1">
            <a:off x="1836573" y="4659319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94829A-20A7-F90E-68C3-29CADCB92FD1}"/>
              </a:ext>
            </a:extLst>
          </p:cNvPr>
          <p:cNvSpPr txBox="1"/>
          <p:nvPr/>
        </p:nvSpPr>
        <p:spPr>
          <a:xfrm>
            <a:off x="5821578" y="1311474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4"/>
                </a:solidFill>
              </a:rPr>
              <a:t>EXAMPLE: </a:t>
            </a:r>
            <a:r>
              <a:rPr lang="en-US" sz="280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solidFill>
                  <a:schemeClr val="accent1"/>
                </a:solidFill>
              </a:rPr>
              <a:t>DELETE</a:t>
            </a:r>
            <a:r>
              <a:rPr lang="en-US" sz="280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/>
              <a:t>x = </a:t>
            </a:r>
            <a:r>
              <a:rPr lang="en-US" sz="2400">
                <a:solidFill>
                  <a:schemeClr val="accent1"/>
                </a:solidFill>
              </a:rPr>
              <a:t>SEARCH</a:t>
            </a:r>
            <a:r>
              <a:rPr lang="en-US" sz="240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/>
              <a:t>if</a:t>
            </a:r>
            <a:r>
              <a:rPr lang="en-US" sz="2400"/>
              <a:t> </a:t>
            </a:r>
            <a:r>
              <a:rPr lang="en-US" sz="2400" err="1"/>
              <a:t>x.key</a:t>
            </a:r>
            <a:r>
              <a:rPr lang="en-US" sz="240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>
                <a:solidFill>
                  <a:srgbClr val="CF6E6C"/>
                </a:solidFill>
              </a:rPr>
              <a:t>…</a:t>
            </a:r>
            <a:r>
              <a:rPr lang="en-US" sz="2400">
                <a:solidFill>
                  <a:srgbClr val="CF6E6C"/>
                </a:solidFill>
              </a:rPr>
              <a:t>.delete x</a:t>
            </a:r>
            <a:r>
              <a:rPr lang="mr-IN" sz="2400">
                <a:solidFill>
                  <a:srgbClr val="CF6E6C"/>
                </a:solidFill>
              </a:rPr>
              <a:t>…</a:t>
            </a:r>
            <a:r>
              <a:rPr lang="en-US" sz="2400">
                <a:solidFill>
                  <a:srgbClr val="CF6E6C"/>
                </a:solidFill>
              </a:rPr>
              <a:t>.</a:t>
            </a:r>
            <a:endParaRPr lang="en-US" sz="2800">
              <a:solidFill>
                <a:srgbClr val="CF6E6C"/>
              </a:solidFill>
            </a:endParaRPr>
          </a:p>
        </p:txBody>
      </p:sp>
      <p:sp>
        <p:nvSpPr>
          <p:cNvPr id="20" name="Triangle 22">
            <a:extLst>
              <a:ext uri="{FF2B5EF4-FFF2-40B4-BE49-F238E27FC236}">
                <a16:creationId xmlns:a16="http://schemas.microsoft.com/office/drawing/2014/main" id="{4F7AFC01-1A68-F48D-F377-BE81DBDB3075}"/>
              </a:ext>
            </a:extLst>
          </p:cNvPr>
          <p:cNvSpPr/>
          <p:nvPr/>
        </p:nvSpPr>
        <p:spPr>
          <a:xfrm rot="10800000">
            <a:off x="3414558" y="14680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EE2F05-0B95-85B6-75CD-99B643699C86}"/>
              </a:ext>
            </a:extLst>
          </p:cNvPr>
          <p:cNvCxnSpPr>
            <a:stCxn id="9" idx="2"/>
            <a:endCxn id="5" idx="0"/>
          </p:cNvCxnSpPr>
          <p:nvPr/>
        </p:nvCxnSpPr>
        <p:spPr>
          <a:xfrm flipH="1">
            <a:off x="2241387" y="3579445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79A44E5-9010-1053-45A0-28E7B577323F}"/>
              </a:ext>
            </a:extLst>
          </p:cNvPr>
          <p:cNvSpPr txBox="1"/>
          <p:nvPr/>
        </p:nvSpPr>
        <p:spPr>
          <a:xfrm>
            <a:off x="6502403" y="4575167"/>
            <a:ext cx="361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This is a bit more complicated</a:t>
            </a:r>
            <a:r>
              <a:rPr lang="mr-IN">
                <a:solidFill>
                  <a:schemeClr val="accent1"/>
                </a:solidFill>
              </a:rPr>
              <a:t>…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2E0C30-D167-C362-C0F4-FA585FE28E19}"/>
              </a:ext>
            </a:extLst>
          </p:cNvPr>
          <p:cNvCxnSpPr>
            <a:stCxn id="22" idx="0"/>
            <a:endCxn id="19" idx="2"/>
          </p:cNvCxnSpPr>
          <p:nvPr/>
        </p:nvCxnSpPr>
        <p:spPr>
          <a:xfrm flipH="1" flipV="1">
            <a:off x="8108182" y="3866019"/>
            <a:ext cx="201265" cy="709148"/>
          </a:xfrm>
          <a:prstGeom prst="straightConnector1">
            <a:avLst/>
          </a:prstGeom>
          <a:ln w="349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9CB12-CB5C-1CB0-B02B-424348AFEDC0}"/>
              </a:ext>
            </a:extLst>
          </p:cNvPr>
          <p:cNvGrpSpPr/>
          <p:nvPr/>
        </p:nvGrpSpPr>
        <p:grpSpPr>
          <a:xfrm>
            <a:off x="2385626" y="4707070"/>
            <a:ext cx="718527" cy="369332"/>
            <a:chOff x="1367977" y="4947903"/>
            <a:chExt cx="718527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7FF0F-D18E-0C3B-B7E9-B1D4AC19C956}"/>
                </a:ext>
              </a:extLst>
            </p:cNvPr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EB28D4-8FC6-83CF-E28B-6489F8A01997}"/>
                </a:ext>
              </a:extLst>
            </p:cNvPr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34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6614 0.146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14 0.1463 L -0.11081 0.307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3 L 0.04414 -0.1567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9" grpId="0" uiExpand="1" build="p" bldLvl="3"/>
      <p:bldP spid="20" grpId="0" animBg="1"/>
      <p:bldP spid="20" grpId="1" animBg="1"/>
      <p:bldP spid="20" grpId="2" animBg="1"/>
      <p:bldP spid="20" grpId="3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3FC3-A55E-6379-4DB4-BE9284DA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Delete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F98-BA92-CF3F-991B-9DD8FC79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995A7B-2A3D-7415-32AF-B7D9E304D94A}"/>
              </a:ext>
            </a:extLst>
          </p:cNvPr>
          <p:cNvCxnSpPr/>
          <p:nvPr/>
        </p:nvCxnSpPr>
        <p:spPr>
          <a:xfrm flipH="1">
            <a:off x="2800818" y="2173611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BB4D726-5150-9507-BD77-5E20A4CD5D99}"/>
              </a:ext>
            </a:extLst>
          </p:cNvPr>
          <p:cNvSpPr/>
          <p:nvPr/>
        </p:nvSpPr>
        <p:spPr>
          <a:xfrm>
            <a:off x="2624477" y="2489466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10316-5A45-60C8-5696-865B5CB15DC2}"/>
              </a:ext>
            </a:extLst>
          </p:cNvPr>
          <p:cNvSpPr txBox="1"/>
          <p:nvPr/>
        </p:nvSpPr>
        <p:spPr>
          <a:xfrm>
            <a:off x="2461476" y="3263427"/>
            <a:ext cx="29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Case 1</a:t>
            </a:r>
            <a:r>
              <a:rPr lang="en-US" sz="2400"/>
              <a:t>:  if 3 is a leaf,</a:t>
            </a:r>
          </a:p>
          <a:p>
            <a:r>
              <a:rPr lang="en-US" sz="2400"/>
              <a:t> just delete it.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675266-81DC-601B-8BAE-D429BEDBCE38}"/>
              </a:ext>
            </a:extLst>
          </p:cNvPr>
          <p:cNvSpPr/>
          <p:nvPr/>
        </p:nvSpPr>
        <p:spPr>
          <a:xfrm>
            <a:off x="3134699" y="1670165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E3B2F4-22E7-BF2A-AA47-ED5667837A2A}"/>
              </a:ext>
            </a:extLst>
          </p:cNvPr>
          <p:cNvSpPr/>
          <p:nvPr/>
        </p:nvSpPr>
        <p:spPr>
          <a:xfrm>
            <a:off x="4786899" y="1655784"/>
            <a:ext cx="51028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7EC84B-4816-2B43-E518-6369BDC6A0AA}"/>
              </a:ext>
            </a:extLst>
          </p:cNvPr>
          <p:cNvCxnSpPr/>
          <p:nvPr/>
        </p:nvCxnSpPr>
        <p:spPr>
          <a:xfrm>
            <a:off x="4007949" y="1937998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B4B53-6ABD-2F35-E9E5-05A20CE5B103}"/>
              </a:ext>
            </a:extLst>
          </p:cNvPr>
          <p:cNvGrpSpPr/>
          <p:nvPr/>
        </p:nvGrpSpPr>
        <p:grpSpPr>
          <a:xfrm>
            <a:off x="6249916" y="1655279"/>
            <a:ext cx="4016099" cy="4265190"/>
            <a:chOff x="6249916" y="1655279"/>
            <a:chExt cx="4016099" cy="42651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2A9E4A-9127-3361-D597-DECAACB693DF}"/>
                </a:ext>
              </a:extLst>
            </p:cNvPr>
            <p:cNvSpPr txBox="1"/>
            <p:nvPr/>
          </p:nvSpPr>
          <p:spPr>
            <a:xfrm>
              <a:off x="7051706" y="4003531"/>
              <a:ext cx="1302674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This triangle is a cartoon for a subtree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83DE69-9750-7F53-33F7-E0C6989D0A1F}"/>
                </a:ext>
              </a:extLst>
            </p:cNvPr>
            <p:cNvSpPr/>
            <p:nvPr/>
          </p:nvSpPr>
          <p:spPr>
            <a:xfrm>
              <a:off x="6437449" y="3343999"/>
              <a:ext cx="441869" cy="517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BEFA2-B94B-D4D1-F511-39B2CF641B20}"/>
                </a:ext>
              </a:extLst>
            </p:cNvPr>
            <p:cNvSpPr/>
            <p:nvPr/>
          </p:nvSpPr>
          <p:spPr>
            <a:xfrm>
              <a:off x="6815926" y="2499639"/>
              <a:ext cx="441869" cy="517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CADC37-41E4-EC0D-F768-694392B255FF}"/>
                </a:ext>
              </a:extLst>
            </p:cNvPr>
            <p:cNvCxnSpPr/>
            <p:nvPr/>
          </p:nvCxnSpPr>
          <p:spPr>
            <a:xfrm flipH="1">
              <a:off x="6673229" y="2996689"/>
              <a:ext cx="378477" cy="32653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32">
              <a:extLst>
                <a:ext uri="{FF2B5EF4-FFF2-40B4-BE49-F238E27FC236}">
                  <a16:creationId xmlns:a16="http://schemas.microsoft.com/office/drawing/2014/main" id="{08F18D67-8D2C-B278-4526-6411CE29242F}"/>
                </a:ext>
              </a:extLst>
            </p:cNvPr>
            <p:cNvSpPr/>
            <p:nvPr/>
          </p:nvSpPr>
          <p:spPr>
            <a:xfrm>
              <a:off x="6348934" y="3909253"/>
              <a:ext cx="563671" cy="793032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0019FB-C007-3895-4001-18A017032598}"/>
                </a:ext>
              </a:extLst>
            </p:cNvPr>
            <p:cNvCxnSpPr/>
            <p:nvPr/>
          </p:nvCxnSpPr>
          <p:spPr>
            <a:xfrm flipH="1">
              <a:off x="7036860" y="2162428"/>
              <a:ext cx="378477" cy="32653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569E9F-1FDF-E2ED-BCD9-497964085EC8}"/>
                </a:ext>
              </a:extLst>
            </p:cNvPr>
            <p:cNvSpPr txBox="1"/>
            <p:nvPr/>
          </p:nvSpPr>
          <p:spPr>
            <a:xfrm>
              <a:off x="6249916" y="5089472"/>
              <a:ext cx="40160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Case 2:  </a:t>
              </a:r>
              <a:r>
                <a:rPr lang="en-US" sz="2400"/>
                <a:t>if 3 has just one child, </a:t>
              </a:r>
            </a:p>
            <a:p>
              <a:r>
                <a:rPr lang="en-US" sz="2400"/>
                <a:t>move that up.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FD7E7D-FE03-F380-7190-DB70D23123F5}"/>
                </a:ext>
              </a:extLst>
            </p:cNvPr>
            <p:cNvSpPr/>
            <p:nvPr/>
          </p:nvSpPr>
          <p:spPr>
            <a:xfrm>
              <a:off x="7236183" y="1656304"/>
              <a:ext cx="441869" cy="517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9FD99F-2DA9-CEAA-4BA0-DA8E5F346D8A}"/>
                </a:ext>
              </a:extLst>
            </p:cNvPr>
            <p:cNvSpPr/>
            <p:nvPr/>
          </p:nvSpPr>
          <p:spPr>
            <a:xfrm>
              <a:off x="9084685" y="2498614"/>
              <a:ext cx="441869" cy="517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Triangle 54">
              <a:extLst>
                <a:ext uri="{FF2B5EF4-FFF2-40B4-BE49-F238E27FC236}">
                  <a16:creationId xmlns:a16="http://schemas.microsoft.com/office/drawing/2014/main" id="{6C2C4A20-1FB4-151D-F054-3A90253302FC}"/>
                </a:ext>
              </a:extLst>
            </p:cNvPr>
            <p:cNvSpPr/>
            <p:nvPr/>
          </p:nvSpPr>
          <p:spPr>
            <a:xfrm>
              <a:off x="9008589" y="3088387"/>
              <a:ext cx="563671" cy="793032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BDF309-F00F-AB9D-6B70-7C432406BB62}"/>
                </a:ext>
              </a:extLst>
            </p:cNvPr>
            <p:cNvCxnSpPr/>
            <p:nvPr/>
          </p:nvCxnSpPr>
          <p:spPr>
            <a:xfrm flipH="1">
              <a:off x="9398668" y="2161403"/>
              <a:ext cx="378477" cy="32653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1D1AA2-CE67-F5C0-5B58-C7DF95ED2505}"/>
                </a:ext>
              </a:extLst>
            </p:cNvPr>
            <p:cNvSpPr/>
            <p:nvPr/>
          </p:nvSpPr>
          <p:spPr>
            <a:xfrm>
              <a:off x="9597991" y="1655279"/>
              <a:ext cx="441869" cy="517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0F331-F2C6-AFD8-2B62-EEFAE14CFFE3}"/>
                </a:ext>
              </a:extLst>
            </p:cNvPr>
            <p:cNvCxnSpPr/>
            <p:nvPr/>
          </p:nvCxnSpPr>
          <p:spPr>
            <a:xfrm>
              <a:off x="8024756" y="2616839"/>
              <a:ext cx="412495" cy="14419"/>
            </a:xfrm>
            <a:prstGeom prst="straightConnector1">
              <a:avLst/>
            </a:prstGeom>
            <a:ln w="44450" cmpd="sng">
              <a:solidFill>
                <a:schemeClr val="accent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151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F03F-7A56-1C63-7A2D-8A1EE36C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Delete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C8CE-FEC3-B7BA-4C1B-F62A2D66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E8857-2CEE-C9C3-8FEB-11EEF8B1F6C5}"/>
              </a:ext>
            </a:extLst>
          </p:cNvPr>
          <p:cNvGrpSpPr/>
          <p:nvPr/>
        </p:nvGrpSpPr>
        <p:grpSpPr>
          <a:xfrm>
            <a:off x="1583031" y="3058117"/>
            <a:ext cx="1794585" cy="3231028"/>
            <a:chOff x="706575" y="1843574"/>
            <a:chExt cx="2642081" cy="417326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3B925C-CD8F-9733-0096-1E352E2B943F}"/>
                </a:ext>
              </a:extLst>
            </p:cNvPr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B44BA8-610E-F73C-3BC8-010B54ADCC29}"/>
                </a:ext>
              </a:extLst>
            </p:cNvPr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E69C2C-D3F1-0219-EAE3-8535C3F5E56E}"/>
                </a:ext>
              </a:extLst>
            </p:cNvPr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C4A086F-5E33-88E7-47A9-93E192A9936F}"/>
                </a:ext>
              </a:extLst>
            </p:cNvPr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01024F-AEAA-7CC8-E4E9-4C46C97D5B10}"/>
                </a:ext>
              </a:extLst>
            </p:cNvPr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78777-B857-8B16-7CD8-A8E6E87EDD75}"/>
                </a:ext>
              </a:extLst>
            </p:cNvPr>
            <p:cNvCxnSpPr>
              <a:stCxn id="12" idx="2"/>
              <a:endCxn id="8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0">
              <a:extLst>
                <a:ext uri="{FF2B5EF4-FFF2-40B4-BE49-F238E27FC236}">
                  <a16:creationId xmlns:a16="http://schemas.microsoft.com/office/drawing/2014/main" id="{2ECA29F9-26E5-5A56-E7FD-D50698F89728}"/>
                </a:ext>
              </a:extLst>
            </p:cNvPr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1">
              <a:extLst>
                <a:ext uri="{FF2B5EF4-FFF2-40B4-BE49-F238E27FC236}">
                  <a16:creationId xmlns:a16="http://schemas.microsoft.com/office/drawing/2014/main" id="{8AE0691E-106C-87D0-EEC5-F9E0ABDE0125}"/>
                </a:ext>
              </a:extLst>
            </p:cNvPr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AB5A3F4-02C5-4D46-7F31-A3594FBDD299}"/>
              </a:ext>
            </a:extLst>
          </p:cNvPr>
          <p:cNvSpPr/>
          <p:nvPr/>
        </p:nvSpPr>
        <p:spPr>
          <a:xfrm>
            <a:off x="2588571" y="2228138"/>
            <a:ext cx="441869" cy="5178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3618EF-A8A5-FC49-170B-999506608E30}"/>
              </a:ext>
            </a:extLst>
          </p:cNvPr>
          <p:cNvCxnSpPr/>
          <p:nvPr/>
        </p:nvCxnSpPr>
        <p:spPr>
          <a:xfrm flipH="1">
            <a:off x="2431028" y="2750062"/>
            <a:ext cx="378477" cy="3265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610B5A-7977-165F-FAE7-849D214CC976}"/>
              </a:ext>
            </a:extLst>
          </p:cNvPr>
          <p:cNvGrpSpPr/>
          <p:nvPr/>
        </p:nvGrpSpPr>
        <p:grpSpPr>
          <a:xfrm>
            <a:off x="4050268" y="3078192"/>
            <a:ext cx="1079048" cy="2203351"/>
            <a:chOff x="847149" y="1869502"/>
            <a:chExt cx="1588632" cy="284589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13581F-7852-D3CB-43D9-17C01F7356B3}"/>
                </a:ext>
              </a:extLst>
            </p:cNvPr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277F7B-DD1D-E29C-8F60-94004EE9C7B7}"/>
                </a:ext>
              </a:extLst>
            </p:cNvPr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62409B-6302-13FC-8B90-1E28AF972977}"/>
                </a:ext>
              </a:extLst>
            </p:cNvPr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8">
              <a:extLst>
                <a:ext uri="{FF2B5EF4-FFF2-40B4-BE49-F238E27FC236}">
                  <a16:creationId xmlns:a16="http://schemas.microsoft.com/office/drawing/2014/main" id="{4DA9361B-CBE4-F570-1BAF-A1D2BA04B47A}"/>
                </a:ext>
              </a:extLst>
            </p:cNvPr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931E531-F59F-750F-83E2-9C23ADF9EE53}"/>
              </a:ext>
            </a:extLst>
          </p:cNvPr>
          <p:cNvSpPr/>
          <p:nvPr/>
        </p:nvSpPr>
        <p:spPr>
          <a:xfrm>
            <a:off x="4960326" y="2228138"/>
            <a:ext cx="441869" cy="5178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21C7DA-BDBA-28AF-97CA-98C003ED24CB}"/>
              </a:ext>
            </a:extLst>
          </p:cNvPr>
          <p:cNvCxnSpPr/>
          <p:nvPr/>
        </p:nvCxnSpPr>
        <p:spPr>
          <a:xfrm flipH="1">
            <a:off x="4802783" y="2750062"/>
            <a:ext cx="378477" cy="3265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B6087-D640-5E9C-1325-9A3C411B00F4}"/>
              </a:ext>
            </a:extLst>
          </p:cNvPr>
          <p:cNvCxnSpPr/>
          <p:nvPr/>
        </p:nvCxnSpPr>
        <p:spPr>
          <a:xfrm>
            <a:off x="4867215" y="3575945"/>
            <a:ext cx="440302" cy="315856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3D04A5-80C0-48E3-CAD8-273FE5415B48}"/>
              </a:ext>
            </a:extLst>
          </p:cNvPr>
          <p:cNvSpPr txBox="1"/>
          <p:nvPr/>
        </p:nvSpPr>
        <p:spPr>
          <a:xfrm>
            <a:off x="855305" y="871553"/>
            <a:ext cx="51949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Case 3</a:t>
            </a:r>
            <a:r>
              <a:rPr lang="en-US" sz="2400"/>
              <a:t>:  if 3 has two children, </a:t>
            </a:r>
          </a:p>
          <a:p>
            <a:r>
              <a:rPr lang="en-US" sz="2400"/>
              <a:t>replace 3 with it’s </a:t>
            </a:r>
            <a:r>
              <a:rPr lang="en-US" sz="2400">
                <a:solidFill>
                  <a:srgbClr val="CF6E6C"/>
                </a:solidFill>
              </a:rPr>
              <a:t>immediate successor.</a:t>
            </a:r>
          </a:p>
          <a:p>
            <a:r>
              <a:rPr lang="en-US" sz="2000"/>
              <a:t>(aka, next biggest thing after 3)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A508A-F3D1-2559-149F-5E44073B64D4}"/>
              </a:ext>
            </a:extLst>
          </p:cNvPr>
          <p:cNvCxnSpPr/>
          <p:nvPr/>
        </p:nvCxnSpPr>
        <p:spPr>
          <a:xfrm>
            <a:off x="3379580" y="3246886"/>
            <a:ext cx="412495" cy="14419"/>
          </a:xfrm>
          <a:prstGeom prst="straightConnector1">
            <a:avLst/>
          </a:prstGeom>
          <a:ln w="44450" cmpd="sng">
            <a:solidFill>
              <a:schemeClr val="accent4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FFA0B2-49D5-208B-C3A5-C258A92A7034}"/>
              </a:ext>
            </a:extLst>
          </p:cNvPr>
          <p:cNvSpPr txBox="1"/>
          <p:nvPr/>
        </p:nvSpPr>
        <p:spPr>
          <a:xfrm>
            <a:off x="7734982" y="1128275"/>
            <a:ext cx="3944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/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Yes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/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/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If [3.1] has 0 or 1 children, do one of the previous cases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/>
              <a:t>What if [3.1] has two children?</a:t>
            </a:r>
            <a:endParaRPr lang="en-US" sz="2000"/>
          </a:p>
          <a:p>
            <a:pPr marL="742950" lvl="1" indent="-285750">
              <a:buFont typeface="Arial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It doesn’t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F12D58-3464-98C9-8B32-0EFFDBC15AFA}"/>
              </a:ext>
            </a:extLst>
          </p:cNvPr>
          <p:cNvSpPr/>
          <p:nvPr/>
        </p:nvSpPr>
        <p:spPr>
          <a:xfrm>
            <a:off x="5121639" y="3903348"/>
            <a:ext cx="441869" cy="5178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39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Triangle 26">
            <a:extLst>
              <a:ext uri="{FF2B5EF4-FFF2-40B4-BE49-F238E27FC236}">
                <a16:creationId xmlns:a16="http://schemas.microsoft.com/office/drawing/2014/main" id="{483A14E7-F402-2160-FDFA-3FADA313CFD7}"/>
              </a:ext>
            </a:extLst>
          </p:cNvPr>
          <p:cNvSpPr/>
          <p:nvPr/>
        </p:nvSpPr>
        <p:spPr>
          <a:xfrm>
            <a:off x="4855201" y="4488473"/>
            <a:ext cx="1115288" cy="1800671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 w="539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AC1A8F-424C-C2B7-243E-7D59D002E397}"/>
              </a:ext>
            </a:extLst>
          </p:cNvPr>
          <p:cNvSpPr/>
          <p:nvPr/>
        </p:nvSpPr>
        <p:spPr>
          <a:xfrm>
            <a:off x="2195805" y="5494985"/>
            <a:ext cx="563268" cy="4446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39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408942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24EB7-3EF0-462B-8E3C-833B39F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79C1-228E-43A7-AD72-349D64D9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E757-2CC0-E73B-90AF-06D64476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 Operations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A8CB5-09F1-6C06-727E-2A462C43CD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err="1"/>
              <a:t>findmin</a:t>
            </a:r>
            <a:r>
              <a:rPr lang="en-US" altLang="zh-CN"/>
              <a:t>(x): finds the minimum of the tree rooted at x</a:t>
            </a:r>
          </a:p>
          <a:p>
            <a:r>
              <a:rPr lang="en-US" altLang="zh-CN" err="1"/>
              <a:t>findmax</a:t>
            </a:r>
            <a:r>
              <a:rPr lang="en-US" altLang="zh-CN"/>
              <a:t>(x): finds the max of the tree rooted at x</a:t>
            </a:r>
          </a:p>
          <a:p>
            <a:r>
              <a:rPr lang="en-US" altLang="zh-CN" err="1"/>
              <a:t>deletemin</a:t>
            </a:r>
            <a:r>
              <a:rPr lang="en-US" altLang="zh-CN"/>
              <a:t>(): finds the minimum of the tree and delete it</a:t>
            </a:r>
          </a:p>
          <a:p>
            <a:endParaRPr lang="en-US" altLang="zh-CN"/>
          </a:p>
          <a:p>
            <a:endParaRPr lang="en-US" altLang="zh-CN"/>
          </a:p>
          <a:p>
            <a:pPr marL="0" indent="0" algn="ctr">
              <a:buNone/>
            </a:pPr>
            <a:r>
              <a:rPr lang="en-US" altLang="zh-CN" sz="3600"/>
              <a:t>Time complexities of them?</a:t>
            </a:r>
            <a:endParaRPr lang="zh-CN" altLang="en-US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F539F-6DB3-C1A5-5156-34E43710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6668-90E1-D9AF-3707-F8AC3385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Importance of Being Balanced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CF50-B9A9-9E72-220D-6E982C4B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C4AE5E-894C-8D4F-F86E-691E975EECB2}"/>
              </a:ext>
            </a:extLst>
          </p:cNvPr>
          <p:cNvGrpSpPr/>
          <p:nvPr/>
        </p:nvGrpSpPr>
        <p:grpSpPr>
          <a:xfrm>
            <a:off x="7146429" y="1187488"/>
            <a:ext cx="3444638" cy="4744647"/>
            <a:chOff x="855184" y="1094714"/>
            <a:chExt cx="4045128" cy="55717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9B4C8-E0EA-D0B3-9124-BF20151C8D57}"/>
                </a:ext>
              </a:extLst>
            </p:cNvPr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87B786-AC3B-F8C7-C1CF-8966453C209F}"/>
                </a:ext>
              </a:extLst>
            </p:cNvPr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42A221-2731-8D21-A267-9D4AECFF99D6}"/>
                </a:ext>
              </a:extLst>
            </p:cNvPr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C8A8E-2D2F-70AF-CF71-BFBC89DA97AA}"/>
                </a:ext>
              </a:extLst>
            </p:cNvPr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4D1036-7C26-868A-9C4D-6BEE47A67387}"/>
                </a:ext>
              </a:extLst>
            </p:cNvPr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28E4F2-A197-9A7A-67BB-2F649F559A27}"/>
                </a:ext>
              </a:extLst>
            </p:cNvPr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ACC01D-86C7-6227-DCBC-999478596B07}"/>
                </a:ext>
              </a:extLst>
            </p:cNvPr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C416D2-7D3E-CFCC-C19E-64C03378CCDA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8208F-9206-B024-6561-576613F7B888}"/>
                </a:ext>
              </a:extLst>
            </p:cNvPr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2E78B8-15A7-37F3-0901-459C7D4DACFA}"/>
                </a:ext>
              </a:extLst>
            </p:cNvPr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AF27D1-B682-1DBD-9001-6220CB9B762E}"/>
                </a:ext>
              </a:extLst>
            </p:cNvPr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49E000-6FC2-6D4A-CD1C-A5F9C545F9ED}"/>
                </a:ext>
              </a:extLst>
            </p:cNvPr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992DF0-CA84-8789-923B-F055409111DE}"/>
                </a:ext>
              </a:extLst>
            </p:cNvPr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EE42E-786E-5861-0464-2B22D439A01F}"/>
                  </a:ext>
                </a:extLst>
              </p:cNvPr>
              <p:cNvSpPr txBox="1"/>
              <p:nvPr/>
            </p:nvSpPr>
            <p:spPr>
              <a:xfrm>
                <a:off x="1128396" y="2219166"/>
                <a:ext cx="525477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/>
                  <a:t>This is a valid binary search tree</a:t>
                </a:r>
              </a:p>
              <a:p>
                <a:endParaRPr lang="en-US" sz="280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/>
                  <a:t>The version with n nodes has depth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/>
                  <a:t>, </a:t>
                </a:r>
                <a:r>
                  <a:rPr lang="en-US" sz="2800" b="1"/>
                  <a:t>not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EE42E-786E-5861-0464-2B22D439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96" y="2219166"/>
                <a:ext cx="5254771" cy="1815882"/>
              </a:xfrm>
              <a:prstGeom prst="rect">
                <a:avLst/>
              </a:prstGeom>
              <a:blipFill>
                <a:blip r:embed="rId2"/>
                <a:stretch>
                  <a:fillRect l="-2088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09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3BFA-6DCB-7E05-F8D6-C9BFF202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Balanced BST Strategy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CCBAE-3957-3536-9262-9E0386BB3F9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/>
                  <a:t>Augment every node with some property</a:t>
                </a:r>
              </a:p>
              <a:p>
                <a:r>
                  <a:rPr lang="en-US" altLang="zh-CN"/>
                  <a:t>Define a local invariant on property</a:t>
                </a:r>
              </a:p>
              <a:p>
                <a:r>
                  <a:rPr lang="en-US" altLang="zh-CN"/>
                  <a:t>Show (prove) that invariant guarantees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height</a:t>
                </a:r>
              </a:p>
              <a:p>
                <a:r>
                  <a:rPr lang="en-US" altLang="zh-CN"/>
                  <a:t>Design algorithms to maintain property and the invariant</a:t>
                </a:r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CCBAE-3957-3536-9262-9E0386BB3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D9911-15F8-2561-04A1-4B2E7D98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24EB7-3EF0-462B-8E3C-833B39F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AVL 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79C1-228E-43A7-AD72-349D64D9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379-E996-EBAE-7730-0EE31D24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AVL Trees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062A-2B48-ACF0-FA55-86D01D2C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2176-DCCD-29FE-195F-4BE22D3A8CBC}"/>
              </a:ext>
            </a:extLst>
          </p:cNvPr>
          <p:cNvSpPr/>
          <p:nvPr/>
        </p:nvSpPr>
        <p:spPr>
          <a:xfrm>
            <a:off x="511816" y="1111030"/>
            <a:ext cx="108784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/>
              <a:t>An AVL (Adelson-</a:t>
            </a:r>
            <a:r>
              <a:rPr lang="en-US" sz="2600" err="1"/>
              <a:t>Velskii</a:t>
            </a:r>
            <a:r>
              <a:rPr lang="en-US" sz="2600"/>
              <a:t> and Landis) tree is a binary search tree that also meets the following rule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FD4FF8FA-B5D9-0A13-836A-488A35DD347D}"/>
              </a:ext>
            </a:extLst>
          </p:cNvPr>
          <p:cNvSpPr/>
          <p:nvPr/>
        </p:nvSpPr>
        <p:spPr>
          <a:xfrm>
            <a:off x="511816" y="2421936"/>
            <a:ext cx="10694504" cy="9409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bg1"/>
                </a:solidFill>
              </a:rPr>
              <a:t>AVL condition</a:t>
            </a:r>
            <a:r>
              <a:rPr lang="en-US" sz="2800">
                <a:solidFill>
                  <a:schemeClr val="bg1"/>
                </a:solidFill>
              </a:rPr>
              <a:t>: For every node, the height of its left subtree and right subtree differ by at most 1.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32CA-8DE6-FF25-BA40-69E0326919FC}"/>
              </a:ext>
            </a:extLst>
          </p:cNvPr>
          <p:cNvSpPr txBox="1"/>
          <p:nvPr/>
        </p:nvSpPr>
        <p:spPr>
          <a:xfrm>
            <a:off x="511816" y="3781196"/>
            <a:ext cx="9119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  <a:cs typeface="Segoe UI Semilight" panose="020B0402040204020203" pitchFamily="34" charset="0"/>
              </a:rPr>
              <a:t>Height of a tree:</a:t>
            </a:r>
          </a:p>
          <a:p>
            <a:r>
              <a:rPr lang="en-US" sz="2400">
                <a:latin typeface="+mj-lt"/>
                <a:cs typeface="Segoe UI Semilight" panose="020B0402040204020203" pitchFamily="34" charset="0"/>
              </a:rPr>
              <a:t>Maximum number of edges on a path from the root to a leaf.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CD00E5-7824-3DA3-BBC6-0C0BE64C00AB}"/>
              </a:ext>
            </a:extLst>
          </p:cNvPr>
          <p:cNvSpPr/>
          <p:nvPr/>
        </p:nvSpPr>
        <p:spPr>
          <a:xfrm>
            <a:off x="511816" y="4818623"/>
            <a:ext cx="4671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+mj-lt"/>
                <a:cs typeface="Segoe UI Semilight" panose="020B0402040204020203" pitchFamily="34" charset="0"/>
              </a:rPr>
              <a:t>A tree with one node has height 0.</a:t>
            </a:r>
          </a:p>
          <a:p>
            <a:r>
              <a:rPr lang="en-US" sz="2400">
                <a:latin typeface="+mj-lt"/>
                <a:cs typeface="Segoe UI Semilight" panose="020B0402040204020203" pitchFamily="34" charset="0"/>
              </a:rPr>
              <a:t>A null tree (no nodes) has height -1.</a:t>
            </a:r>
          </a:p>
        </p:txBody>
      </p:sp>
    </p:spTree>
    <p:extLst>
      <p:ext uri="{BB962C8B-B14F-4D97-AF65-F5344CB8AC3E}">
        <p14:creationId xmlns:p14="http://schemas.microsoft.com/office/powerpoint/2010/main" val="344827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3AE4-AFB1-E28D-4B35-1DA8DE02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AVL Trees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D41F4-808C-C2EE-D23B-536602670C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Which one(s) is balanced according to AVL’s definition? 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51FE-9EEA-74E4-8553-2FC52194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F2FE7-9D61-A7C8-2EE1-EF3BA29C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35" y="2567722"/>
            <a:ext cx="9494729" cy="3163496"/>
          </a:xfrm>
          <a:prstGeom prst="rect">
            <a:avLst/>
          </a:prstGeom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63564760-50FD-B08C-151C-8681A65F373E}"/>
              </a:ext>
            </a:extLst>
          </p:cNvPr>
          <p:cNvSpPr/>
          <p:nvPr/>
        </p:nvSpPr>
        <p:spPr>
          <a:xfrm>
            <a:off x="3823254" y="2693619"/>
            <a:ext cx="636104" cy="636104"/>
          </a:xfrm>
          <a:prstGeom prst="donut">
            <a:avLst>
              <a:gd name="adj" fmla="val 5877"/>
            </a:avLst>
          </a:prstGeom>
          <a:solidFill>
            <a:srgbClr val="D06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264F487A-DCC1-3D0E-060E-4AC73E63B9AE}"/>
              </a:ext>
            </a:extLst>
          </p:cNvPr>
          <p:cNvSpPr/>
          <p:nvPr/>
        </p:nvSpPr>
        <p:spPr>
          <a:xfrm>
            <a:off x="8640420" y="3110948"/>
            <a:ext cx="636104" cy="636104"/>
          </a:xfrm>
          <a:prstGeom prst="donut">
            <a:avLst>
              <a:gd name="adj" fmla="val 5877"/>
            </a:avLst>
          </a:prstGeom>
          <a:solidFill>
            <a:srgbClr val="D06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88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379-E996-EBAE-7730-0EE31D24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AVL Trees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062A-2B48-ACF0-FA55-86D01D2C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2176-DCCD-29FE-195F-4BE22D3A8CBC}"/>
              </a:ext>
            </a:extLst>
          </p:cNvPr>
          <p:cNvSpPr/>
          <p:nvPr/>
        </p:nvSpPr>
        <p:spPr>
          <a:xfrm>
            <a:off x="511816" y="1111030"/>
            <a:ext cx="10586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An AVL tree is a binary search tree that also meets the following rule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FD4FF8FA-B5D9-0A13-836A-488A35DD347D}"/>
              </a:ext>
            </a:extLst>
          </p:cNvPr>
          <p:cNvSpPr/>
          <p:nvPr/>
        </p:nvSpPr>
        <p:spPr>
          <a:xfrm>
            <a:off x="511817" y="1808424"/>
            <a:ext cx="10694504" cy="108508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bg1"/>
                </a:solidFill>
              </a:rPr>
              <a:t>AVL condition</a:t>
            </a:r>
            <a:r>
              <a:rPr lang="en-US" sz="3200">
                <a:solidFill>
                  <a:schemeClr val="bg1"/>
                </a:solidFill>
              </a:rPr>
              <a:t>: For every node, the height of its left subtree and right subtree differ by at most 1.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F32CA-8DE6-FF25-BA40-69E0326919FC}"/>
                  </a:ext>
                </a:extLst>
              </p:cNvPr>
              <p:cNvSpPr txBox="1"/>
              <p:nvPr/>
            </p:nvSpPr>
            <p:spPr>
              <a:xfrm>
                <a:off x="638354" y="3461477"/>
                <a:ext cx="1134905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latin typeface="+mj-lt"/>
                  </a:rPr>
                  <a:t>This will avoid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800">
                    <a:latin typeface="+mj-lt"/>
                  </a:rPr>
                  <a:t> behavior! We have to check:</a:t>
                </a:r>
                <a:endParaRPr lang="en-US" altLang="zh-CN" sz="2800" b="0">
                  <a:latin typeface="+mj-lt"/>
                </a:endParaRPr>
              </a:p>
              <a:p>
                <a:r>
                  <a:rPr lang="en-US" altLang="zh-CN" sz="2800">
                    <a:latin typeface="+mj-lt"/>
                  </a:rPr>
                  <a:t>1. We must be able to maintain this property when inserting/deleting.</a:t>
                </a:r>
              </a:p>
              <a:p>
                <a:r>
                  <a:rPr lang="en-US" altLang="zh-CN" sz="2800">
                    <a:latin typeface="+mj-lt"/>
                  </a:rPr>
                  <a:t>2. Such a tree must have height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80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F32CA-8DE6-FF25-BA40-69E03269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4" y="3461477"/>
                <a:ext cx="11349054" cy="1384995"/>
              </a:xfrm>
              <a:prstGeom prst="rect">
                <a:avLst/>
              </a:prstGeom>
              <a:blipFill>
                <a:blip r:embed="rId2"/>
                <a:stretch>
                  <a:fillRect l="-1128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3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67CE-6E21-E12C-AA43-0BEA5216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Bounding the Height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DF3AC0-C66E-A69E-796F-4A4AE8519CE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2800"/>
                  <a:t>Let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zh-CN" sz="2800"/>
                  <a:t> be the minimum number of nodes in an AVL tree of height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2800"/>
                  <a:t>. </a:t>
                </a:r>
              </a:p>
              <a:p>
                <a:r>
                  <a:rPr lang="en-US" altLang="zh-CN" sz="2800"/>
                  <a:t>If we can say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/>
                  <a:t> is big, we’ll be able to say that a tree with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/>
                  <a:t> nodes has a small height. </a:t>
                </a:r>
              </a:p>
              <a:p>
                <a:endParaRPr lang="en-US" altLang="zh-CN" sz="2800"/>
              </a:p>
              <a:p>
                <a:r>
                  <a:rPr lang="en-US" altLang="zh-CN" sz="2800"/>
                  <a:t>So…what’s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1,                                     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2,                                    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800" dirty="0"/>
                              <m:t> 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0" i="0" dirty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800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DF3AC0-C66E-A69E-796F-4A4AE8519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CBC3F-881A-AB71-20BC-F55CD370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32A3-CB32-1850-1B46-879BC870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Bounding the Height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43316-4CFA-F479-69DE-210ADEFF6E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2400"/>
                  <a:t>Hey! That’s a recurrence!</a:t>
                </a:r>
                <a:endParaRPr lang="en-US" altLang="zh-CN"/>
              </a:p>
              <a:p>
                <a:r>
                  <a:rPr lang="en-US" altLang="zh-CN" sz="2400"/>
                  <a:t>Recurrences can describe any kind of function, not just running time of code!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 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/>
              </a:p>
              <a:p>
                <a:r>
                  <a:rPr lang="en-US" altLang="zh-CN" sz="2400"/>
                  <a:t>We could use tree method, but it’s a little…weird.</a:t>
                </a:r>
              </a:p>
              <a:p>
                <a:r>
                  <a:rPr lang="en-US" altLang="zh-CN" sz="2400"/>
                  <a:t>It’ll be easier if we change things just a bit: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 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/>
                  <a:t> </a:t>
                </a:r>
              </a:p>
              <a:p>
                <a:pPr marL="0" indent="0">
                  <a:buNone/>
                </a:pPr>
                <a:endParaRPr lang="zh-CN" alt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43316-4CFA-F479-69DE-210ADEFF6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12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AD59-D0F6-A5D6-844D-75E331EA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32A3-CB32-1850-1B46-879BC870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Bounding the Height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43316-4CFA-F479-69DE-210ADEFF6E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1166191"/>
                <a:ext cx="10515600" cy="4680000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2×2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altLang="zh-CN" sz="2400" b="0"/>
                </a:br>
                <a:endParaRPr lang="en-US" altLang="zh-CN" sz="2400" b="0"/>
              </a:p>
              <a:p>
                <a:pPr marL="0" indent="0">
                  <a:buNone/>
                </a:pPr>
                <a:endParaRPr lang="en-US" altLang="zh-CN" sz="2400"/>
              </a:p>
              <a:p>
                <a:pPr marL="0" indent="0">
                  <a:buNone/>
                </a:pPr>
                <a:r>
                  <a:rPr lang="en-US" altLang="zh-CN" sz="2400"/>
                  <a:t>Hence,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/>
                  <a:t>.</a:t>
                </a:r>
              </a:p>
              <a:p>
                <a:pPr marL="0" indent="0">
                  <a:buNone/>
                </a:pPr>
                <a:endParaRPr lang="en-US" altLang="zh-CN" sz="2400" b="0"/>
              </a:p>
              <a:p>
                <a:pPr marL="0" indent="0">
                  <a:buNone/>
                </a:pPr>
                <a:endParaRPr lang="en-US" altLang="zh-CN" sz="2400" b="0"/>
              </a:p>
              <a:p>
                <a:pPr marL="0" indent="0">
                  <a:buNone/>
                </a:pPr>
                <a:endParaRPr lang="en-US" altLang="zh-CN" sz="2400" b="0"/>
              </a:p>
              <a:p>
                <a:pPr marL="0" indent="0">
                  <a:buNone/>
                </a:pPr>
                <a:endParaRPr lang="en-US" altLang="zh-CN" sz="2400" b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43316-4CFA-F479-69DE-210ADEFF6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1166191"/>
                <a:ext cx="10515600" cy="4680000"/>
              </a:xfrm>
              <a:blipFill>
                <a:blip r:embed="rId2"/>
                <a:stretch>
                  <a:fillRect l="-928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AD59-D0F6-A5D6-844D-75E331EA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5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C181-3045-42BF-9911-D1CCCB29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6A394-FF70-4EB5-A947-D52DA419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91D5A4B-D493-F551-84E6-5273780A3C47}"/>
              </a:ext>
            </a:extLst>
          </p:cNvPr>
          <p:cNvGrpSpPr/>
          <p:nvPr/>
        </p:nvGrpSpPr>
        <p:grpSpPr>
          <a:xfrm>
            <a:off x="2239657" y="1958374"/>
            <a:ext cx="7457664" cy="781513"/>
            <a:chOff x="1924875" y="1885117"/>
            <a:chExt cx="8156712" cy="85476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A792F7-AB39-ABDB-C0AF-78B4FA890848}"/>
                </a:ext>
              </a:extLst>
            </p:cNvPr>
            <p:cNvSpPr/>
            <p:nvPr/>
          </p:nvSpPr>
          <p:spPr>
            <a:xfrm>
              <a:off x="1924875" y="1885120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1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4E2778-BA18-C4B9-E809-6A516ACAEF21}"/>
                </a:ext>
              </a:extLst>
            </p:cNvPr>
            <p:cNvSpPr/>
            <p:nvPr/>
          </p:nvSpPr>
          <p:spPr>
            <a:xfrm>
              <a:off x="2945291" y="1885119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2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D98EFC-7396-108B-7138-2BF4A0AF7514}"/>
                </a:ext>
              </a:extLst>
            </p:cNvPr>
            <p:cNvSpPr/>
            <p:nvPr/>
          </p:nvSpPr>
          <p:spPr>
            <a:xfrm>
              <a:off x="3983932" y="1885118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3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61C901-627B-AE7D-6A88-4C3E2BC9FE6D}"/>
                </a:ext>
              </a:extLst>
            </p:cNvPr>
            <p:cNvSpPr/>
            <p:nvPr/>
          </p:nvSpPr>
          <p:spPr>
            <a:xfrm>
              <a:off x="5002692" y="1885120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4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3F1B42-5433-2FCB-95A9-274BBAFC42F6}"/>
                </a:ext>
              </a:extLst>
            </p:cNvPr>
            <p:cNvSpPr/>
            <p:nvPr/>
          </p:nvSpPr>
          <p:spPr>
            <a:xfrm>
              <a:off x="6021452" y="1885120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5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8369F24-7916-11A7-C77D-E0BAEBA5D09E}"/>
                </a:ext>
              </a:extLst>
            </p:cNvPr>
            <p:cNvSpPr/>
            <p:nvPr/>
          </p:nvSpPr>
          <p:spPr>
            <a:xfrm>
              <a:off x="7040212" y="1885117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6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F36F5E-6071-1CB1-C7E0-20CC0C832868}"/>
                </a:ext>
              </a:extLst>
            </p:cNvPr>
            <p:cNvSpPr/>
            <p:nvPr/>
          </p:nvSpPr>
          <p:spPr>
            <a:xfrm>
              <a:off x="8078853" y="1885120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7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79F503-EE37-F90A-4D2C-4590F3BA1CFC}"/>
                </a:ext>
              </a:extLst>
            </p:cNvPr>
            <p:cNvSpPr/>
            <p:nvPr/>
          </p:nvSpPr>
          <p:spPr>
            <a:xfrm>
              <a:off x="9117494" y="1885120"/>
              <a:ext cx="964093" cy="854765"/>
            </a:xfrm>
            <a:prstGeom prst="rect">
              <a:avLst/>
            </a:prstGeom>
            <a:grp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8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8CFC44F-DE61-54EC-247A-67FEE86C9D0D}"/>
              </a:ext>
            </a:extLst>
          </p:cNvPr>
          <p:cNvSpPr txBox="1"/>
          <p:nvPr/>
        </p:nvSpPr>
        <p:spPr>
          <a:xfrm>
            <a:off x="371867" y="1203698"/>
            <a:ext cx="2350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Sorted Array</a:t>
            </a:r>
            <a:r>
              <a:rPr lang="en-US" altLang="zh-CN" sz="2400"/>
              <a:t>:</a:t>
            </a:r>
            <a:endParaRPr lang="zh-CN" altLang="en-US" sz="2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410094-9CBF-8158-675D-A4C8BB5832DB}"/>
              </a:ext>
            </a:extLst>
          </p:cNvPr>
          <p:cNvGrpSpPr/>
          <p:nvPr/>
        </p:nvGrpSpPr>
        <p:grpSpPr>
          <a:xfrm>
            <a:off x="363261" y="3249720"/>
            <a:ext cx="10717284" cy="1976564"/>
            <a:chOff x="363261" y="3249720"/>
            <a:chExt cx="10717284" cy="197656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A7A586-09F6-CF2B-113B-06D6B5947F38}"/>
                </a:ext>
              </a:extLst>
            </p:cNvPr>
            <p:cNvSpPr txBox="1"/>
            <p:nvPr/>
          </p:nvSpPr>
          <p:spPr>
            <a:xfrm>
              <a:off x="363261" y="3249720"/>
              <a:ext cx="59524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/>
                <a:t>Linked list (not necessarily sorted):</a:t>
              </a:r>
              <a:endParaRPr lang="zh-CN" altLang="en-US" sz="32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30D0131-7D96-A749-9E41-13A323F1F903}"/>
                </a:ext>
              </a:extLst>
            </p:cNvPr>
            <p:cNvSpPr/>
            <p:nvPr/>
          </p:nvSpPr>
          <p:spPr>
            <a:xfrm>
              <a:off x="1106487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5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64F4E77-BA49-1B11-9A6B-97A272AD1893}"/>
                </a:ext>
              </a:extLst>
            </p:cNvPr>
            <p:cNvSpPr/>
            <p:nvPr/>
          </p:nvSpPr>
          <p:spPr>
            <a:xfrm>
              <a:off x="2405392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4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8DCF73F-DCD8-BFF4-507D-B5DD8A6D3092}"/>
                </a:ext>
              </a:extLst>
            </p:cNvPr>
            <p:cNvSpPr/>
            <p:nvPr/>
          </p:nvSpPr>
          <p:spPr>
            <a:xfrm>
              <a:off x="3704348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1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7197DA-8633-433B-D11C-AC60350E0782}"/>
                </a:ext>
              </a:extLst>
            </p:cNvPr>
            <p:cNvSpPr/>
            <p:nvPr/>
          </p:nvSpPr>
          <p:spPr>
            <a:xfrm>
              <a:off x="5003304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3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69774CA-541C-0E4A-A4C3-7AF1FA2E51A3}"/>
                </a:ext>
              </a:extLst>
            </p:cNvPr>
            <p:cNvSpPr/>
            <p:nvPr/>
          </p:nvSpPr>
          <p:spPr>
            <a:xfrm>
              <a:off x="6302260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2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8C7710E-ECA5-E1C4-D119-CB9CF7CD4B4B}"/>
                </a:ext>
              </a:extLst>
            </p:cNvPr>
            <p:cNvSpPr/>
            <p:nvPr/>
          </p:nvSpPr>
          <p:spPr>
            <a:xfrm>
              <a:off x="7601216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7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404B6B-5E04-EB17-0E94-8C1E0936F06B}"/>
                </a:ext>
              </a:extLst>
            </p:cNvPr>
            <p:cNvSpPr/>
            <p:nvPr/>
          </p:nvSpPr>
          <p:spPr>
            <a:xfrm>
              <a:off x="8900172" y="4441458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6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89A9821-31F4-BAB9-FF5B-1B9070EE0A99}"/>
                </a:ext>
              </a:extLst>
            </p:cNvPr>
            <p:cNvSpPr/>
            <p:nvPr/>
          </p:nvSpPr>
          <p:spPr>
            <a:xfrm>
              <a:off x="10199077" y="444477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8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D108EE2-F770-5193-6F2F-5907CAB15250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1987955" y="4835529"/>
              <a:ext cx="417437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C8E87CE-ADC6-51C8-6D6B-29041270D21B}"/>
                </a:ext>
              </a:extLst>
            </p:cNvPr>
            <p:cNvCxnSpPr>
              <a:cxnSpLocks/>
              <a:stCxn id="72" idx="3"/>
              <a:endCxn id="73" idx="1"/>
            </p:cNvCxnSpPr>
            <p:nvPr/>
          </p:nvCxnSpPr>
          <p:spPr>
            <a:xfrm>
              <a:off x="3286860" y="4835529"/>
              <a:ext cx="417488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08BF1B2-3105-B719-C41B-613A560F2C33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>
              <a:off x="4585816" y="4835529"/>
              <a:ext cx="417488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0E4CFC8-164E-D1CA-5513-CF47CB2EAAE7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5884772" y="4835529"/>
              <a:ext cx="417488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1789D89-B799-3A56-55F8-858F187091DA}"/>
                </a:ext>
              </a:extLst>
            </p:cNvPr>
            <p:cNvCxnSpPr>
              <a:cxnSpLocks/>
              <a:stCxn id="75" idx="3"/>
              <a:endCxn id="76" idx="1"/>
            </p:cNvCxnSpPr>
            <p:nvPr/>
          </p:nvCxnSpPr>
          <p:spPr>
            <a:xfrm>
              <a:off x="7183728" y="4835529"/>
              <a:ext cx="417488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9F6A31-D135-EEDE-DA6A-E375B17AF0BA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 flipV="1">
              <a:off x="8482684" y="4832213"/>
              <a:ext cx="417488" cy="331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BEC568-598E-6AB2-E280-09D401E03F6F}"/>
                </a:ext>
              </a:extLst>
            </p:cNvPr>
            <p:cNvCxnSpPr>
              <a:cxnSpLocks/>
              <a:stCxn id="77" idx="3"/>
              <a:endCxn id="79" idx="1"/>
            </p:cNvCxnSpPr>
            <p:nvPr/>
          </p:nvCxnSpPr>
          <p:spPr>
            <a:xfrm>
              <a:off x="9781640" y="4832213"/>
              <a:ext cx="417437" cy="331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02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3CEE-BB88-406F-EDBF-CB1F40D4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Insertion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E0D47-4B66-0C83-F9D2-11BEC3AFF7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198961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/>
              <a:t>What happens if when we the AVL condition is violated after insertion?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1C4E8-2D6E-56E7-1C56-89D938B9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2AF712-D3CB-E089-117F-4089D105BBEB}"/>
              </a:ext>
            </a:extLst>
          </p:cNvPr>
          <p:cNvGrpSpPr/>
          <p:nvPr/>
        </p:nvGrpSpPr>
        <p:grpSpPr>
          <a:xfrm>
            <a:off x="3346396" y="2584013"/>
            <a:ext cx="903046" cy="1028596"/>
            <a:chOff x="1308216" y="2330851"/>
            <a:chExt cx="1799017" cy="20491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AD0BD1-3456-1A74-F5B1-32335CA40996}"/>
                </a:ext>
              </a:extLst>
            </p:cNvPr>
            <p:cNvSpPr/>
            <p:nvPr/>
          </p:nvSpPr>
          <p:spPr>
            <a:xfrm>
              <a:off x="1308216" y="2330851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1</a:t>
              </a:r>
              <a:endParaRPr lang="en-US" sz="32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0DC662-A67A-9C75-6A0E-C51975AE8BEC}"/>
                </a:ext>
              </a:extLst>
            </p:cNvPr>
            <p:cNvSpPr/>
            <p:nvPr/>
          </p:nvSpPr>
          <p:spPr>
            <a:xfrm>
              <a:off x="2263472" y="3536224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2</a:t>
              </a:r>
              <a:endParaRPr lang="en-US" sz="320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13CBE2-9530-F8E8-C0A6-C7931CD89DBC}"/>
                </a:ext>
              </a:extLst>
            </p:cNvPr>
            <p:cNvCxnSpPr>
              <a:stCxn id="5" idx="5"/>
              <a:endCxn id="6" idx="0"/>
            </p:cNvCxnSpPr>
            <p:nvPr/>
          </p:nvCxnSpPr>
          <p:spPr>
            <a:xfrm>
              <a:off x="2028411" y="3051047"/>
              <a:ext cx="656942" cy="4851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B78D6F-5FA4-CB3D-DCAF-B6DEBA86C43B}"/>
              </a:ext>
            </a:extLst>
          </p:cNvPr>
          <p:cNvGrpSpPr/>
          <p:nvPr/>
        </p:nvGrpSpPr>
        <p:grpSpPr>
          <a:xfrm>
            <a:off x="7759232" y="2334427"/>
            <a:ext cx="1458187" cy="1709283"/>
            <a:chOff x="1308216" y="2330851"/>
            <a:chExt cx="2904949" cy="340517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C71942-5BAA-A504-3608-565C68BA745E}"/>
                </a:ext>
              </a:extLst>
            </p:cNvPr>
            <p:cNvSpPr/>
            <p:nvPr/>
          </p:nvSpPr>
          <p:spPr>
            <a:xfrm>
              <a:off x="1308216" y="2330851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1</a:t>
              </a:r>
              <a:endParaRPr lang="en-US" sz="32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A1B3AD-A2AA-B4FE-829C-AD2BFC61D3BF}"/>
                </a:ext>
              </a:extLst>
            </p:cNvPr>
            <p:cNvSpPr/>
            <p:nvPr/>
          </p:nvSpPr>
          <p:spPr>
            <a:xfrm>
              <a:off x="2263472" y="3536224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2</a:t>
              </a:r>
              <a:endParaRPr lang="en-US" sz="32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4A5CE4-090A-B99A-8349-E54336E5A471}"/>
                </a:ext>
              </a:extLst>
            </p:cNvPr>
            <p:cNvSpPr/>
            <p:nvPr/>
          </p:nvSpPr>
          <p:spPr>
            <a:xfrm>
              <a:off x="3369404" y="4892264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556056-4DE4-A4B9-DC85-8F8AFD2529EB}"/>
                </a:ext>
              </a:extLst>
            </p:cNvPr>
            <p:cNvCxnSpPr>
              <a:stCxn id="17" idx="5"/>
              <a:endCxn id="18" idx="0"/>
            </p:cNvCxnSpPr>
            <p:nvPr/>
          </p:nvCxnSpPr>
          <p:spPr>
            <a:xfrm>
              <a:off x="2028411" y="3051047"/>
              <a:ext cx="656942" cy="4851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26E046-5516-DC5C-1501-CBCBFE9F6C5D}"/>
                </a:ext>
              </a:extLst>
            </p:cNvPr>
            <p:cNvCxnSpPr>
              <a:stCxn id="18" idx="5"/>
              <a:endCxn id="19" idx="0"/>
            </p:cNvCxnSpPr>
            <p:nvPr/>
          </p:nvCxnSpPr>
          <p:spPr>
            <a:xfrm>
              <a:off x="2983668" y="4256420"/>
              <a:ext cx="807617" cy="63584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10A8D8-F3AA-A17A-3F82-CE6A853E89D5}"/>
              </a:ext>
            </a:extLst>
          </p:cNvPr>
          <p:cNvCxnSpPr>
            <a:cxnSpLocks/>
          </p:cNvCxnSpPr>
          <p:nvPr/>
        </p:nvCxnSpPr>
        <p:spPr>
          <a:xfrm>
            <a:off x="4646030" y="3138106"/>
            <a:ext cx="2795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AE7610-7FF1-2FFE-7814-7953B6EB496B}"/>
              </a:ext>
            </a:extLst>
          </p:cNvPr>
          <p:cNvSpPr txBox="1"/>
          <p:nvPr/>
        </p:nvSpPr>
        <p:spPr>
          <a:xfrm>
            <a:off x="5358166" y="2556102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Insert 3</a:t>
            </a:r>
            <a:endParaRPr lang="zh-CN" altLang="en-US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93FE7A-51FF-D6C9-F595-FA088CFB0C62}"/>
              </a:ext>
            </a:extLst>
          </p:cNvPr>
          <p:cNvSpPr txBox="1"/>
          <p:nvPr/>
        </p:nvSpPr>
        <p:spPr>
          <a:xfrm>
            <a:off x="2951132" y="4300000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08000"/>
                </a:solidFill>
              </a:rPr>
              <a:t>Balanced</a:t>
            </a:r>
            <a:endParaRPr lang="zh-CN" altLang="en-US" sz="2800">
              <a:solidFill>
                <a:srgbClr val="008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0DD1A7-E719-42D9-9F36-814A2EA53007}"/>
              </a:ext>
            </a:extLst>
          </p:cNvPr>
          <p:cNvSpPr txBox="1"/>
          <p:nvPr/>
        </p:nvSpPr>
        <p:spPr>
          <a:xfrm>
            <a:off x="7851954" y="4286286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D06E6C"/>
                </a:solidFill>
              </a:rPr>
              <a:t>Imbalanced</a:t>
            </a:r>
            <a:endParaRPr lang="zh-CN" altLang="en-US" sz="2800">
              <a:solidFill>
                <a:srgbClr val="D0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4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3CEE-BB88-406F-EDBF-CB1F40D4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Insertion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E0D47-4B66-0C83-F9D2-11BEC3AFF7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953635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Rotations!</a:t>
            </a:r>
            <a:endParaRPr lang="zh-CN" altLang="en-US"/>
          </a:p>
          <a:p>
            <a:pPr marL="0" indent="0">
              <a:buNone/>
            </a:pPr>
            <a:endParaRPr lang="en-US" altLang="zh-CN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1C4E8-2D6E-56E7-1C56-89D938B9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2AF712-D3CB-E089-117F-4089D105BBEB}"/>
              </a:ext>
            </a:extLst>
          </p:cNvPr>
          <p:cNvGrpSpPr/>
          <p:nvPr/>
        </p:nvGrpSpPr>
        <p:grpSpPr>
          <a:xfrm>
            <a:off x="2786172" y="4682822"/>
            <a:ext cx="1458187" cy="1709283"/>
            <a:chOff x="1308216" y="2330851"/>
            <a:chExt cx="2904949" cy="34051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AD0BD1-3456-1A74-F5B1-32335CA40996}"/>
                </a:ext>
              </a:extLst>
            </p:cNvPr>
            <p:cNvSpPr/>
            <p:nvPr/>
          </p:nvSpPr>
          <p:spPr>
            <a:xfrm>
              <a:off x="1308216" y="2330851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1</a:t>
              </a:r>
              <a:endParaRPr lang="en-US" sz="32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0DC662-A67A-9C75-6A0E-C51975AE8BEC}"/>
                </a:ext>
              </a:extLst>
            </p:cNvPr>
            <p:cNvSpPr/>
            <p:nvPr/>
          </p:nvSpPr>
          <p:spPr>
            <a:xfrm>
              <a:off x="2263472" y="3536224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2</a:t>
              </a:r>
              <a:endParaRPr lang="en-US" sz="32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3E6CE3-EB23-94C2-1B94-7F04FF15EF03}"/>
                </a:ext>
              </a:extLst>
            </p:cNvPr>
            <p:cNvSpPr/>
            <p:nvPr/>
          </p:nvSpPr>
          <p:spPr>
            <a:xfrm>
              <a:off x="3369404" y="4892264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13CBE2-9530-F8E8-C0A6-C7931CD89DBC}"/>
                </a:ext>
              </a:extLst>
            </p:cNvPr>
            <p:cNvCxnSpPr>
              <a:stCxn id="5" idx="5"/>
              <a:endCxn id="6" idx="0"/>
            </p:cNvCxnSpPr>
            <p:nvPr/>
          </p:nvCxnSpPr>
          <p:spPr>
            <a:xfrm>
              <a:off x="2028411" y="3051047"/>
              <a:ext cx="656942" cy="4851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2505AFE-9F2C-E6E0-3B12-C524F570D9BB}"/>
                </a:ext>
              </a:extLst>
            </p:cNvPr>
            <p:cNvCxnSpPr>
              <a:stCxn id="6" idx="5"/>
              <a:endCxn id="7" idx="0"/>
            </p:cNvCxnSpPr>
            <p:nvPr/>
          </p:nvCxnSpPr>
          <p:spPr>
            <a:xfrm>
              <a:off x="2983668" y="4256420"/>
              <a:ext cx="807617" cy="63584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A36A74-26ED-5862-69AE-5D7B014D8221}"/>
              </a:ext>
            </a:extLst>
          </p:cNvPr>
          <p:cNvGrpSpPr/>
          <p:nvPr/>
        </p:nvGrpSpPr>
        <p:grpSpPr>
          <a:xfrm>
            <a:off x="8647965" y="4932028"/>
            <a:ext cx="1568190" cy="1084472"/>
            <a:chOff x="7110126" y="3417200"/>
            <a:chExt cx="2997211" cy="207270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8B6C58-FD51-F5BF-0A96-93C7E1AEB78A}"/>
                </a:ext>
              </a:extLst>
            </p:cNvPr>
            <p:cNvSpPr/>
            <p:nvPr/>
          </p:nvSpPr>
          <p:spPr>
            <a:xfrm>
              <a:off x="7110126" y="4574342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1</a:t>
              </a:r>
              <a:endParaRPr lang="en-US" sz="3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050174-AC5C-DAB0-766F-EF75C26A41CB}"/>
                </a:ext>
              </a:extLst>
            </p:cNvPr>
            <p:cNvSpPr/>
            <p:nvPr/>
          </p:nvSpPr>
          <p:spPr>
            <a:xfrm>
              <a:off x="8264736" y="3417200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2"/>
                  </a:solidFill>
                </a:rPr>
                <a:t>2</a:t>
              </a:r>
              <a:endParaRPr lang="en-US" sz="3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D5C4BB-CDED-C594-2FEF-4A02F7891EF7}"/>
                </a:ext>
              </a:extLst>
            </p:cNvPr>
            <p:cNvSpPr/>
            <p:nvPr/>
          </p:nvSpPr>
          <p:spPr>
            <a:xfrm>
              <a:off x="9263576" y="4646141"/>
              <a:ext cx="843761" cy="843761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39890D-B2C0-007A-A241-8E848460C96A}"/>
                </a:ext>
              </a:extLst>
            </p:cNvPr>
            <p:cNvCxnSpPr>
              <a:stCxn id="12" idx="3"/>
            </p:cNvCxnSpPr>
            <p:nvPr/>
          </p:nvCxnSpPr>
          <p:spPr>
            <a:xfrm flipH="1">
              <a:off x="7724874" y="4137395"/>
              <a:ext cx="663428" cy="50874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1873AA-A118-ED40-55AF-2519B8B57B4A}"/>
                </a:ext>
              </a:extLst>
            </p:cNvPr>
            <p:cNvCxnSpPr>
              <a:stCxn id="12" idx="5"/>
              <a:endCxn id="13" idx="0"/>
            </p:cNvCxnSpPr>
            <p:nvPr/>
          </p:nvCxnSpPr>
          <p:spPr>
            <a:xfrm>
              <a:off x="8984931" y="4137395"/>
              <a:ext cx="700526" cy="50874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1DF7913-AA83-DDF2-2991-FCEC7DA6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12" y="1574077"/>
            <a:ext cx="8397575" cy="25336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88979F-8EDE-229F-187D-764939B3AC35}"/>
              </a:ext>
            </a:extLst>
          </p:cNvPr>
          <p:cNvSpPr txBox="1"/>
          <p:nvPr/>
        </p:nvSpPr>
        <p:spPr>
          <a:xfrm>
            <a:off x="5400666" y="4201936"/>
            <a:ext cx="324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Rotations can reduce the height!</a:t>
            </a:r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4F63BF-6847-DC96-37F2-10458466247A}"/>
              </a:ext>
            </a:extLst>
          </p:cNvPr>
          <p:cNvCxnSpPr>
            <a:cxnSpLocks/>
          </p:cNvCxnSpPr>
          <p:nvPr/>
        </p:nvCxnSpPr>
        <p:spPr>
          <a:xfrm>
            <a:off x="4718917" y="5649393"/>
            <a:ext cx="2795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4F7DEA4-30D2-98C4-AE54-88B8FC5B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15" y="5101447"/>
            <a:ext cx="2382162" cy="4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E05F-2E55-3089-47E8-7EA5A174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Insertion / Deletion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AC08-24B0-E40E-0524-D92AD459F8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6163849" cy="4680000"/>
          </a:xfrm>
        </p:spPr>
        <p:txBody>
          <a:bodyPr/>
          <a:lstStyle/>
          <a:p>
            <a:r>
              <a:rPr lang="en-US" altLang="zh-CN"/>
              <a:t>Insert new node </a:t>
            </a:r>
            <a:r>
              <a:rPr lang="en-US" altLang="zh-CN">
                <a:solidFill>
                  <a:schemeClr val="accent1"/>
                </a:solidFill>
              </a:rPr>
              <a:t>u</a:t>
            </a:r>
            <a:r>
              <a:rPr lang="en-US" altLang="zh-CN"/>
              <a:t> as in the simple BST</a:t>
            </a:r>
          </a:p>
          <a:p>
            <a:pPr lvl="1"/>
            <a:r>
              <a:rPr lang="en-US" altLang="zh-CN"/>
              <a:t>Can create imbalance</a:t>
            </a:r>
          </a:p>
          <a:p>
            <a:r>
              <a:rPr lang="en-US" altLang="zh-CN"/>
              <a:t>Work your way up the tree, restoring the balance</a:t>
            </a:r>
          </a:p>
          <a:p>
            <a:r>
              <a:rPr lang="en-US" altLang="zh-CN"/>
              <a:t>Similar issue/solution when deleting a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E4350-9CD4-EDB5-B363-C76A1227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B49BA-93C4-D048-4F2B-7F9DDF4E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994" y="945944"/>
            <a:ext cx="3139778" cy="55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4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0838-7735-772E-A367-4FA9C6E4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3544-7D19-5DC1-CE50-D63C736CD1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5687860" cy="4680000"/>
          </a:xfrm>
        </p:spPr>
        <p:txBody>
          <a:bodyPr/>
          <a:lstStyle/>
          <a:p>
            <a:r>
              <a:rPr lang="en-US" altLang="zh-CN"/>
              <a:t>Let </a:t>
            </a:r>
            <a:r>
              <a:rPr lang="en-US" altLang="zh-CN">
                <a:solidFill>
                  <a:schemeClr val="accent1"/>
                </a:solidFill>
              </a:rPr>
              <a:t>x</a:t>
            </a:r>
            <a:r>
              <a:rPr lang="en-US" altLang="zh-CN"/>
              <a:t> be the lowest “violating” node</a:t>
            </a:r>
          </a:p>
          <a:p>
            <a:pPr lvl="1"/>
            <a:r>
              <a:rPr lang="en-US" altLang="zh-CN">
                <a:solidFill>
                  <a:srgbClr val="008000"/>
                </a:solidFill>
              </a:rPr>
              <a:t>we will try to correct that and move up the tree</a:t>
            </a:r>
          </a:p>
          <a:p>
            <a:r>
              <a:rPr lang="en-US" altLang="zh-CN"/>
              <a:t>Assume that x is “right-heavy” </a:t>
            </a:r>
          </a:p>
          <a:p>
            <a:pPr lvl="1"/>
            <a:r>
              <a:rPr lang="en-US" altLang="zh-CN"/>
              <a:t>we analyze more the right subtree of x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y</a:t>
            </a:r>
            <a:r>
              <a:rPr lang="en-US" altLang="zh-CN">
                <a:solidFill>
                  <a:srgbClr val="008000"/>
                </a:solidFill>
              </a:rPr>
              <a:t> </a:t>
            </a:r>
            <a:r>
              <a:rPr lang="en-US" altLang="zh-CN"/>
              <a:t>is the right child of </a:t>
            </a:r>
            <a:r>
              <a:rPr lang="en-US" altLang="zh-CN">
                <a:solidFill>
                  <a:schemeClr val="accent1"/>
                </a:solidFill>
              </a:rPr>
              <a:t>x</a:t>
            </a:r>
          </a:p>
          <a:p>
            <a:r>
              <a:rPr lang="en-US" altLang="zh-CN"/>
              <a:t>Scenarios</a:t>
            </a:r>
          </a:p>
          <a:p>
            <a:pPr lvl="1"/>
            <a:r>
              <a:rPr lang="en-US" altLang="zh-CN"/>
              <a:t>Case 1: y is right-heavy</a:t>
            </a:r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balanced</a:t>
            </a:r>
          </a:p>
          <a:p>
            <a:pPr lvl="1"/>
            <a:r>
              <a:rPr lang="en-US" altLang="zh-CN"/>
              <a:t>Case 2: y is left-heavy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9E8B6-D7A2-DE13-D4E6-4643B10F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BBCA8-009E-7E59-6231-726640667757}"/>
              </a:ext>
            </a:extLst>
          </p:cNvPr>
          <p:cNvGrpSpPr/>
          <p:nvPr/>
        </p:nvGrpSpPr>
        <p:grpSpPr>
          <a:xfrm>
            <a:off x="8184767" y="1528175"/>
            <a:ext cx="3267005" cy="4853836"/>
            <a:chOff x="8184767" y="1528175"/>
            <a:chExt cx="3267005" cy="4853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4AED8-D3AF-B8E3-FC03-007272D10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4767" y="1528175"/>
              <a:ext cx="3267005" cy="48538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3024F1-A574-3822-D8E8-439669D4031F}"/>
                </a:ext>
              </a:extLst>
            </p:cNvPr>
            <p:cNvSpPr/>
            <p:nvPr/>
          </p:nvSpPr>
          <p:spPr>
            <a:xfrm>
              <a:off x="8184767" y="6051600"/>
              <a:ext cx="545874" cy="223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6B1FEF-538F-4215-9481-9FE2397A30E0}"/>
              </a:ext>
            </a:extLst>
          </p:cNvPr>
          <p:cNvSpPr txBox="1"/>
          <p:nvPr/>
        </p:nvSpPr>
        <p:spPr>
          <a:xfrm>
            <a:off x="7189941" y="886973"/>
            <a:ext cx="2229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 right child of </a:t>
            </a:r>
            <a:r>
              <a:rPr lang="en-US" altLang="zh-CN" sz="2000">
                <a:solidFill>
                  <a:schemeClr val="accent1"/>
                </a:solidFill>
              </a:rPr>
              <a:t>x</a:t>
            </a:r>
            <a:r>
              <a:rPr lang="en-US" altLang="zh-CN" sz="2000"/>
              <a:t> has +2 height than the left child of x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96632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2FAA-C1E7-F0D8-A524-B8B4887E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B91C-F4B5-5E59-FCD8-A156CA090D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/>
              <a:t>Case 1.1: y is right-heavy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F5722-F307-F03B-F0A7-D21FCB4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0DCF8-760D-57BA-E4BC-C9CAB61C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080"/>
            <a:ext cx="12192000" cy="422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9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2FAA-C1E7-F0D8-A524-B8B4887E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B91C-F4B5-5E59-FCD8-A156CA090D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/>
              <a:t>Case 1.2: y is balanced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F5722-F307-F03B-F0A7-D21FCB4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C3591-E28F-D19C-7896-343728F4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197"/>
            <a:ext cx="12192000" cy="3656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B066A2-28F2-CF0F-3AE1-896B2BBD41DF}"/>
              </a:ext>
            </a:extLst>
          </p:cNvPr>
          <p:cNvSpPr txBox="1"/>
          <p:nvPr/>
        </p:nvSpPr>
        <p:spPr>
          <a:xfrm>
            <a:off x="838200" y="5839728"/>
            <a:ext cx="6294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/>
              <a:t>Same as Case 1.1 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96041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083-F77F-EF6B-8709-BC55B5D8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7709-0703-9F89-A750-400E0AA3CF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/>
              <a:t>Case 2: y is left-heavy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3B8F9-860F-FB75-2B17-0D3ECE7B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4EFE4-0192-7446-2635-10D2C246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684"/>
            <a:ext cx="12192000" cy="4103877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7ABE0FD-9ADF-C307-1EC5-F9B86EFDB1DC}"/>
              </a:ext>
            </a:extLst>
          </p:cNvPr>
          <p:cNvSpPr/>
          <p:nvPr/>
        </p:nvSpPr>
        <p:spPr>
          <a:xfrm>
            <a:off x="8484818" y="932954"/>
            <a:ext cx="2192055" cy="1265129"/>
          </a:xfrm>
          <a:prstGeom prst="cloudCallout">
            <a:avLst>
              <a:gd name="adj1" fmla="val -24834"/>
              <a:gd name="adj2" fmla="val 6844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Still not balanced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5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083-F77F-EF6B-8709-BC55B5D8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7709-0703-9F89-A750-400E0AA3CF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/>
              <a:t>Case 2: y is left-heavy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3B8F9-860F-FB75-2B17-0D3ECE7B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4400D-BBA0-9822-0DAA-FD5A61FFEEE4}"/>
              </a:ext>
            </a:extLst>
          </p:cNvPr>
          <p:cNvGrpSpPr/>
          <p:nvPr/>
        </p:nvGrpSpPr>
        <p:grpSpPr>
          <a:xfrm>
            <a:off x="6288151" y="2198172"/>
            <a:ext cx="5822826" cy="3003734"/>
            <a:chOff x="6276853" y="2586163"/>
            <a:chExt cx="5822826" cy="30037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21D798-6549-CA38-D98F-174E866B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853" y="2586163"/>
              <a:ext cx="5822826" cy="30037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C732DE-6245-1FF5-2542-E6EB2CB5B73D}"/>
                </a:ext>
              </a:extLst>
            </p:cNvPr>
            <p:cNvSpPr/>
            <p:nvPr/>
          </p:nvSpPr>
          <p:spPr>
            <a:xfrm>
              <a:off x="7024941" y="5243332"/>
              <a:ext cx="87256" cy="346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21B637-8FE5-B710-6EFD-AA00B101EDD5}"/>
              </a:ext>
            </a:extLst>
          </p:cNvPr>
          <p:cNvGrpSpPr/>
          <p:nvPr/>
        </p:nvGrpSpPr>
        <p:grpSpPr>
          <a:xfrm>
            <a:off x="150200" y="1989884"/>
            <a:ext cx="4114284" cy="3789123"/>
            <a:chOff x="1000245" y="2198172"/>
            <a:chExt cx="4114284" cy="37891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51DC06-DDAE-2D1C-0BD0-8E952FA6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245" y="2198172"/>
              <a:ext cx="4114284" cy="37891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5503E8-6221-5CE1-ED50-B93D7BAFCE17}"/>
                </a:ext>
              </a:extLst>
            </p:cNvPr>
            <p:cNvSpPr/>
            <p:nvPr/>
          </p:nvSpPr>
          <p:spPr>
            <a:xfrm rot="4514246">
              <a:off x="3844496" y="1939972"/>
              <a:ext cx="204784" cy="852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407CAF-3118-C9FB-E150-F211507B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968" y="3833503"/>
            <a:ext cx="2005712" cy="36554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649EE-BD41-088F-2225-EC002356F93B}"/>
              </a:ext>
            </a:extLst>
          </p:cNvPr>
          <p:cNvCxnSpPr>
            <a:cxnSpLocks/>
          </p:cNvCxnSpPr>
          <p:nvPr/>
        </p:nvCxnSpPr>
        <p:spPr>
          <a:xfrm>
            <a:off x="4386404" y="4282440"/>
            <a:ext cx="236491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4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083-F77F-EF6B-8709-BC55B5D8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7709-0703-9F89-A750-400E0AA3CF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/>
              <a:t>Case 2: y is left-heavy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3B8F9-860F-FB75-2B17-0D3ECE7B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4400D-BBA0-9822-0DAA-FD5A61FFEEE4}"/>
              </a:ext>
            </a:extLst>
          </p:cNvPr>
          <p:cNvGrpSpPr/>
          <p:nvPr/>
        </p:nvGrpSpPr>
        <p:grpSpPr>
          <a:xfrm>
            <a:off x="0" y="2251238"/>
            <a:ext cx="5822826" cy="3003734"/>
            <a:chOff x="6282836" y="2586163"/>
            <a:chExt cx="5822826" cy="30037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21D798-6549-CA38-D98F-174E866B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836" y="2586163"/>
              <a:ext cx="5822826" cy="30037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C732DE-6245-1FF5-2542-E6EB2CB5B73D}"/>
                </a:ext>
              </a:extLst>
            </p:cNvPr>
            <p:cNvSpPr/>
            <p:nvPr/>
          </p:nvSpPr>
          <p:spPr>
            <a:xfrm>
              <a:off x="7024941" y="5243332"/>
              <a:ext cx="87256" cy="346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D2084-016D-FFC1-E7C6-F315A5726984}"/>
              </a:ext>
            </a:extLst>
          </p:cNvPr>
          <p:cNvGrpSpPr/>
          <p:nvPr/>
        </p:nvGrpSpPr>
        <p:grpSpPr>
          <a:xfrm>
            <a:off x="6325746" y="2251238"/>
            <a:ext cx="5694142" cy="3354919"/>
            <a:chOff x="2200178" y="-2356874"/>
            <a:chExt cx="11668393" cy="68748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7512A1-B746-B010-105C-9CC7F9AE1DB2}"/>
                </a:ext>
              </a:extLst>
            </p:cNvPr>
            <p:cNvGrpSpPr/>
            <p:nvPr/>
          </p:nvGrpSpPr>
          <p:grpSpPr>
            <a:xfrm>
              <a:off x="2200178" y="-2340000"/>
              <a:ext cx="11668393" cy="6858000"/>
              <a:chOff x="2200178" y="-2340000"/>
              <a:chExt cx="11668393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3275AFA-D2F6-07E0-CCC2-46CA03092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392" y="-2340000"/>
                <a:ext cx="1161517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6F87C3-1EC9-815C-FF3F-D1F7F01AA553}"/>
                  </a:ext>
                </a:extLst>
              </p:cNvPr>
              <p:cNvSpPr/>
              <p:nvPr/>
            </p:nvSpPr>
            <p:spPr>
              <a:xfrm>
                <a:off x="2200178" y="4031513"/>
                <a:ext cx="4191938" cy="371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E7C010-FA3A-6E8D-8EC2-0DDC56236862}"/>
                </a:ext>
              </a:extLst>
            </p:cNvPr>
            <p:cNvSpPr/>
            <p:nvPr/>
          </p:nvSpPr>
          <p:spPr>
            <a:xfrm>
              <a:off x="4617720" y="-2356874"/>
              <a:ext cx="274320" cy="80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C337BBA-4D3E-BBB5-D69A-A534964B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10" y="3351071"/>
            <a:ext cx="2463954" cy="5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083-F77F-EF6B-8709-BC55B5D8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Balancing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7709-0703-9F89-A750-400E0AA3CF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/>
              <a:t>Case 2: y is left-heavy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3B8F9-860F-FB75-2B17-0D3ECE7B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E556C-824C-E25C-573F-91AEBD09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27" y="1933255"/>
            <a:ext cx="10067573" cy="4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B06F-E2D9-37F3-611E-F0FE2353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Array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3DCC9-EABF-B361-64BF-36A3ACAA4B8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3200"/>
                  <a:t>INSERT/DELETE:</a:t>
                </a:r>
              </a:p>
              <a:p>
                <a:pPr lvl="1"/>
                <a:r>
                  <a:rPr lang="en-US" altLang="zh-CN" sz="2800"/>
                  <a:t>First, find the relevant element (we’ll see how below), and then move a bunch elements in the array:</a:t>
                </a:r>
              </a:p>
              <a:p>
                <a:pPr lvl="1"/>
                <a:endParaRPr lang="en-US" altLang="zh-CN" sz="2800"/>
              </a:p>
              <a:p>
                <a:pPr lvl="1"/>
                <a:endParaRPr lang="en-US" altLang="zh-CN" sz="2800"/>
              </a:p>
              <a:p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32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altLang="zh-CN" sz="3200"/>
                  <a:t>SEARCH (if sorted):</a:t>
                </a:r>
              </a:p>
              <a:p>
                <a:endParaRPr lang="en-US" altLang="zh-CN" sz="3200"/>
              </a:p>
              <a:p>
                <a:pPr lvl="1"/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3DCC9-EABF-B361-64BF-36A3ACAA4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2B9F-564D-B101-AC05-E590BD0C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26ACEA-1144-DB05-CEDA-1E29C2454517}"/>
              </a:ext>
            </a:extLst>
          </p:cNvPr>
          <p:cNvGrpSpPr/>
          <p:nvPr/>
        </p:nvGrpSpPr>
        <p:grpSpPr>
          <a:xfrm>
            <a:off x="3425082" y="2884240"/>
            <a:ext cx="2874050" cy="713386"/>
            <a:chOff x="1258028" y="5422184"/>
            <a:chExt cx="2572592" cy="6553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03E436-F2E5-E9F6-E07D-623592BB309F}"/>
                </a:ext>
              </a:extLst>
            </p:cNvPr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83669E-B72A-4BA1-DDB6-6FFD3883A2A5}"/>
                </a:ext>
              </a:extLst>
            </p:cNvPr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0669C-F2E0-94F4-5DF9-B1F64E29D5CD}"/>
                </a:ext>
              </a:extLst>
            </p:cNvPr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AAF7DD-6A67-3A18-F0B0-0B23473AD297}"/>
                </a:ext>
              </a:extLst>
            </p:cNvPr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2076FFF-52BD-1BE8-ACE1-4214ADC1AD7D}"/>
              </a:ext>
            </a:extLst>
          </p:cNvPr>
          <p:cNvSpPr/>
          <p:nvPr/>
        </p:nvSpPr>
        <p:spPr>
          <a:xfrm>
            <a:off x="7736739" y="2884241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F709A-A028-4503-F02D-D39C99CECE90}"/>
              </a:ext>
            </a:extLst>
          </p:cNvPr>
          <p:cNvSpPr/>
          <p:nvPr/>
        </p:nvSpPr>
        <p:spPr>
          <a:xfrm>
            <a:off x="7046178" y="2884551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6F92CD-5CCE-E727-1FA6-3D49144AC41B}"/>
              </a:ext>
            </a:extLst>
          </p:cNvPr>
          <p:cNvSpPr/>
          <p:nvPr/>
        </p:nvSpPr>
        <p:spPr>
          <a:xfrm>
            <a:off x="6334998" y="2884551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804169-2B19-C3F1-8CA9-B3534DEDF284}"/>
              </a:ext>
            </a:extLst>
          </p:cNvPr>
          <p:cNvSpPr/>
          <p:nvPr/>
        </p:nvSpPr>
        <p:spPr>
          <a:xfrm>
            <a:off x="6417776" y="2884240"/>
            <a:ext cx="675313" cy="713383"/>
          </a:xfrm>
          <a:prstGeom prst="rect">
            <a:avLst/>
          </a:prstGeom>
          <a:solidFill>
            <a:srgbClr val="E8F3DA"/>
          </a:solidFill>
          <a:ln w="82550">
            <a:solidFill>
              <a:srgbClr val="1D9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4.5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359EF6-7F6F-66FF-987C-A7D8031A2E81}"/>
              </a:ext>
            </a:extLst>
          </p:cNvPr>
          <p:cNvGrpSpPr/>
          <p:nvPr/>
        </p:nvGrpSpPr>
        <p:grpSpPr>
          <a:xfrm>
            <a:off x="3602515" y="4719152"/>
            <a:ext cx="4986970" cy="713697"/>
            <a:chOff x="1258028" y="5421898"/>
            <a:chExt cx="4463888" cy="6556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106DE9-83E4-CE58-59C3-2933F0B017A6}"/>
                </a:ext>
              </a:extLst>
            </p:cNvPr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6101CD-0BC0-9771-E5F4-2E8C20DBC177}"/>
                </a:ext>
              </a:extLst>
            </p:cNvPr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84DBDF-C3D5-7486-B150-2803B0973DE4}"/>
                </a:ext>
              </a:extLst>
            </p:cNvPr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39305D-95EA-890A-E3AB-1C0B2DD87489}"/>
                </a:ext>
              </a:extLst>
            </p:cNvPr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AFC25-BD54-19F7-A5F8-631DE2E3A44D}"/>
                </a:ext>
              </a:extLst>
            </p:cNvPr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7DF32A-F985-ACF0-A77C-6217145BC20C}"/>
                </a:ext>
              </a:extLst>
            </p:cNvPr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07550-D998-D7CD-DA8E-97795B8A285E}"/>
                </a:ext>
              </a:extLst>
            </p:cNvPr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5</a:t>
              </a:r>
            </a:p>
          </p:txBody>
        </p:sp>
      </p:grpSp>
      <p:cxnSp>
        <p:nvCxnSpPr>
          <p:cNvPr id="24" name="Curved Connector 109">
            <a:extLst>
              <a:ext uri="{FF2B5EF4-FFF2-40B4-BE49-F238E27FC236}">
                <a16:creationId xmlns:a16="http://schemas.microsoft.com/office/drawing/2014/main" id="{8C52EE77-2CA8-7527-3DD7-6116EA049E25}"/>
              </a:ext>
            </a:extLst>
          </p:cNvPr>
          <p:cNvCxnSpPr>
            <a:stCxn id="17" idx="2"/>
            <a:endCxn id="18" idx="2"/>
          </p:cNvCxnSpPr>
          <p:nvPr/>
        </p:nvCxnSpPr>
        <p:spPr>
          <a:xfrm rot="5400000">
            <a:off x="5404274" y="4698210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51">
            <a:extLst>
              <a:ext uri="{FF2B5EF4-FFF2-40B4-BE49-F238E27FC236}">
                <a16:creationId xmlns:a16="http://schemas.microsoft.com/office/drawing/2014/main" id="{43748EA0-4440-CBCB-17FF-E4D8627C26E4}"/>
              </a:ext>
            </a:extLst>
          </p:cNvPr>
          <p:cNvSpPr/>
          <p:nvPr/>
        </p:nvSpPr>
        <p:spPr>
          <a:xfrm>
            <a:off x="5552144" y="5439195"/>
            <a:ext cx="593115" cy="100370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2">
            <a:extLst>
              <a:ext uri="{FF2B5EF4-FFF2-40B4-BE49-F238E27FC236}">
                <a16:creationId xmlns:a16="http://schemas.microsoft.com/office/drawing/2014/main" id="{69A6B772-ECBD-72C6-0CD3-7CDD911A2D8E}"/>
              </a:ext>
            </a:extLst>
          </p:cNvPr>
          <p:cNvSpPr/>
          <p:nvPr/>
        </p:nvSpPr>
        <p:spPr>
          <a:xfrm>
            <a:off x="4757874" y="5467643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2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10742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10742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0.10742 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BEE-2FC3-2AEF-B30D-04F6B80D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Four Types of Rotations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838FC-84E2-1D91-2501-7AE233A7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02024-3A24-94B0-3D57-C1FAE1102BBC}"/>
              </a:ext>
            </a:extLst>
          </p:cNvPr>
          <p:cNvGraphicFramePr>
            <a:graphicFrameLocks noGrp="1"/>
          </p:cNvGraphicFramePr>
          <p:nvPr/>
        </p:nvGraphicFramePr>
        <p:xfrm>
          <a:off x="5109981" y="1828814"/>
          <a:ext cx="692118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Insert</a:t>
                      </a:r>
                      <a:r>
                        <a:rPr lang="en-US" sz="2400" baseline="0"/>
                        <a:t> location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Left subtree of left child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Single right rotation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Right subtree of left child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Double</a:t>
                      </a:r>
                      <a:r>
                        <a:rPr lang="en-US" sz="2400" baseline="0"/>
                        <a:t> (left-right) rotation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Left</a:t>
                      </a:r>
                      <a:r>
                        <a:rPr lang="en-US" sz="2400" baseline="0"/>
                        <a:t> subtree of right child (C)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Double (right-left) rotation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Right subtree of right child(D)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Single left rotation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174DB99C-3ECE-4356-3D96-CAFF25645431}"/>
              </a:ext>
            </a:extLst>
          </p:cNvPr>
          <p:cNvSpPr/>
          <p:nvPr/>
        </p:nvSpPr>
        <p:spPr>
          <a:xfrm>
            <a:off x="1238045" y="2422234"/>
            <a:ext cx="843761" cy="84376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x</a:t>
            </a:r>
            <a:endParaRPr lang="en-US" sz="3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AC0CA8-9720-DB38-45AC-2BAF01636BE7}"/>
              </a:ext>
            </a:extLst>
          </p:cNvPr>
          <p:cNvSpPr/>
          <p:nvPr/>
        </p:nvSpPr>
        <p:spPr>
          <a:xfrm>
            <a:off x="2328686" y="1531817"/>
            <a:ext cx="843761" cy="84376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y</a:t>
            </a:r>
            <a:endParaRPr lang="en-US" sz="3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BCE6BA-CBCD-3304-1557-9B6F5723037B}"/>
              </a:ext>
            </a:extLst>
          </p:cNvPr>
          <p:cNvSpPr/>
          <p:nvPr/>
        </p:nvSpPr>
        <p:spPr>
          <a:xfrm>
            <a:off x="3317551" y="2496811"/>
            <a:ext cx="843761" cy="84376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BAA508-9BDD-F038-A329-4E7FB58AF31A}"/>
              </a:ext>
            </a:extLst>
          </p:cNvPr>
          <p:cNvCxnSpPr>
            <a:stCxn id="6" idx="5"/>
          </p:cNvCxnSpPr>
          <p:nvPr/>
        </p:nvCxnSpPr>
        <p:spPr>
          <a:xfrm>
            <a:off x="1958240" y="3142429"/>
            <a:ext cx="194160" cy="364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C11970-F787-7ADC-2217-F0FCF758081F}"/>
              </a:ext>
            </a:extLst>
          </p:cNvPr>
          <p:cNvCxnSpPr>
            <a:stCxn id="7" idx="5"/>
            <a:endCxn id="8" idx="1"/>
          </p:cNvCxnSpPr>
          <p:nvPr/>
        </p:nvCxnSpPr>
        <p:spPr>
          <a:xfrm>
            <a:off x="3048881" y="2252012"/>
            <a:ext cx="392236" cy="368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E3DF85F-6967-CC74-492F-83F16BC7975A}"/>
              </a:ext>
            </a:extLst>
          </p:cNvPr>
          <p:cNvSpPr/>
          <p:nvPr/>
        </p:nvSpPr>
        <p:spPr>
          <a:xfrm>
            <a:off x="211947" y="3388668"/>
            <a:ext cx="1344674" cy="23867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81E38-4A8E-A60B-6496-97EFCF659253}"/>
              </a:ext>
            </a:extLst>
          </p:cNvPr>
          <p:cNvCxnSpPr>
            <a:stCxn id="6" idx="3"/>
            <a:endCxn id="11" idx="0"/>
          </p:cNvCxnSpPr>
          <p:nvPr/>
        </p:nvCxnSpPr>
        <p:spPr>
          <a:xfrm flipH="1">
            <a:off x="884284" y="3142429"/>
            <a:ext cx="477327" cy="246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D1D0437-F57A-8917-426E-09CFA9EC4427}"/>
              </a:ext>
            </a:extLst>
          </p:cNvPr>
          <p:cNvSpPr/>
          <p:nvPr/>
        </p:nvSpPr>
        <p:spPr>
          <a:xfrm>
            <a:off x="1580004" y="3535893"/>
            <a:ext cx="1073907" cy="223955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6719E-F4BF-766B-B069-92007E6F935D}"/>
              </a:ext>
            </a:extLst>
          </p:cNvPr>
          <p:cNvCxnSpPr>
            <a:endCxn id="6" idx="7"/>
          </p:cNvCxnSpPr>
          <p:nvPr/>
        </p:nvCxnSpPr>
        <p:spPr>
          <a:xfrm flipH="1">
            <a:off x="1958240" y="2152336"/>
            <a:ext cx="423714" cy="393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488F4FD-9B9E-3EB5-46BB-1B78439EA690}"/>
              </a:ext>
            </a:extLst>
          </p:cNvPr>
          <p:cNvSpPr/>
          <p:nvPr/>
        </p:nvSpPr>
        <p:spPr>
          <a:xfrm>
            <a:off x="2720325" y="3703334"/>
            <a:ext cx="1153911" cy="207211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5FD8A88-0F0E-9E7D-9BBB-05968EE6E4C3}"/>
              </a:ext>
            </a:extLst>
          </p:cNvPr>
          <p:cNvSpPr/>
          <p:nvPr/>
        </p:nvSpPr>
        <p:spPr>
          <a:xfrm>
            <a:off x="4019520" y="3703334"/>
            <a:ext cx="999598" cy="207211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C44B2A-E41B-223D-A320-F18BD2A7049E}"/>
              </a:ext>
            </a:extLst>
          </p:cNvPr>
          <p:cNvCxnSpPr>
            <a:stCxn id="8" idx="5"/>
            <a:endCxn id="16" idx="0"/>
          </p:cNvCxnSpPr>
          <p:nvPr/>
        </p:nvCxnSpPr>
        <p:spPr>
          <a:xfrm>
            <a:off x="4037746" y="3217006"/>
            <a:ext cx="481573" cy="486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26D3F-1ED7-9FA7-0F96-66F89D512111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3297281" y="3217006"/>
            <a:ext cx="143836" cy="486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E66BCC-65CB-B009-39FF-BCBB2055C03D}"/>
              </a:ext>
            </a:extLst>
          </p:cNvPr>
          <p:cNvSpPr txBox="1"/>
          <p:nvPr/>
        </p:nvSpPr>
        <p:spPr>
          <a:xfrm>
            <a:off x="1106487" y="913449"/>
            <a:ext cx="6290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/>
              <a:t>To summarize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20303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C265-3473-0A48-3C09-EC5D2E62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Other Self-Balancing Trees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56505-3227-79E8-F95E-2CA1A5C32CF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2800"/>
                  <a:t>“Red-black trees” work on a similar principle to AVL trees.</a:t>
                </a:r>
              </a:p>
              <a:p>
                <a:r>
                  <a:rPr lang="en-US" altLang="zh-CN" sz="2800"/>
                  <a:t>“Splay trees”</a:t>
                </a:r>
                <a:r>
                  <a:rPr lang="en-US" altLang="zh-CN"/>
                  <a:t>: </a:t>
                </a:r>
                <a:r>
                  <a:rPr lang="en-US" altLang="zh-CN" sz="2800"/>
                  <a:t>Get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/>
                  <a:t> amortized bounds for all operations.</a:t>
                </a:r>
              </a:p>
              <a:p>
                <a:r>
                  <a:rPr lang="en-US" altLang="zh-CN" sz="2800"/>
                  <a:t>“Scapegoat trees”: worst case O(Log n) search complexity. Others are same as </a:t>
                </a:r>
                <a:r>
                  <a:rPr lang="en-US" altLang="zh-CN"/>
                  <a:t>s</a:t>
                </a:r>
                <a:r>
                  <a:rPr lang="en-US" altLang="zh-CN" sz="2800"/>
                  <a:t>play trees. </a:t>
                </a:r>
              </a:p>
              <a:p>
                <a:r>
                  <a:rPr lang="en-US" altLang="zh-CN" sz="2800"/>
                  <a:t>“</a:t>
                </a:r>
                <a:r>
                  <a:rPr lang="en-US" altLang="zh-CN" sz="2800" err="1"/>
                  <a:t>Treaps</a:t>
                </a:r>
                <a:r>
                  <a:rPr lang="en-US" altLang="zh-CN" sz="2800"/>
                  <a:t>” – a BST and heap in one (!)</a:t>
                </a:r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r>
                  <a:rPr lang="en-US" altLang="zh-CN" sz="2800"/>
                  <a:t>Similar tradeoffs to AVL trees.</a:t>
                </a:r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56505-3227-79E8-F95E-2CA1A5C32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17" t="-208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75F5-23C1-33CC-7490-91CA1917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24EB7-3EF0-462B-8E3C-833B39F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Red-Black Trees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79C1-228E-43A7-AD72-349D64D9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6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C265-3473-0A48-3C09-EC5D2E62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Red-Black Trees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6505-3227-79E8-F95E-2CA1A5C32C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/>
              <a:t>AVL trees requires more rotations during insertion/deletion due to relatively strict balancing.</a:t>
            </a:r>
          </a:p>
          <a:p>
            <a:endParaRPr lang="en-US" altLang="zh-CN"/>
          </a:p>
          <a:p>
            <a:r>
              <a:rPr lang="en-US" altLang="zh-CN"/>
              <a:t>What if we relax the constraint a bit and use some </a:t>
            </a:r>
            <a:r>
              <a:rPr lang="en-US" altLang="zh-CN">
                <a:solidFill>
                  <a:schemeClr val="accent1"/>
                </a:solidFill>
              </a:rPr>
              <a:t>proxy</a:t>
            </a:r>
            <a:r>
              <a:rPr lang="en-US" altLang="zh-CN"/>
              <a:t> of balancing?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75F5-23C1-33CC-7490-91CA1917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8B641-C391-92EA-2441-D1C8F05B73A8}"/>
              </a:ext>
            </a:extLst>
          </p:cNvPr>
          <p:cNvSpPr txBox="1"/>
          <p:nvPr/>
        </p:nvSpPr>
        <p:spPr>
          <a:xfrm rot="20776770">
            <a:off x="1469347" y="3801735"/>
            <a:ext cx="5234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>
                <a:solidFill>
                  <a:srgbClr val="8B1B17"/>
                </a:solidFill>
                <a:latin typeface="Brush Script MT" charset="0"/>
                <a:ea typeface="Brush Script MT" charset="0"/>
                <a:cs typeface="Brush Script MT" charset="0"/>
              </a:rPr>
              <a:t>Red</a:t>
            </a:r>
            <a:r>
              <a:rPr lang="en-US" sz="7200">
                <a:latin typeface="Brush Script MT" charset="0"/>
                <a:ea typeface="Brush Script MT" charset="0"/>
                <a:cs typeface="Brush Script MT" charset="0"/>
              </a:rPr>
              <a:t>-Black </a:t>
            </a:r>
            <a:r>
              <a:rPr lang="en-US" sz="7200">
                <a:solidFill>
                  <a:srgbClr val="8B1B17"/>
                </a:solidFill>
                <a:latin typeface="Brush Script MT" charset="0"/>
                <a:ea typeface="Brush Script MT" charset="0"/>
                <a:cs typeface="Brush Script MT" charset="0"/>
              </a:rPr>
              <a:t>tree!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C804A6-48E3-5E5A-DCFE-1E74D232E409}"/>
              </a:ext>
            </a:extLst>
          </p:cNvPr>
          <p:cNvGrpSpPr/>
          <p:nvPr/>
        </p:nvGrpSpPr>
        <p:grpSpPr>
          <a:xfrm>
            <a:off x="8109636" y="3423724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18D8FB-FDD6-2683-8619-CCC2BCCB754E}"/>
                </a:ext>
              </a:extLst>
            </p:cNvPr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9FA0B0-8DAE-C5D3-AABA-A8071A2996F0}"/>
                </a:ext>
              </a:extLst>
            </p:cNvPr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7F1D44-6B5D-A70B-7387-97EF49C79A4A}"/>
                </a:ext>
              </a:extLst>
            </p:cNvPr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1D9548-7C1F-77B2-EAA8-BDA06D70FA31}"/>
                </a:ext>
              </a:extLst>
            </p:cNvPr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5DA4B4-F3AB-6C75-5321-C2C7B19E7615}"/>
                </a:ext>
              </a:extLst>
            </p:cNvPr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4C812-2BF0-137E-B6E8-D9F760672639}"/>
                </a:ext>
              </a:extLst>
            </p:cNvPr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11452E-63F9-51BF-E87A-21AC4F7FF78C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87C98-6ED2-5344-72D7-D0840E0955AA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CD640C-3371-2D2E-DD23-6EDAE4902144}"/>
                </a:ext>
              </a:extLst>
            </p:cNvPr>
            <p:cNvCxnSpPr>
              <a:stCxn id="14" idx="2"/>
              <a:endCxn id="9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7FD2D-1AF6-3314-A451-B1F3FA9CB558}"/>
                </a:ext>
              </a:extLst>
            </p:cNvPr>
            <p:cNvCxnSpPr>
              <a:stCxn id="14" idx="2"/>
              <a:endCxn id="10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BF3461-97FC-145A-C215-0814F94E2D44}"/>
                </a:ext>
              </a:extLst>
            </p:cNvPr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1259D-C6CC-6B2E-2E08-FDFA50F1355F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A09F0C-F933-9FF8-DB38-93F2FCA19A7E}"/>
                </a:ext>
              </a:extLst>
            </p:cNvPr>
            <p:cNvCxnSpPr>
              <a:stCxn id="15" idx="2"/>
              <a:endCxn id="14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43ECCF-CC6A-2F1B-C374-C8513EF4EA36}"/>
              </a:ext>
            </a:extLst>
          </p:cNvPr>
          <p:cNvSpPr txBox="1"/>
          <p:nvPr/>
        </p:nvSpPr>
        <p:spPr>
          <a:xfrm>
            <a:off x="2957385" y="5035439"/>
            <a:ext cx="3951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+mj-lt"/>
                <a:ea typeface="Futura Medium" charset="0"/>
                <a:cs typeface="Futura Medium" charset="0"/>
              </a:rPr>
              <a:t>Maintain balance </a:t>
            </a:r>
            <a:r>
              <a:rPr lang="en-US">
                <a:latin typeface="+mj-lt"/>
                <a:ea typeface="Futura Medium" charset="0"/>
                <a:cs typeface="Futura Medium" charset="0"/>
              </a:rPr>
              <a:t>by stipulating that </a:t>
            </a:r>
            <a:r>
              <a:rPr lang="en-US" b="1">
                <a:latin typeface="+mj-lt"/>
                <a:ea typeface="Futura Medium" charset="0"/>
                <a:cs typeface="Futura Medium" charset="0"/>
              </a:rPr>
              <a:t>black nodes</a:t>
            </a:r>
            <a:r>
              <a:rPr lang="en-US">
                <a:latin typeface="+mj-lt"/>
                <a:ea typeface="Futura Medium" charset="0"/>
                <a:cs typeface="Futura Medium" charset="0"/>
              </a:rPr>
              <a:t> are balanced, and that there </a:t>
            </a:r>
            <a:r>
              <a:rPr lang="en-US" i="1">
                <a:latin typeface="+mj-lt"/>
                <a:ea typeface="Futura Medium" charset="0"/>
                <a:cs typeface="Futura Medium" charset="0"/>
              </a:rPr>
              <a:t>aren’t too many </a:t>
            </a:r>
            <a:r>
              <a:rPr lang="en-US" b="1">
                <a:solidFill>
                  <a:srgbClr val="8B1B17"/>
                </a:solidFill>
                <a:latin typeface="+mj-lt"/>
                <a:ea typeface="Futura Medium" charset="0"/>
                <a:cs typeface="Futura Medium" charset="0"/>
              </a:rPr>
              <a:t>red nodes</a:t>
            </a:r>
            <a:r>
              <a:rPr lang="en-US">
                <a:solidFill>
                  <a:srgbClr val="8B1B17"/>
                </a:solidFill>
                <a:latin typeface="+mj-lt"/>
                <a:ea typeface="Futura Medium" charset="0"/>
                <a:cs typeface="Futura Med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53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19B-88FC-4717-EB3E-8E4E5E85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Red-Black Trees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49F0-A823-DE0D-FA75-682BDE84AD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7078249" cy="4680000"/>
          </a:xfrm>
        </p:spPr>
        <p:txBody>
          <a:bodyPr/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Every node is colored </a:t>
            </a:r>
            <a:r>
              <a:rPr lang="en-US" altLang="zh-CN" sz="3200" b="1">
                <a:solidFill>
                  <a:srgbClr val="C00000"/>
                </a:solidFill>
              </a:rPr>
              <a:t>red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 or </a:t>
            </a:r>
            <a:r>
              <a:rPr lang="en-US" altLang="zh-CN" sz="3200" b="1"/>
              <a:t>black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The root node is a </a:t>
            </a:r>
            <a:r>
              <a:rPr lang="en-US" altLang="zh-CN" sz="3200" b="1"/>
              <a:t>black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 node.</a:t>
            </a:r>
          </a:p>
          <a:p>
            <a:r>
              <a:rPr lang="en-US" altLang="zh-CN" sz="3200"/>
              <a:t>NIL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 children count as </a:t>
            </a:r>
            <a:r>
              <a:rPr lang="en-US" altLang="zh-CN" sz="3200" b="1"/>
              <a:t>black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 nodes.</a:t>
            </a:r>
          </a:p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Children of a </a:t>
            </a:r>
            <a:r>
              <a:rPr lang="en-US" altLang="zh-CN" sz="3200" b="1">
                <a:solidFill>
                  <a:srgbClr val="C00000"/>
                </a:solidFill>
              </a:rPr>
              <a:t>red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 node are </a:t>
            </a:r>
            <a:r>
              <a:rPr lang="en-US" altLang="zh-CN" sz="3200" b="1"/>
              <a:t>black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 nodes.</a:t>
            </a:r>
          </a:p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For all nodes x: </a:t>
            </a:r>
          </a:p>
          <a:p>
            <a:pPr lvl="1"/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all paths from x to NIL’s have the same number of </a:t>
            </a:r>
            <a:r>
              <a:rPr lang="en-US" altLang="zh-CN" sz="2800" b="1"/>
              <a:t>black</a:t>
            </a:r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 nodes on them.</a:t>
            </a:r>
          </a:p>
          <a:p>
            <a:endParaRPr lang="zh-CN" altLang="en-US" sz="320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15B37-200C-02C0-6C72-28B548DD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75F1DC-2811-8E15-ACBF-B57AAF5BBCD6}"/>
              </a:ext>
            </a:extLst>
          </p:cNvPr>
          <p:cNvGrpSpPr/>
          <p:nvPr/>
        </p:nvGrpSpPr>
        <p:grpSpPr>
          <a:xfrm>
            <a:off x="8157056" y="1958179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A52FC4-6572-7F7D-EF84-A985C3974758}"/>
                </a:ext>
              </a:extLst>
            </p:cNvPr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064226-C016-82CA-3014-C6ADF0E1B431}"/>
                </a:ext>
              </a:extLst>
            </p:cNvPr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8F8F3F-3988-2110-AB37-59AB76E47101}"/>
                </a:ext>
              </a:extLst>
            </p:cNvPr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3B2F03-FCF9-FF19-244F-6D57245B30ED}"/>
                </a:ext>
              </a:extLst>
            </p:cNvPr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3F159E-39D1-E014-3ACA-4480BFAF733F}"/>
                </a:ext>
              </a:extLst>
            </p:cNvPr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9A415C-C4D2-1196-70FE-3CF4EF64CCD9}"/>
                </a:ext>
              </a:extLst>
            </p:cNvPr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1466B4-2C67-6DFA-5D55-AE73380918BB}"/>
                </a:ext>
              </a:extLst>
            </p:cNvPr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0B5B17-0846-C24F-78AB-2E2AE219CDF8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74841B-9CCD-14F6-1C56-575373F5F4D5}"/>
                </a:ext>
              </a:extLst>
            </p:cNvPr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6235B5-5CFD-6E79-EE51-86C16745AEF2}"/>
                </a:ext>
              </a:extLst>
            </p:cNvPr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0DD937-225B-7BC2-117A-1E9938415DCC}"/>
                </a:ext>
              </a:extLst>
            </p:cNvPr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2B4454-15F9-8750-7092-E530D5CF687F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DC4423-27AC-C22B-D83F-8276A523A93B}"/>
                </a:ext>
              </a:extLst>
            </p:cNvPr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054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19B-88FC-4717-EB3E-8E4E5E85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Red-Black Trees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49F0-A823-DE0D-FA75-682BDE84AD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5324" y="869041"/>
            <a:ext cx="5463700" cy="3663863"/>
          </a:xfrm>
        </p:spPr>
        <p:txBody>
          <a:bodyPr/>
          <a:lstStyle/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Every node is colored </a:t>
            </a:r>
            <a:r>
              <a:rPr lang="en-US" altLang="zh-CN" sz="2400" b="1">
                <a:solidFill>
                  <a:srgbClr val="C00000"/>
                </a:solidFill>
              </a:rPr>
              <a:t>red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 or </a:t>
            </a:r>
            <a:r>
              <a:rPr lang="en-US" altLang="zh-CN" sz="2400" b="1"/>
              <a:t>black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The root node is a </a:t>
            </a:r>
            <a:r>
              <a:rPr lang="en-US" altLang="zh-CN" sz="2400" b="1"/>
              <a:t>black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 node.</a:t>
            </a:r>
          </a:p>
          <a:p>
            <a:r>
              <a:rPr lang="en-US" altLang="zh-CN" sz="2400"/>
              <a:t>NIL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 children count as </a:t>
            </a:r>
            <a:r>
              <a:rPr lang="en-US" altLang="zh-CN" sz="2400" b="1"/>
              <a:t>black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 nodes.</a:t>
            </a: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Children of a </a:t>
            </a:r>
            <a:r>
              <a:rPr lang="en-US" altLang="zh-CN" sz="2400" b="1">
                <a:solidFill>
                  <a:srgbClr val="C00000"/>
                </a:solidFill>
              </a:rPr>
              <a:t>red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 node are </a:t>
            </a:r>
            <a:r>
              <a:rPr lang="en-US" altLang="zh-CN" sz="2400" b="1"/>
              <a:t>black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 nodes.</a:t>
            </a: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For all nodes x: </a:t>
            </a:r>
          </a:p>
          <a:p>
            <a:pPr lvl="1"/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all paths from x to NIL’s have the same number of </a:t>
            </a:r>
            <a:r>
              <a:rPr lang="en-US" altLang="zh-CN" sz="2000" b="1"/>
              <a:t>black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 nodes on them.</a:t>
            </a:r>
          </a:p>
          <a:p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15B37-200C-02C0-6C72-28B548DD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16D040-E6B4-D568-E27B-0AAAFC732274}"/>
              </a:ext>
            </a:extLst>
          </p:cNvPr>
          <p:cNvGrpSpPr/>
          <p:nvPr/>
        </p:nvGrpSpPr>
        <p:grpSpPr>
          <a:xfrm>
            <a:off x="2066043" y="4072497"/>
            <a:ext cx="1798054" cy="2125815"/>
            <a:chOff x="788207" y="1697970"/>
            <a:chExt cx="1798054" cy="2125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A4C194-ABF9-B640-83C2-62B3E59729E9}"/>
                </a:ext>
              </a:extLst>
            </p:cNvPr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C784F0-3849-1EEE-8848-8274C833137C}"/>
                </a:ext>
              </a:extLst>
            </p:cNvPr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9BD87-7E81-2F54-D544-535CE894E0BE}"/>
                </a:ext>
              </a:extLst>
            </p:cNvPr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45043A2-C8D9-2945-E853-5AEEC4EC780A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F61E6F-6894-81F6-57D2-2629EDC11AAE}"/>
                </a:ext>
              </a:extLst>
            </p:cNvPr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C9E702-9BAA-BDB5-718A-54C7641DF736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06F842-CBDF-C94F-DF12-3E20A0BB827F}"/>
                </a:ext>
              </a:extLst>
            </p:cNvPr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8B0B2D-2FF0-6386-83FB-FAA30BC7E143}"/>
              </a:ext>
            </a:extLst>
          </p:cNvPr>
          <p:cNvGrpSpPr/>
          <p:nvPr/>
        </p:nvGrpSpPr>
        <p:grpSpPr>
          <a:xfrm>
            <a:off x="4887038" y="4074729"/>
            <a:ext cx="1798054" cy="2125815"/>
            <a:chOff x="788207" y="1697970"/>
            <a:chExt cx="1798054" cy="21258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561624-3EE4-6E47-76A0-B80094A89216}"/>
                </a:ext>
              </a:extLst>
            </p:cNvPr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3760AB-D71F-19E3-84A6-D99B8BDDE99F}"/>
                </a:ext>
              </a:extLst>
            </p:cNvPr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FCC81A-DD3E-1301-3EF7-0C8BAE29778A}"/>
                </a:ext>
              </a:extLst>
            </p:cNvPr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F8A555-2799-4279-1F5D-DAA408A3E2BD}"/>
                </a:ext>
              </a:extLst>
            </p:cNvPr>
            <p:cNvCxnSpPr>
              <a:endCxn id="20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49E928-8DF7-B370-3D44-5D02185B7E2C}"/>
                </a:ext>
              </a:extLst>
            </p:cNvPr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4413FD-F3CE-B1C6-4636-0E1D3C019E26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391F6A-0592-2063-2B0C-DF54DC1A57B2}"/>
                </a:ext>
              </a:extLst>
            </p:cNvPr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CB6563-5969-69A0-9562-E58F76DE5DD3}"/>
              </a:ext>
            </a:extLst>
          </p:cNvPr>
          <p:cNvGrpSpPr/>
          <p:nvPr/>
        </p:nvGrpSpPr>
        <p:grpSpPr>
          <a:xfrm>
            <a:off x="7819505" y="4098948"/>
            <a:ext cx="1798054" cy="2125815"/>
            <a:chOff x="788207" y="1697970"/>
            <a:chExt cx="1798054" cy="21258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6A3AC-955A-F42F-1985-17319DD31418}"/>
                </a:ext>
              </a:extLst>
            </p:cNvPr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4016D9-71B1-7CC5-FEE3-6566BBD27338}"/>
                </a:ext>
              </a:extLst>
            </p:cNvPr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E3E170-DB31-6149-1CB9-188C5CF98C9E}"/>
                </a:ext>
              </a:extLst>
            </p:cNvPr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C85A7A-0174-EEE5-8996-8483469A4529}"/>
                </a:ext>
              </a:extLst>
            </p:cNvPr>
            <p:cNvCxnSpPr>
              <a:endCxn id="28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D37047-8B74-BCA1-A995-F86F3653958B}"/>
                </a:ext>
              </a:extLst>
            </p:cNvPr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13313B-5600-6159-A200-7E3955C7A887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5D7568-274D-3CE1-48CB-8A0CB9EB3E0B}"/>
                </a:ext>
              </a:extLst>
            </p:cNvPr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E1C0449-B215-BB76-AD3A-6B8F61C39E6F}"/>
              </a:ext>
            </a:extLst>
          </p:cNvPr>
          <p:cNvSpPr txBox="1"/>
          <p:nvPr/>
        </p:nvSpPr>
        <p:spPr>
          <a:xfrm>
            <a:off x="8286248" y="1242864"/>
            <a:ext cx="301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Which of these </a:t>
            </a:r>
          </a:p>
          <a:p>
            <a:pPr algn="ctr"/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are red-black trees?</a:t>
            </a:r>
          </a:p>
          <a:p>
            <a:pPr algn="ctr"/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(NIL nodes not drawn)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57C512-C364-1A73-79A9-A2B48DE32172}"/>
              </a:ext>
            </a:extLst>
          </p:cNvPr>
          <p:cNvSpPr txBox="1"/>
          <p:nvPr/>
        </p:nvSpPr>
        <p:spPr>
          <a:xfrm>
            <a:off x="8386190" y="2544677"/>
            <a:ext cx="258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4">
                    <a:lumMod val="50000"/>
                  </a:schemeClr>
                </a:solidFill>
              </a:rPr>
              <a:t>1 minute think</a:t>
            </a:r>
          </a:p>
          <a:p>
            <a:r>
              <a:rPr lang="en-US" sz="1600">
                <a:solidFill>
                  <a:schemeClr val="accent4">
                    <a:lumMod val="50000"/>
                  </a:schemeClr>
                </a:solidFill>
              </a:rPr>
              <a:t>1 minute share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9A2F1D3-5E10-31A8-BEA1-DF82904236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48" y="3703760"/>
            <a:ext cx="2852595" cy="2819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0F81E5-DE4D-0A13-1B15-24ED385679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352" y="3665827"/>
            <a:ext cx="2852595" cy="2819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362005-5820-D221-13E6-7DA615347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362" y="3642363"/>
            <a:ext cx="2852595" cy="28193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14A7E3-4E09-BDCB-37C0-197AFA1051E7}"/>
              </a:ext>
            </a:extLst>
          </p:cNvPr>
          <p:cNvSpPr txBox="1"/>
          <p:nvPr/>
        </p:nvSpPr>
        <p:spPr>
          <a:xfrm>
            <a:off x="3804892" y="3661127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4DA769-93A1-06EF-07CD-4D9422414F8F}"/>
              </a:ext>
            </a:extLst>
          </p:cNvPr>
          <p:cNvSpPr txBox="1"/>
          <p:nvPr/>
        </p:nvSpPr>
        <p:spPr>
          <a:xfrm>
            <a:off x="6849006" y="3676267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4B9EF-D7FB-663D-9559-7A4AD7D465C0}"/>
              </a:ext>
            </a:extLst>
          </p:cNvPr>
          <p:cNvSpPr txBox="1"/>
          <p:nvPr/>
        </p:nvSpPr>
        <p:spPr>
          <a:xfrm>
            <a:off x="9807660" y="3681900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69926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EE1A-80DD-B56B-8C51-5BB1F543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These Rules?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0DE6-897B-C106-6D79-55C079A5A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6965515" cy="4680000"/>
          </a:xfrm>
        </p:spPr>
        <p:txBody>
          <a:bodyPr/>
          <a:lstStyle/>
          <a:p>
            <a:r>
              <a:rPr lang="en-US" altLang="zh-CN" sz="3200"/>
              <a:t>This is pretty balanced.</a:t>
            </a:r>
          </a:p>
          <a:p>
            <a:pPr lvl="1"/>
            <a:r>
              <a:rPr lang="en-US" altLang="zh-CN" sz="2800"/>
              <a:t>The </a:t>
            </a:r>
            <a:r>
              <a:rPr lang="en-US" altLang="zh-CN" sz="2800" b="1"/>
              <a:t>black nodes </a:t>
            </a:r>
            <a:r>
              <a:rPr lang="en-US" altLang="zh-CN" sz="2800"/>
              <a:t>are balanced</a:t>
            </a:r>
          </a:p>
          <a:p>
            <a:pPr lvl="1"/>
            <a:r>
              <a:rPr lang="en-US" altLang="zh-CN" sz="2800"/>
              <a:t>The </a:t>
            </a:r>
            <a:r>
              <a:rPr lang="en-US" altLang="zh-CN" sz="2800" b="1">
                <a:solidFill>
                  <a:srgbClr val="C00000"/>
                </a:solidFill>
              </a:rPr>
              <a:t>red nodes </a:t>
            </a:r>
            <a:r>
              <a:rPr lang="en-US" altLang="zh-CN" sz="2800"/>
              <a:t>don’t mess things up too much.</a:t>
            </a:r>
          </a:p>
          <a:p>
            <a:endParaRPr lang="en-US" altLang="zh-CN" sz="3200"/>
          </a:p>
          <a:p>
            <a:r>
              <a:rPr lang="en-US" altLang="zh-CN" sz="3200"/>
              <a:t>We can maintain this property as we insert/delete nodes, by using rotations or color flipping.</a:t>
            </a:r>
          </a:p>
          <a:p>
            <a:endParaRPr lang="zh-CN" alt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A7E16-3512-B56E-59D8-5DBE0E2C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ECE52E-0DD9-6938-29D8-55841F052E37}"/>
              </a:ext>
            </a:extLst>
          </p:cNvPr>
          <p:cNvGrpSpPr/>
          <p:nvPr/>
        </p:nvGrpSpPr>
        <p:grpSpPr>
          <a:xfrm>
            <a:off x="7728500" y="1670448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AD415-535C-73BB-FE97-E3E93E734AE9}"/>
                </a:ext>
              </a:extLst>
            </p:cNvPr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9DA639-A1AF-52CC-7F27-8F4CB14E4C10}"/>
                </a:ext>
              </a:extLst>
            </p:cNvPr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0E493-767E-A7F2-0BA4-B11FB00CB18A}"/>
                </a:ext>
              </a:extLst>
            </p:cNvPr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8C5C27-FD86-0E5D-4580-18A4838F5CCE}"/>
                </a:ext>
              </a:extLst>
            </p:cNvPr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FFC280-D706-E64A-15EB-4C9A35737B1E}"/>
                </a:ext>
              </a:extLst>
            </p:cNvPr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0FD84-5FEB-6CB7-8834-DAFFE2F93E07}"/>
                </a:ext>
              </a:extLst>
            </p:cNvPr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49CD09-1B34-C673-5CDE-EBD8BD50762A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D3641F-437C-CFED-C938-4D7D40597E4E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791DDA-F54D-F87E-6D01-EBBE8FC8A210}"/>
                </a:ext>
              </a:extLst>
            </p:cNvPr>
            <p:cNvCxnSpPr>
              <a:stCxn id="14" idx="2"/>
              <a:endCxn id="9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B698499-3C51-FC56-2CC0-E3630311B023}"/>
                </a:ext>
              </a:extLst>
            </p:cNvPr>
            <p:cNvCxnSpPr>
              <a:stCxn id="14" idx="2"/>
              <a:endCxn id="10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8A4291-3C5A-1343-570B-8DCCE26FACDA}"/>
                </a:ext>
              </a:extLst>
            </p:cNvPr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9050B8-D35D-B2A2-0504-F7BA64F5EF11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E6845F-C4B5-CB0E-B4C7-FF4B76C24CF4}"/>
                </a:ext>
              </a:extLst>
            </p:cNvPr>
            <p:cNvCxnSpPr>
              <a:stCxn id="15" idx="2"/>
              <a:endCxn id="14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B01BE-DDA8-0C67-86B2-357FE801511B}"/>
              </a:ext>
            </a:extLst>
          </p:cNvPr>
          <p:cNvSpPr/>
          <p:nvPr/>
        </p:nvSpPr>
        <p:spPr>
          <a:xfrm>
            <a:off x="11346219" y="4935750"/>
            <a:ext cx="598330" cy="547518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568B39-C312-AC2E-D371-45A8F4601B29}"/>
              </a:ext>
            </a:extLst>
          </p:cNvPr>
          <p:cNvCxnSpPr>
            <a:stCxn id="8" idx="2"/>
            <a:endCxn id="19" idx="0"/>
          </p:cNvCxnSpPr>
          <p:nvPr/>
        </p:nvCxnSpPr>
        <p:spPr>
          <a:xfrm>
            <a:off x="11054635" y="4281411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7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05D5-A586-0DFE-3074-458804E4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These Rules?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CAA70-6417-2192-163B-94B22809F5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9855" y="1895939"/>
                <a:ext cx="5704547" cy="4680000"/>
              </a:xfrm>
            </p:spPr>
            <p:txBody>
              <a:bodyPr/>
              <a:lstStyle/>
              <a:p>
                <a:r>
                  <a:rPr lang="en-US" altLang="zh-CN" sz="3200"/>
                  <a:t>This is “pretty balanced”.</a:t>
                </a:r>
              </a:p>
              <a:p>
                <a:endParaRPr lang="en-US" altLang="zh-CN"/>
              </a:p>
              <a:p>
                <a:r>
                  <a:rPr lang="en-US" altLang="zh-CN" sz="3200"/>
                  <a:t>Conjecture: </a:t>
                </a:r>
              </a:p>
              <a:p>
                <a:pPr lvl="1"/>
                <a:r>
                  <a:rPr lang="en-US" altLang="zh-CN" sz="2800"/>
                  <a:t>the height of a </a:t>
                </a:r>
                <a:r>
                  <a:rPr lang="en-US" altLang="zh-CN" sz="2800" b="1">
                    <a:solidFill>
                      <a:srgbClr val="C00000"/>
                    </a:solidFill>
                  </a:rPr>
                  <a:t>red</a:t>
                </a:r>
                <a:r>
                  <a:rPr lang="en-US" altLang="zh-CN" sz="2800"/>
                  <a:t>-</a:t>
                </a:r>
                <a:r>
                  <a:rPr lang="en-US" altLang="zh-CN" sz="2800" b="1"/>
                  <a:t>black</a:t>
                </a:r>
                <a:r>
                  <a:rPr lang="en-US" altLang="zh-CN" sz="2800"/>
                  <a:t> tree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/>
                  <a:t> nodes is at most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CAA70-6417-2192-163B-94B22809F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9855" y="1895939"/>
                <a:ext cx="5704547" cy="4680000"/>
              </a:xfrm>
              <a:blipFill>
                <a:blip r:embed="rId2"/>
                <a:stretch>
                  <a:fillRect l="-2457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763E-06ED-2C9D-2F1E-35EBC8B4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56C48-C472-060B-3CC9-2AA41C53F81F}"/>
              </a:ext>
            </a:extLst>
          </p:cNvPr>
          <p:cNvSpPr/>
          <p:nvPr/>
        </p:nvSpPr>
        <p:spPr>
          <a:xfrm>
            <a:off x="6969918" y="2962013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B3EEA-211E-24B6-A84E-A11172FF0CC9}"/>
              </a:ext>
            </a:extLst>
          </p:cNvPr>
          <p:cNvSpPr/>
          <p:nvPr/>
        </p:nvSpPr>
        <p:spPr>
          <a:xfrm>
            <a:off x="9588264" y="3015640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AFA7F-8140-BFC6-0AA5-F57F4890BA72}"/>
              </a:ext>
            </a:extLst>
          </p:cNvPr>
          <p:cNvSpPr/>
          <p:nvPr/>
        </p:nvSpPr>
        <p:spPr>
          <a:xfrm>
            <a:off x="9026394" y="2302107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9E007-4547-8652-4C92-CFEE7A94E040}"/>
              </a:ext>
            </a:extLst>
          </p:cNvPr>
          <p:cNvSpPr/>
          <p:nvPr/>
        </p:nvSpPr>
        <p:spPr>
          <a:xfrm>
            <a:off x="7608299" y="2302107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FA35F-129D-B15A-636D-510E2899273D}"/>
              </a:ext>
            </a:extLst>
          </p:cNvPr>
          <p:cNvSpPr/>
          <p:nvPr/>
        </p:nvSpPr>
        <p:spPr>
          <a:xfrm>
            <a:off x="8361450" y="1693144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581A6-64AC-F8FE-B817-8E3413D2505D}"/>
              </a:ext>
            </a:extLst>
          </p:cNvPr>
          <p:cNvSpPr/>
          <p:nvPr/>
        </p:nvSpPr>
        <p:spPr>
          <a:xfrm>
            <a:off x="10136277" y="3750401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3932D-7CDF-4ABE-EAC3-33840590FDFE}"/>
              </a:ext>
            </a:extLst>
          </p:cNvPr>
          <p:cNvSpPr/>
          <p:nvPr/>
        </p:nvSpPr>
        <p:spPr>
          <a:xfrm>
            <a:off x="10568105" y="4532699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5CC68-C171-54DE-9B01-8D8549A885ED}"/>
              </a:ext>
            </a:extLst>
          </p:cNvPr>
          <p:cNvSpPr/>
          <p:nvPr/>
        </p:nvSpPr>
        <p:spPr>
          <a:xfrm>
            <a:off x="11057393" y="5301222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558A3C-6633-6903-E648-FCF79BADA1D9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8524440" y="2001973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A2C25-F63A-93AA-0439-392C803C3867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9189385" y="2610936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20BBA-E182-0A81-CC46-1644A123155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9751254" y="3324469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5801F8-B8FA-C90F-0EC0-07A63FE6A632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299268" y="4059229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C16099-910C-EB96-F815-9C17DD1CD3F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0731096" y="4841528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93DFF4-B88B-8453-ECAE-6A5B8CE65D4B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7771290" y="2001973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43293C-DCBC-CC6F-E577-C9912C9BB292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7132908" y="2610936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2D8172-6021-DAB7-500C-D387A4DBC32E}"/>
              </a:ext>
            </a:extLst>
          </p:cNvPr>
          <p:cNvSpPr txBox="1"/>
          <p:nvPr/>
        </p:nvSpPr>
        <p:spPr>
          <a:xfrm>
            <a:off x="9030157" y="1008172"/>
            <a:ext cx="3075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CF6E6C"/>
                </a:solidFill>
              </a:rPr>
              <a:t>One path can be at most twice as long another if we pad it with red nodes</a:t>
            </a:r>
            <a:r>
              <a:rPr lang="en-US" sz="200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132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1DC0-CD09-57C1-4FED-0A20F7C9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These Rules?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384C8-B3B0-62AB-8D21-5E1C3FA84A6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3600"/>
                  <a:t>The height of a RB-tree with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/>
                  <a:t> non-NIL nodes is at most </a:t>
                </a:r>
                <a14:m>
                  <m:oMath xmlns:m="http://schemas.openxmlformats.org/officeDocument/2006/math">
                    <m:r>
                      <a:rPr lang="en-US" altLang="zh-CN" sz="3600">
                        <a:latin typeface="Cambria Math" charset="0"/>
                      </a:rPr>
                      <m:t>2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charset="0"/>
                          </a:rPr>
                          <m:t>log</m:t>
                        </m:r>
                      </m:e>
                      <m:sub>
                        <m:r>
                          <a:rPr lang="en-US" altLang="zh-CN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i="1">
                        <a:latin typeface="Cambria Math" charset="0"/>
                      </a:rPr>
                      <m:t>⁡(</m:t>
                    </m:r>
                    <m:r>
                      <a:rPr lang="en-US" altLang="zh-CN" sz="3600" i="1">
                        <a:latin typeface="Cambria Math" charset="0"/>
                      </a:rPr>
                      <m:t>𝑛</m:t>
                    </m:r>
                    <m:r>
                      <a:rPr lang="en-US" altLang="zh-CN" sz="3600" i="1"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altLang="zh-CN" sz="3600"/>
                  <a:t>.</a:t>
                </a:r>
                <a:endParaRPr lang="zh-CN" altLang="en-US" sz="3600"/>
              </a:p>
              <a:p>
                <a:endParaRPr lang="en-US" altLang="zh-CN" sz="3600"/>
              </a:p>
              <a:p>
                <a:r>
                  <a:rPr lang="en-US" altLang="zh-CN" sz="3600"/>
                  <a:t>Prove it?</a:t>
                </a:r>
                <a:endParaRPr lang="zh-CN" altLang="en-US" sz="36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384C8-B3B0-62AB-8D21-5E1C3FA84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623" t="-1953" r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C656-A44E-9790-198E-6CA5647D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6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DD4-FFE3-EAED-5F9D-F9D7D7CE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 / Delete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1CAD-2ADB-C9DF-AB6C-389F3A410A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22329"/>
            <a:ext cx="10515600" cy="4680000"/>
          </a:xfrm>
        </p:spPr>
        <p:txBody>
          <a:bodyPr/>
          <a:lstStyle/>
          <a:p>
            <a:r>
              <a:rPr lang="en-US" altLang="zh-CN" sz="3200"/>
              <a:t>Since the insertion and deletion in RB Trees are complicated, you don’t need to master the details of them.</a:t>
            </a:r>
          </a:p>
          <a:p>
            <a:pPr lvl="1"/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You should know what the “proxy for balance” property is and why it ensures approximate balance.</a:t>
            </a:r>
          </a:p>
          <a:p>
            <a:pPr lvl="1"/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You should know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that</a:t>
            </a:r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 this property can be efficiently maintained, but you do not need to know the details of how.</a:t>
            </a:r>
          </a:p>
          <a:p>
            <a:pPr lvl="1"/>
            <a:endParaRPr lang="zh-CN" alt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18D4-DFA6-81EC-9F30-69F5736B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482F-1DCC-7C4E-FDE1-7260A2A0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Linked Lists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CF7B2-A376-9C63-67CE-B2E74978834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1106776"/>
                <a:ext cx="10515600" cy="4680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INSERT (manipulating pointers)</a:t>
                </a:r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SEARCH/DELETE:</a:t>
                </a: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CF7B2-A376-9C63-67CE-B2E7497883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1106776"/>
                <a:ext cx="10515600" cy="4680000"/>
              </a:xfrm>
              <a:blipFill>
                <a:blip r:embed="rId3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5539A-DBD8-1F66-AACD-52F4C3C2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E0A3D-AE65-76D6-3D40-4D65DB2B6689}"/>
              </a:ext>
            </a:extLst>
          </p:cNvPr>
          <p:cNvSpPr/>
          <p:nvPr/>
        </p:nvSpPr>
        <p:spPr>
          <a:xfrm>
            <a:off x="1723542" y="2580192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5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5DFC15-78EA-57CC-36BA-30A8976A0834}"/>
              </a:ext>
            </a:extLst>
          </p:cNvPr>
          <p:cNvSpPr/>
          <p:nvPr/>
        </p:nvSpPr>
        <p:spPr>
          <a:xfrm>
            <a:off x="2678647" y="1737668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4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79AD9-08C3-C173-052E-5A74CE7A268F}"/>
              </a:ext>
            </a:extLst>
          </p:cNvPr>
          <p:cNvSpPr/>
          <p:nvPr/>
        </p:nvSpPr>
        <p:spPr>
          <a:xfrm>
            <a:off x="3977603" y="1737668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1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12432-E478-3353-5ADE-D980CE0DBAFB}"/>
              </a:ext>
            </a:extLst>
          </p:cNvPr>
          <p:cNvSpPr/>
          <p:nvPr/>
        </p:nvSpPr>
        <p:spPr>
          <a:xfrm>
            <a:off x="5253287" y="1740870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3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4A915-B452-7483-605A-094DF0F943E5}"/>
              </a:ext>
            </a:extLst>
          </p:cNvPr>
          <p:cNvSpPr/>
          <p:nvPr/>
        </p:nvSpPr>
        <p:spPr>
          <a:xfrm>
            <a:off x="6575515" y="1737668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2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A93AF-8679-7A53-4764-882DC29BC53A}"/>
              </a:ext>
            </a:extLst>
          </p:cNvPr>
          <p:cNvSpPr/>
          <p:nvPr/>
        </p:nvSpPr>
        <p:spPr>
          <a:xfrm>
            <a:off x="7874471" y="1737668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7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8D3E-4EB1-2661-24F8-C6E2BEAC39D4}"/>
              </a:ext>
            </a:extLst>
          </p:cNvPr>
          <p:cNvSpPr/>
          <p:nvPr/>
        </p:nvSpPr>
        <p:spPr>
          <a:xfrm>
            <a:off x="9173427" y="1734352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6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31E2ED-60CA-8489-9FFE-BDD6AA2AE4EA}"/>
              </a:ext>
            </a:extLst>
          </p:cNvPr>
          <p:cNvSpPr/>
          <p:nvPr/>
        </p:nvSpPr>
        <p:spPr>
          <a:xfrm>
            <a:off x="10472332" y="1737668"/>
            <a:ext cx="881468" cy="78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tx1"/>
                </a:solidFill>
              </a:rPr>
              <a:t>8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B3DCFC-1828-57B5-7D19-02A5C0D684A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60115" y="2128423"/>
            <a:ext cx="41748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38410F-4329-08FD-7F99-DA8813AA49A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59071" y="2128423"/>
            <a:ext cx="394216" cy="32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7BA2D0-B0A6-FD55-EA2E-4B8EF6D1DE3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134755" y="2128423"/>
            <a:ext cx="440760" cy="32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DFED7E-8973-8E3E-1EBD-FBEE5F54D7A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456983" y="2128423"/>
            <a:ext cx="41748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D67FC-EE1A-94B4-35C4-1096387B11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755939" y="2125107"/>
            <a:ext cx="417488" cy="331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167DB3-C07C-A2E7-67E7-084FEBE8EE9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0054895" y="2125107"/>
            <a:ext cx="417437" cy="331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D630AE-BAB1-890C-CD9B-B39080C38C2E}"/>
              </a:ext>
            </a:extLst>
          </p:cNvPr>
          <p:cNvSpPr txBox="1"/>
          <p:nvPr/>
        </p:nvSpPr>
        <p:spPr>
          <a:xfrm>
            <a:off x="1334122" y="1878390"/>
            <a:ext cx="89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HEAD</a:t>
            </a:r>
            <a:endParaRPr lang="zh-CN" altLang="en-US" sz="20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E34771-FC9B-56C0-9D52-71865B2133C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261210" y="2128423"/>
            <a:ext cx="417437" cy="32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41DE10-486C-43ED-2FAE-94E58C2868E5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1779853" y="2340055"/>
            <a:ext cx="384423" cy="2401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BB91A9-BE06-E643-941B-39BD600401F0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2164276" y="2128423"/>
            <a:ext cx="514371" cy="45176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F550-758B-3469-090B-70EF8888A7FD}"/>
              </a:ext>
            </a:extLst>
          </p:cNvPr>
          <p:cNvGrpSpPr/>
          <p:nvPr/>
        </p:nvGrpSpPr>
        <p:grpSpPr>
          <a:xfrm>
            <a:off x="1334122" y="4529894"/>
            <a:ext cx="10019678" cy="788028"/>
            <a:chOff x="1334122" y="4529894"/>
            <a:chExt cx="10019678" cy="78802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9B448E2-6260-A6FB-CAC5-CBD1D66782A7}"/>
                </a:ext>
              </a:extLst>
            </p:cNvPr>
            <p:cNvSpPr/>
            <p:nvPr/>
          </p:nvSpPr>
          <p:spPr>
            <a:xfrm>
              <a:off x="2678647" y="4533210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4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C15EB28-96A5-0649-1EF8-232D3BC7721F}"/>
                </a:ext>
              </a:extLst>
            </p:cNvPr>
            <p:cNvSpPr/>
            <p:nvPr/>
          </p:nvSpPr>
          <p:spPr>
            <a:xfrm>
              <a:off x="3977603" y="4533210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1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A1CCD-450F-2E80-C6DB-04A9E6CCD7DA}"/>
                </a:ext>
              </a:extLst>
            </p:cNvPr>
            <p:cNvSpPr/>
            <p:nvPr/>
          </p:nvSpPr>
          <p:spPr>
            <a:xfrm>
              <a:off x="5253287" y="4536412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3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C787B31-BB29-04A4-C1B9-9E5FBBA71FB0}"/>
                </a:ext>
              </a:extLst>
            </p:cNvPr>
            <p:cNvSpPr/>
            <p:nvPr/>
          </p:nvSpPr>
          <p:spPr>
            <a:xfrm>
              <a:off x="6575515" y="4533210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2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E4E1AF-73E4-214D-D589-3CBB53A00281}"/>
                </a:ext>
              </a:extLst>
            </p:cNvPr>
            <p:cNvSpPr/>
            <p:nvPr/>
          </p:nvSpPr>
          <p:spPr>
            <a:xfrm>
              <a:off x="7874471" y="4533210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7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42F6D78-C0E1-EF6D-1591-E4341F328890}"/>
                </a:ext>
              </a:extLst>
            </p:cNvPr>
            <p:cNvSpPr/>
            <p:nvPr/>
          </p:nvSpPr>
          <p:spPr>
            <a:xfrm>
              <a:off x="9173427" y="4529894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6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2004A9E-2FE8-694E-2DF2-46C7395A355D}"/>
                </a:ext>
              </a:extLst>
            </p:cNvPr>
            <p:cNvSpPr/>
            <p:nvPr/>
          </p:nvSpPr>
          <p:spPr>
            <a:xfrm>
              <a:off x="10472332" y="4533210"/>
              <a:ext cx="881468" cy="7815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</a:rPr>
                <a:t>8</a:t>
              </a:r>
              <a:endParaRPr lang="zh-CN" altLang="en-US" sz="3600" b="1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1F91105-FD06-7E37-8C10-23CA08D0457F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560115" y="4923965"/>
              <a:ext cx="417488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7AFDDA2-0BB6-EACF-D640-08A0CE37B960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4859071" y="4923965"/>
              <a:ext cx="394216" cy="320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AC8CE61-2ED4-A984-9C16-0A48EC68BFCF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 flipV="1">
              <a:off x="6134755" y="4923965"/>
              <a:ext cx="440760" cy="320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12AD2C6-0415-F32F-C145-53CFFCA7C599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>
              <a:off x="7456983" y="4923965"/>
              <a:ext cx="417488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D67A4F4-461A-3D21-4B38-88A326D00FCA}"/>
                </a:ext>
              </a:extLst>
            </p:cNvPr>
            <p:cNvCxnSpPr>
              <a:cxnSpLocks/>
              <a:stCxn id="91" idx="3"/>
              <a:endCxn id="92" idx="1"/>
            </p:cNvCxnSpPr>
            <p:nvPr/>
          </p:nvCxnSpPr>
          <p:spPr>
            <a:xfrm flipV="1">
              <a:off x="8755939" y="4920649"/>
              <a:ext cx="417488" cy="331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F18E995-4C84-B554-A6B2-D97EE79F821F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>
              <a:off x="10054895" y="4920649"/>
              <a:ext cx="417437" cy="331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500CEC-F149-7283-1188-112D1A6BB47F}"/>
                </a:ext>
              </a:extLst>
            </p:cNvPr>
            <p:cNvSpPr txBox="1"/>
            <p:nvPr/>
          </p:nvSpPr>
          <p:spPr>
            <a:xfrm>
              <a:off x="1334122" y="4673932"/>
              <a:ext cx="8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HEAD</a:t>
              </a:r>
              <a:endParaRPr lang="zh-CN" altLang="en-US" sz="200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053AFDE-6FEB-20F3-CBC5-D2864CBE1D37}"/>
                </a:ext>
              </a:extLst>
            </p:cNvPr>
            <p:cNvCxnSpPr>
              <a:cxnSpLocks/>
              <a:endCxn id="87" idx="1"/>
            </p:cNvCxnSpPr>
            <p:nvPr/>
          </p:nvCxnSpPr>
          <p:spPr>
            <a:xfrm flipV="1">
              <a:off x="2261210" y="4923965"/>
              <a:ext cx="417437" cy="320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B63FF72-ED30-C5AB-59FE-5AB948D7E9BE}"/>
              </a:ext>
            </a:extLst>
          </p:cNvPr>
          <p:cNvSpPr txBox="1"/>
          <p:nvPr/>
        </p:nvSpPr>
        <p:spPr>
          <a:xfrm>
            <a:off x="838200" y="5906058"/>
            <a:ext cx="949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eg</a:t>
            </a:r>
            <a:r>
              <a:rPr lang="en-US" sz="2400"/>
              <a:t>, search for 3 (and then you could delete it by manipulating pointers).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9A006A1-4E7A-AE56-EE1F-6631CAD9C0BF}"/>
              </a:ext>
            </a:extLst>
          </p:cNvPr>
          <p:cNvGrpSpPr/>
          <p:nvPr/>
        </p:nvGrpSpPr>
        <p:grpSpPr>
          <a:xfrm>
            <a:off x="1975292" y="5314472"/>
            <a:ext cx="3621860" cy="63901"/>
            <a:chOff x="543972" y="5416857"/>
            <a:chExt cx="3405555" cy="117288"/>
          </a:xfrm>
        </p:grpSpPr>
        <p:cxnSp>
          <p:nvCxnSpPr>
            <p:cNvPr id="106" name="Curved Connector 88">
              <a:extLst>
                <a:ext uri="{FF2B5EF4-FFF2-40B4-BE49-F238E27FC236}">
                  <a16:creationId xmlns:a16="http://schemas.microsoft.com/office/drawing/2014/main" id="{7D71D433-5DA6-ECCF-89BE-6BE32D1E395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24073" y="4977078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91">
              <a:extLst>
                <a:ext uri="{FF2B5EF4-FFF2-40B4-BE49-F238E27FC236}">
                  <a16:creationId xmlns:a16="http://schemas.microsoft.com/office/drawing/2014/main" id="{BB88DE81-4E0F-1612-442B-5A6604ED6B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94">
              <a:extLst>
                <a:ext uri="{FF2B5EF4-FFF2-40B4-BE49-F238E27FC236}">
                  <a16:creationId xmlns:a16="http://schemas.microsoft.com/office/drawing/2014/main" id="{010645CF-3C3C-DA0B-A0FE-3801F61B47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80974" y="4879855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59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F00E-CFDD-7B4D-706E-656CF6B3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FB71-86EB-E726-8542-4028D84A47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/>
              <a:t>Many cases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Suppose we want to insert 0</a:t>
            </a:r>
          </a:p>
          <a:p>
            <a:endParaRPr lang="en-US" altLang="zh-CN"/>
          </a:p>
          <a:p>
            <a:r>
              <a:rPr lang="en-US" altLang="zh-CN"/>
              <a:t>3 “important” cases for </a:t>
            </a:r>
            <a:r>
              <a:rPr lang="en-US" altLang="zh-CN" sz="2800"/>
              <a:t>different colorings of the existing tree, and there are 9 more cases for all of the various symmetries of these 3 cases.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4DCEA-0BFB-381D-EF74-86BD16A5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2FB9553-FD60-C9FD-AAB0-B17BCE2CD461}"/>
              </a:ext>
            </a:extLst>
          </p:cNvPr>
          <p:cNvGrpSpPr/>
          <p:nvPr/>
        </p:nvGrpSpPr>
        <p:grpSpPr>
          <a:xfrm>
            <a:off x="2836980" y="1987421"/>
            <a:ext cx="1482686" cy="1875535"/>
            <a:chOff x="5449062" y="3271196"/>
            <a:chExt cx="2463188" cy="317159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6D92A82B-728B-786F-C067-30D05A58D924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3C6CE7-7040-578E-0FA2-D2337C007BB8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0678BCB6-0D91-354B-16DB-70406A27B8A1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8340566F-C2FB-C9F5-AE70-B38FF4D1BF1A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5A276433-5068-27AB-15F0-FB0E6DDB23CA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9">
              <a:extLst>
                <a:ext uri="{FF2B5EF4-FFF2-40B4-BE49-F238E27FC236}">
                  <a16:creationId xmlns:a16="http://schemas.microsoft.com/office/drawing/2014/main" id="{88F44F27-D37D-0347-69A7-DE76580287C3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Triangle 10">
              <a:extLst>
                <a:ext uri="{FF2B5EF4-FFF2-40B4-BE49-F238E27FC236}">
                  <a16:creationId xmlns:a16="http://schemas.microsoft.com/office/drawing/2014/main" id="{340A877F-13AC-F532-EEDF-3CE9FB5238CA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id="{9E2EE900-62CD-D235-78DB-73CEB92E601F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34CBBC5E-3D17-BF8A-DADE-13C829BDEF2E}"/>
              </a:ext>
            </a:extLst>
          </p:cNvPr>
          <p:cNvGrpSpPr/>
          <p:nvPr/>
        </p:nvGrpSpPr>
        <p:grpSpPr>
          <a:xfrm>
            <a:off x="5508542" y="1987421"/>
            <a:ext cx="1482686" cy="1875535"/>
            <a:chOff x="5449062" y="3271196"/>
            <a:chExt cx="2463188" cy="3171595"/>
          </a:xfrm>
        </p:grpSpPr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F445104-3837-66C7-BDA1-C7715A8E65FC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B3D03CED-ECC1-FE1D-9FB7-A2434E6791A4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2174FD10-08FC-0C86-747F-D3BBBD01EEA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8" name="Straight Connector 16">
              <a:extLst>
                <a:ext uri="{FF2B5EF4-FFF2-40B4-BE49-F238E27FC236}">
                  <a16:creationId xmlns:a16="http://schemas.microsoft.com/office/drawing/2014/main" id="{736FB381-3FEC-8177-C3E2-DC81496F23E9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B17D784E-08C4-DD20-C081-7AC14D01C0AA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8">
              <a:extLst>
                <a:ext uri="{FF2B5EF4-FFF2-40B4-BE49-F238E27FC236}">
                  <a16:creationId xmlns:a16="http://schemas.microsoft.com/office/drawing/2014/main" id="{80451205-8C1A-D2FC-AF24-D680ED70D190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Triangle 19">
              <a:extLst>
                <a:ext uri="{FF2B5EF4-FFF2-40B4-BE49-F238E27FC236}">
                  <a16:creationId xmlns:a16="http://schemas.microsoft.com/office/drawing/2014/main" id="{2088FA57-E26F-CFF1-A979-A61DEEA20BEF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2" name="Straight Connector 20">
              <a:extLst>
                <a:ext uri="{FF2B5EF4-FFF2-40B4-BE49-F238E27FC236}">
                  <a16:creationId xmlns:a16="http://schemas.microsoft.com/office/drawing/2014/main" id="{D357F702-6F62-1760-0D98-88E951F1549A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B068283B-017F-AEB5-56D9-AB5B208103A9}"/>
              </a:ext>
            </a:extLst>
          </p:cNvPr>
          <p:cNvGrpSpPr/>
          <p:nvPr/>
        </p:nvGrpSpPr>
        <p:grpSpPr>
          <a:xfrm>
            <a:off x="8125535" y="1987421"/>
            <a:ext cx="1482686" cy="1875535"/>
            <a:chOff x="5449062" y="3271196"/>
            <a:chExt cx="2463188" cy="3171595"/>
          </a:xfrm>
        </p:grpSpPr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4DC312B1-03C9-7727-FCA9-C2D7E3BF17A7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9BBC5B8-D184-B540-B7DA-39E49525AD57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6F9F310D-045F-79C6-4482-422FD6291FC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7" name="Straight Connector 25">
              <a:extLst>
                <a:ext uri="{FF2B5EF4-FFF2-40B4-BE49-F238E27FC236}">
                  <a16:creationId xmlns:a16="http://schemas.microsoft.com/office/drawing/2014/main" id="{C130E13E-4030-EC99-732E-515CFDAD3C82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6">
              <a:extLst>
                <a:ext uri="{FF2B5EF4-FFF2-40B4-BE49-F238E27FC236}">
                  <a16:creationId xmlns:a16="http://schemas.microsoft.com/office/drawing/2014/main" id="{6111ECEC-F9FA-0A32-324C-11C71AF8321F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7">
              <a:extLst>
                <a:ext uri="{FF2B5EF4-FFF2-40B4-BE49-F238E27FC236}">
                  <a16:creationId xmlns:a16="http://schemas.microsoft.com/office/drawing/2014/main" id="{765682F0-ABD9-14E6-F843-E2C7C172EA34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Triangle 28">
              <a:extLst>
                <a:ext uri="{FF2B5EF4-FFF2-40B4-BE49-F238E27FC236}">
                  <a16:creationId xmlns:a16="http://schemas.microsoft.com/office/drawing/2014/main" id="{41B2D821-F863-C8FC-18FD-46D3E2F0D87A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C08A3F48-0E12-1CCA-3398-439B6B250C9E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ight Arrow 30">
            <a:extLst>
              <a:ext uri="{FF2B5EF4-FFF2-40B4-BE49-F238E27FC236}">
                <a16:creationId xmlns:a16="http://schemas.microsoft.com/office/drawing/2014/main" id="{13AD4371-A5DE-3E63-BFEF-3168A9BED752}"/>
              </a:ext>
            </a:extLst>
          </p:cNvPr>
          <p:cNvSpPr/>
          <p:nvPr/>
        </p:nvSpPr>
        <p:spPr>
          <a:xfrm rot="19235270">
            <a:off x="2177943" y="3124704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1">
            <a:extLst>
              <a:ext uri="{FF2B5EF4-FFF2-40B4-BE49-F238E27FC236}">
                <a16:creationId xmlns:a16="http://schemas.microsoft.com/office/drawing/2014/main" id="{BD3CD88F-0EC7-6B50-C830-49962E9D3AA2}"/>
              </a:ext>
            </a:extLst>
          </p:cNvPr>
          <p:cNvSpPr/>
          <p:nvPr/>
        </p:nvSpPr>
        <p:spPr>
          <a:xfrm rot="19235270">
            <a:off x="4872872" y="3147368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2">
            <a:extLst>
              <a:ext uri="{FF2B5EF4-FFF2-40B4-BE49-F238E27FC236}">
                <a16:creationId xmlns:a16="http://schemas.microsoft.com/office/drawing/2014/main" id="{CD3B9CB0-298E-1BEE-1EC9-CA3D8C20CE25}"/>
              </a:ext>
            </a:extLst>
          </p:cNvPr>
          <p:cNvSpPr/>
          <p:nvPr/>
        </p:nvSpPr>
        <p:spPr>
          <a:xfrm rot="19235270">
            <a:off x="7467308" y="3124703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C1D8-2CD5-6B50-1727-8C2F7D98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Case 1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C8EF4-5146-D885-30CF-04A1D788E3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" altLang="zh-CN"/>
              <a:t>Make a new </a:t>
            </a:r>
            <a:r>
              <a:rPr kumimoji="1" lang="en" altLang="zh-CN" b="1">
                <a:solidFill>
                  <a:srgbClr val="C00000"/>
                </a:solidFill>
              </a:rPr>
              <a:t>red node</a:t>
            </a:r>
            <a:r>
              <a:rPr kumimoji="1" lang="en" altLang="zh-CN"/>
              <a:t>. </a:t>
            </a:r>
          </a:p>
          <a:p>
            <a:r>
              <a:rPr kumimoji="1" lang="en" altLang="zh-CN"/>
              <a:t>Insert it as you would normally.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9D0AD-A9A2-FB85-C205-7BDB62C8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47BFC-89D9-BD8F-A501-25CE9BFEA59B}"/>
              </a:ext>
            </a:extLst>
          </p:cNvPr>
          <p:cNvSpPr/>
          <p:nvPr/>
        </p:nvSpPr>
        <p:spPr>
          <a:xfrm>
            <a:off x="3355052" y="391165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D929C-FD50-C2E7-7AE3-7A94106CFB28}"/>
              </a:ext>
            </a:extLst>
          </p:cNvPr>
          <p:cNvSpPr/>
          <p:nvPr/>
        </p:nvSpPr>
        <p:spPr>
          <a:xfrm>
            <a:off x="1718559" y="391165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E2891-D51E-BC3A-F696-F8E50E26FFAC}"/>
              </a:ext>
            </a:extLst>
          </p:cNvPr>
          <p:cNvSpPr/>
          <p:nvPr/>
        </p:nvSpPr>
        <p:spPr>
          <a:xfrm>
            <a:off x="2546476" y="288000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A122D161-8CD7-AB4F-C963-1AF9A4630AC0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024595" y="3585140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B209A6B7-CF19-7FB4-CD5A-7379B1504553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2852512" y="3585140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>
            <a:extLst>
              <a:ext uri="{FF2B5EF4-FFF2-40B4-BE49-F238E27FC236}">
                <a16:creationId xmlns:a16="http://schemas.microsoft.com/office/drawing/2014/main" id="{76C1D253-5FD4-4D58-9C80-C31453657225}"/>
              </a:ext>
            </a:extLst>
          </p:cNvPr>
          <p:cNvSpPr/>
          <p:nvPr/>
        </p:nvSpPr>
        <p:spPr>
          <a:xfrm>
            <a:off x="1106487" y="4948006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6E51058B-7798-0DA1-9558-9E7076C5940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1412523" y="4616790"/>
            <a:ext cx="612072" cy="33121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43">
            <a:extLst>
              <a:ext uri="{FF2B5EF4-FFF2-40B4-BE49-F238E27FC236}">
                <a16:creationId xmlns:a16="http://schemas.microsoft.com/office/drawing/2014/main" id="{36FAF6B1-16C0-1CA9-C06C-8C3CBE1F31F3}"/>
              </a:ext>
            </a:extLst>
          </p:cNvPr>
          <p:cNvSpPr/>
          <p:nvPr/>
        </p:nvSpPr>
        <p:spPr>
          <a:xfrm>
            <a:off x="3067135" y="4616790"/>
            <a:ext cx="1114612" cy="143481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44">
            <a:extLst>
              <a:ext uri="{FF2B5EF4-FFF2-40B4-BE49-F238E27FC236}">
                <a16:creationId xmlns:a16="http://schemas.microsoft.com/office/drawing/2014/main" id="{4B239258-C1DB-D4C6-0BDB-84766254F31C}"/>
              </a:ext>
            </a:extLst>
          </p:cNvPr>
          <p:cNvSpPr/>
          <p:nvPr/>
        </p:nvSpPr>
        <p:spPr>
          <a:xfrm>
            <a:off x="2009442" y="4943305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45">
            <a:extLst>
              <a:ext uri="{FF2B5EF4-FFF2-40B4-BE49-F238E27FC236}">
                <a16:creationId xmlns:a16="http://schemas.microsoft.com/office/drawing/2014/main" id="{18CC3D96-07F4-B647-DCC4-59783ADB4678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2024595" y="4616790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9">
            <a:extLst>
              <a:ext uri="{FF2B5EF4-FFF2-40B4-BE49-F238E27FC236}">
                <a16:creationId xmlns:a16="http://schemas.microsoft.com/office/drawing/2014/main" id="{4EC57B93-6B4E-8953-C142-B83ABCD6327F}"/>
              </a:ext>
            </a:extLst>
          </p:cNvPr>
          <p:cNvGrpSpPr/>
          <p:nvPr/>
        </p:nvGrpSpPr>
        <p:grpSpPr>
          <a:xfrm>
            <a:off x="8760014" y="1183309"/>
            <a:ext cx="1998716" cy="2528291"/>
            <a:chOff x="5449062" y="3271196"/>
            <a:chExt cx="2463188" cy="3171595"/>
          </a:xfrm>
        </p:grpSpPr>
        <p:sp>
          <p:nvSpPr>
            <p:cNvPr id="16" name="Rectangle 50">
              <a:extLst>
                <a:ext uri="{FF2B5EF4-FFF2-40B4-BE49-F238E27FC236}">
                  <a16:creationId xmlns:a16="http://schemas.microsoft.com/office/drawing/2014/main" id="{5260D568-4532-4D7A-EDD0-19D7EE3A9ACC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1ABFF82C-E012-E996-B7D4-B99CBA86F874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F0B66A8A-1DE5-2EFF-D237-66607DC779E3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9" name="Straight Connector 53">
              <a:extLst>
                <a:ext uri="{FF2B5EF4-FFF2-40B4-BE49-F238E27FC236}">
                  <a16:creationId xmlns:a16="http://schemas.microsoft.com/office/drawing/2014/main" id="{06D1B53D-637D-B4F6-8026-77F865B6B024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4">
              <a:extLst>
                <a:ext uri="{FF2B5EF4-FFF2-40B4-BE49-F238E27FC236}">
                  <a16:creationId xmlns:a16="http://schemas.microsoft.com/office/drawing/2014/main" id="{F9F09CCC-C118-29D8-61EB-AD3664AD2ED1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riangle 55">
              <a:extLst>
                <a:ext uri="{FF2B5EF4-FFF2-40B4-BE49-F238E27FC236}">
                  <a16:creationId xmlns:a16="http://schemas.microsoft.com/office/drawing/2014/main" id="{3E1D00B0-1541-C2DC-4FD4-4A322FD7C7F3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Triangle 56">
              <a:extLst>
                <a:ext uri="{FF2B5EF4-FFF2-40B4-BE49-F238E27FC236}">
                  <a16:creationId xmlns:a16="http://schemas.microsoft.com/office/drawing/2014/main" id="{DFC1EB25-9BBB-6A19-E0EF-BBFABB180539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" name="Straight Connector 57">
              <a:extLst>
                <a:ext uri="{FF2B5EF4-FFF2-40B4-BE49-F238E27FC236}">
                  <a16:creationId xmlns:a16="http://schemas.microsoft.com/office/drawing/2014/main" id="{1BDB62D3-D731-7001-4163-32F9880395BC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333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C1D8-2CD5-6B50-1727-8C2F7D98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Case 2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C8EF4-5146-D885-30CF-04A1D788E3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" altLang="zh-CN"/>
              <a:t>Make a new </a:t>
            </a:r>
            <a:r>
              <a:rPr kumimoji="1" lang="en" altLang="zh-CN" b="1">
                <a:solidFill>
                  <a:srgbClr val="C00000"/>
                </a:solidFill>
              </a:rPr>
              <a:t>red node</a:t>
            </a:r>
            <a:r>
              <a:rPr kumimoji="1" lang="en" altLang="zh-CN"/>
              <a:t>. </a:t>
            </a:r>
          </a:p>
          <a:p>
            <a:r>
              <a:rPr kumimoji="1" lang="en" altLang="zh-CN"/>
              <a:t>Insert it as you would normally?</a:t>
            </a:r>
          </a:p>
          <a:p>
            <a:r>
              <a:rPr lang="en-US" altLang="zh-CN">
                <a:solidFill>
                  <a:schemeClr val="accent1"/>
                </a:solidFill>
              </a:rPr>
              <a:t>Fix things up if needed.</a:t>
            </a:r>
            <a:endParaRPr kumimoji="1" lang="en" altLang="zh-CN">
              <a:solidFill>
                <a:schemeClr val="accent1"/>
              </a:solidFill>
            </a:endParaRP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9D0AD-A9A2-FB85-C205-7BDB62C8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24" name="Group 34">
            <a:extLst>
              <a:ext uri="{FF2B5EF4-FFF2-40B4-BE49-F238E27FC236}">
                <a16:creationId xmlns:a16="http://schemas.microsoft.com/office/drawing/2014/main" id="{44AAC813-86F6-665D-9ACC-80DECA7233B8}"/>
              </a:ext>
            </a:extLst>
          </p:cNvPr>
          <p:cNvGrpSpPr/>
          <p:nvPr/>
        </p:nvGrpSpPr>
        <p:grpSpPr>
          <a:xfrm>
            <a:off x="9166092" y="1032462"/>
            <a:ext cx="2017995" cy="2552678"/>
            <a:chOff x="5449062" y="3271196"/>
            <a:chExt cx="2463188" cy="3171595"/>
          </a:xfrm>
        </p:grpSpPr>
        <p:sp>
          <p:nvSpPr>
            <p:cNvPr id="25" name="Rectangle 35">
              <a:extLst>
                <a:ext uri="{FF2B5EF4-FFF2-40B4-BE49-F238E27FC236}">
                  <a16:creationId xmlns:a16="http://schemas.microsoft.com/office/drawing/2014/main" id="{014F4233-2106-5580-ACF7-67B8DC8DAAB8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6" name="Rectangle 36">
              <a:extLst>
                <a:ext uri="{FF2B5EF4-FFF2-40B4-BE49-F238E27FC236}">
                  <a16:creationId xmlns:a16="http://schemas.microsoft.com/office/drawing/2014/main" id="{4FFF2540-B876-A374-9604-2C9DE91E4614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95867F38-9570-040F-43E0-1F759AA5C8B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9D4DC615-296B-91E2-D8F3-784760421241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9">
              <a:extLst>
                <a:ext uri="{FF2B5EF4-FFF2-40B4-BE49-F238E27FC236}">
                  <a16:creationId xmlns:a16="http://schemas.microsoft.com/office/drawing/2014/main" id="{7F5C662A-72ED-9119-00FB-2ABEDDB5DFA5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riangle 40">
              <a:extLst>
                <a:ext uri="{FF2B5EF4-FFF2-40B4-BE49-F238E27FC236}">
                  <a16:creationId xmlns:a16="http://schemas.microsoft.com/office/drawing/2014/main" id="{A39C0986-996E-AC51-F85E-E882CC502F9B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Triangle 41">
              <a:extLst>
                <a:ext uri="{FF2B5EF4-FFF2-40B4-BE49-F238E27FC236}">
                  <a16:creationId xmlns:a16="http://schemas.microsoft.com/office/drawing/2014/main" id="{6F28FCB5-2EA5-3FD2-C39F-7244E766EEDB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2" name="Straight Connector 42">
              <a:extLst>
                <a:ext uri="{FF2B5EF4-FFF2-40B4-BE49-F238E27FC236}">
                  <a16:creationId xmlns:a16="http://schemas.microsoft.com/office/drawing/2014/main" id="{1686D76D-2A5A-053D-3104-12F94E5E3126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6">
            <a:extLst>
              <a:ext uri="{FF2B5EF4-FFF2-40B4-BE49-F238E27FC236}">
                <a16:creationId xmlns:a16="http://schemas.microsoft.com/office/drawing/2014/main" id="{95C83470-A4CC-FF0A-66AA-CC2138FF3525}"/>
              </a:ext>
            </a:extLst>
          </p:cNvPr>
          <p:cNvSpPr txBox="1"/>
          <p:nvPr/>
        </p:nvSpPr>
        <p:spPr>
          <a:xfrm>
            <a:off x="8932449" y="3709990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if it looks like this?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DD10105-3C24-31D8-9DB7-D5D4878E9087}"/>
              </a:ext>
            </a:extLst>
          </p:cNvPr>
          <p:cNvSpPr/>
          <p:nvPr/>
        </p:nvSpPr>
        <p:spPr>
          <a:xfrm>
            <a:off x="3314282" y="424010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EC8B890-F742-F011-74CC-C705B4F30468}"/>
              </a:ext>
            </a:extLst>
          </p:cNvPr>
          <p:cNvSpPr/>
          <p:nvPr/>
        </p:nvSpPr>
        <p:spPr>
          <a:xfrm>
            <a:off x="1677789" y="424010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24F12061-89DB-D4EC-E00A-1C27CD96FEE7}"/>
              </a:ext>
            </a:extLst>
          </p:cNvPr>
          <p:cNvSpPr/>
          <p:nvPr/>
        </p:nvSpPr>
        <p:spPr>
          <a:xfrm>
            <a:off x="2505706" y="320845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37" name="Straight Connector 9">
            <a:extLst>
              <a:ext uri="{FF2B5EF4-FFF2-40B4-BE49-F238E27FC236}">
                <a16:creationId xmlns:a16="http://schemas.microsoft.com/office/drawing/2014/main" id="{B96024DC-716B-6935-3585-7C1779896D6F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 flipH="1">
            <a:off x="1983825" y="391358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C38CD3BB-C0FE-33CC-5A66-6695B059E07A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2811742" y="391358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536F0EBD-DB8C-2AA1-956C-9FF6B291B350}"/>
              </a:ext>
            </a:extLst>
          </p:cNvPr>
          <p:cNvSpPr/>
          <p:nvPr/>
        </p:nvSpPr>
        <p:spPr>
          <a:xfrm>
            <a:off x="1065717" y="527175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1C1C926B-386E-36D0-D7DF-D241E916440A}"/>
              </a:ext>
            </a:extLst>
          </p:cNvPr>
          <p:cNvCxnSpPr>
            <a:stCxn id="35" idx="2"/>
            <a:endCxn id="39" idx="0"/>
          </p:cNvCxnSpPr>
          <p:nvPr/>
        </p:nvCxnSpPr>
        <p:spPr>
          <a:xfrm flipH="1">
            <a:off x="1371753" y="494523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riangle 25">
            <a:extLst>
              <a:ext uri="{FF2B5EF4-FFF2-40B4-BE49-F238E27FC236}">
                <a16:creationId xmlns:a16="http://schemas.microsoft.com/office/drawing/2014/main" id="{EFB9179B-557E-9191-73AC-924D742E833D}"/>
              </a:ext>
            </a:extLst>
          </p:cNvPr>
          <p:cNvSpPr/>
          <p:nvPr/>
        </p:nvSpPr>
        <p:spPr>
          <a:xfrm>
            <a:off x="3026365" y="494523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32">
            <a:extLst>
              <a:ext uri="{FF2B5EF4-FFF2-40B4-BE49-F238E27FC236}">
                <a16:creationId xmlns:a16="http://schemas.microsoft.com/office/drawing/2014/main" id="{D80DF502-97F3-4E27-9BAC-892195EE8B62}"/>
              </a:ext>
            </a:extLst>
          </p:cNvPr>
          <p:cNvSpPr/>
          <p:nvPr/>
        </p:nvSpPr>
        <p:spPr>
          <a:xfrm>
            <a:off x="1968672" y="527175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33">
            <a:extLst>
              <a:ext uri="{FF2B5EF4-FFF2-40B4-BE49-F238E27FC236}">
                <a16:creationId xmlns:a16="http://schemas.microsoft.com/office/drawing/2014/main" id="{A2E015D8-BF69-93F8-A4DB-0DC416F9FCF6}"/>
              </a:ext>
            </a:extLst>
          </p:cNvPr>
          <p:cNvCxnSpPr/>
          <p:nvPr/>
        </p:nvCxnSpPr>
        <p:spPr>
          <a:xfrm>
            <a:off x="1983825" y="494523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6">
            <a:extLst>
              <a:ext uri="{FF2B5EF4-FFF2-40B4-BE49-F238E27FC236}">
                <a16:creationId xmlns:a16="http://schemas.microsoft.com/office/drawing/2014/main" id="{4EBCD80A-7104-B1B7-EF40-CAD6D74C34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033" y="3887246"/>
            <a:ext cx="2522226" cy="2492800"/>
          </a:xfrm>
          <a:prstGeom prst="rect">
            <a:avLst/>
          </a:prstGeom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id="{9AC5BADF-EA5C-8F7F-641B-FC632195A0A3}"/>
              </a:ext>
            </a:extLst>
          </p:cNvPr>
          <p:cNvSpPr txBox="1"/>
          <p:nvPr/>
        </p:nvSpPr>
        <p:spPr>
          <a:xfrm>
            <a:off x="7572909" y="3560731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0081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C1D8-2CD5-6B50-1727-8C2F7D98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Case 2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C8EF4-5146-D885-30CF-04A1D788E3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" altLang="zh-CN"/>
              <a:t>Make a new </a:t>
            </a:r>
            <a:r>
              <a:rPr kumimoji="1" lang="en" altLang="zh-CN" b="1">
                <a:solidFill>
                  <a:srgbClr val="C00000"/>
                </a:solidFill>
              </a:rPr>
              <a:t>red node</a:t>
            </a:r>
            <a:r>
              <a:rPr kumimoji="1" lang="en" altLang="zh-CN"/>
              <a:t>. </a:t>
            </a:r>
          </a:p>
          <a:p>
            <a:r>
              <a:rPr kumimoji="1" lang="en" altLang="zh-CN"/>
              <a:t>Insert it as you would normally?</a:t>
            </a:r>
          </a:p>
          <a:p>
            <a:r>
              <a:rPr lang="en-US" altLang="zh-CN">
                <a:solidFill>
                  <a:schemeClr val="accent1"/>
                </a:solidFill>
              </a:rPr>
              <a:t>Fix things up if needed.</a:t>
            </a:r>
            <a:endParaRPr kumimoji="1" lang="en" altLang="zh-CN">
              <a:solidFill>
                <a:schemeClr val="accent1"/>
              </a:solidFill>
            </a:endParaRP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9D0AD-A9A2-FB85-C205-7BDB62C8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24" name="Group 34">
            <a:extLst>
              <a:ext uri="{FF2B5EF4-FFF2-40B4-BE49-F238E27FC236}">
                <a16:creationId xmlns:a16="http://schemas.microsoft.com/office/drawing/2014/main" id="{44AAC813-86F6-665D-9ACC-80DECA7233B8}"/>
              </a:ext>
            </a:extLst>
          </p:cNvPr>
          <p:cNvGrpSpPr/>
          <p:nvPr/>
        </p:nvGrpSpPr>
        <p:grpSpPr>
          <a:xfrm>
            <a:off x="9166093" y="1032462"/>
            <a:ext cx="1857044" cy="2349082"/>
            <a:chOff x="5449062" y="3271196"/>
            <a:chExt cx="2463188" cy="3171595"/>
          </a:xfrm>
        </p:grpSpPr>
        <p:sp>
          <p:nvSpPr>
            <p:cNvPr id="25" name="Rectangle 35">
              <a:extLst>
                <a:ext uri="{FF2B5EF4-FFF2-40B4-BE49-F238E27FC236}">
                  <a16:creationId xmlns:a16="http://schemas.microsoft.com/office/drawing/2014/main" id="{014F4233-2106-5580-ACF7-67B8DC8DAAB8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6" name="Rectangle 36">
              <a:extLst>
                <a:ext uri="{FF2B5EF4-FFF2-40B4-BE49-F238E27FC236}">
                  <a16:creationId xmlns:a16="http://schemas.microsoft.com/office/drawing/2014/main" id="{4FFF2540-B876-A374-9604-2C9DE91E4614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95867F38-9570-040F-43E0-1F759AA5C8B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9D4DC615-296B-91E2-D8F3-784760421241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9">
              <a:extLst>
                <a:ext uri="{FF2B5EF4-FFF2-40B4-BE49-F238E27FC236}">
                  <a16:creationId xmlns:a16="http://schemas.microsoft.com/office/drawing/2014/main" id="{7F5C662A-72ED-9119-00FB-2ABEDDB5DFA5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riangle 40">
              <a:extLst>
                <a:ext uri="{FF2B5EF4-FFF2-40B4-BE49-F238E27FC236}">
                  <a16:creationId xmlns:a16="http://schemas.microsoft.com/office/drawing/2014/main" id="{A39C0986-996E-AC51-F85E-E882CC502F9B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Triangle 41">
              <a:extLst>
                <a:ext uri="{FF2B5EF4-FFF2-40B4-BE49-F238E27FC236}">
                  <a16:creationId xmlns:a16="http://schemas.microsoft.com/office/drawing/2014/main" id="{6F28FCB5-2EA5-3FD2-C39F-7244E766EEDB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2" name="Straight Connector 42">
              <a:extLst>
                <a:ext uri="{FF2B5EF4-FFF2-40B4-BE49-F238E27FC236}">
                  <a16:creationId xmlns:a16="http://schemas.microsoft.com/office/drawing/2014/main" id="{1686D76D-2A5A-053D-3104-12F94E5E3126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6">
            <a:extLst>
              <a:ext uri="{FF2B5EF4-FFF2-40B4-BE49-F238E27FC236}">
                <a16:creationId xmlns:a16="http://schemas.microsoft.com/office/drawing/2014/main" id="{95C83470-A4CC-FF0A-66AA-CC2138FF3525}"/>
              </a:ext>
            </a:extLst>
          </p:cNvPr>
          <p:cNvSpPr txBox="1"/>
          <p:nvPr/>
        </p:nvSpPr>
        <p:spPr>
          <a:xfrm>
            <a:off x="8881083" y="3483786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if it looks like this?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DD10105-3C24-31D8-9DB7-D5D4878E9087}"/>
              </a:ext>
            </a:extLst>
          </p:cNvPr>
          <p:cNvSpPr/>
          <p:nvPr/>
        </p:nvSpPr>
        <p:spPr>
          <a:xfrm>
            <a:off x="3314282" y="424010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EC8B890-F742-F011-74CC-C705B4F30468}"/>
              </a:ext>
            </a:extLst>
          </p:cNvPr>
          <p:cNvSpPr/>
          <p:nvPr/>
        </p:nvSpPr>
        <p:spPr>
          <a:xfrm>
            <a:off x="1677789" y="424010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24F12061-89DB-D4EC-E00A-1C27CD96FEE7}"/>
              </a:ext>
            </a:extLst>
          </p:cNvPr>
          <p:cNvSpPr/>
          <p:nvPr/>
        </p:nvSpPr>
        <p:spPr>
          <a:xfrm>
            <a:off x="2505706" y="320845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37" name="Straight Connector 9">
            <a:extLst>
              <a:ext uri="{FF2B5EF4-FFF2-40B4-BE49-F238E27FC236}">
                <a16:creationId xmlns:a16="http://schemas.microsoft.com/office/drawing/2014/main" id="{B96024DC-716B-6935-3585-7C1779896D6F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 flipH="1">
            <a:off x="1983825" y="391358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C38CD3BB-C0FE-33CC-5A66-6695B059E07A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2811742" y="391358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536F0EBD-DB8C-2AA1-956C-9FF6B291B350}"/>
              </a:ext>
            </a:extLst>
          </p:cNvPr>
          <p:cNvSpPr/>
          <p:nvPr/>
        </p:nvSpPr>
        <p:spPr>
          <a:xfrm>
            <a:off x="1065717" y="527175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1C1C926B-386E-36D0-D7DF-D241E916440A}"/>
              </a:ext>
            </a:extLst>
          </p:cNvPr>
          <p:cNvCxnSpPr>
            <a:stCxn id="35" idx="2"/>
            <a:endCxn id="39" idx="0"/>
          </p:cNvCxnSpPr>
          <p:nvPr/>
        </p:nvCxnSpPr>
        <p:spPr>
          <a:xfrm flipH="1">
            <a:off x="1371753" y="494523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riangle 25">
            <a:extLst>
              <a:ext uri="{FF2B5EF4-FFF2-40B4-BE49-F238E27FC236}">
                <a16:creationId xmlns:a16="http://schemas.microsoft.com/office/drawing/2014/main" id="{EFB9179B-557E-9191-73AC-924D742E833D}"/>
              </a:ext>
            </a:extLst>
          </p:cNvPr>
          <p:cNvSpPr/>
          <p:nvPr/>
        </p:nvSpPr>
        <p:spPr>
          <a:xfrm>
            <a:off x="3026365" y="494523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32">
            <a:extLst>
              <a:ext uri="{FF2B5EF4-FFF2-40B4-BE49-F238E27FC236}">
                <a16:creationId xmlns:a16="http://schemas.microsoft.com/office/drawing/2014/main" id="{D80DF502-97F3-4E27-9BAC-892195EE8B62}"/>
              </a:ext>
            </a:extLst>
          </p:cNvPr>
          <p:cNvSpPr/>
          <p:nvPr/>
        </p:nvSpPr>
        <p:spPr>
          <a:xfrm>
            <a:off x="1968672" y="527175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33">
            <a:extLst>
              <a:ext uri="{FF2B5EF4-FFF2-40B4-BE49-F238E27FC236}">
                <a16:creationId xmlns:a16="http://schemas.microsoft.com/office/drawing/2014/main" id="{A2E015D8-BF69-93F8-A4DB-0DC416F9FCF6}"/>
              </a:ext>
            </a:extLst>
          </p:cNvPr>
          <p:cNvCxnSpPr/>
          <p:nvPr/>
        </p:nvCxnSpPr>
        <p:spPr>
          <a:xfrm>
            <a:off x="1983825" y="494523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6">
            <a:extLst>
              <a:ext uri="{FF2B5EF4-FFF2-40B4-BE49-F238E27FC236}">
                <a16:creationId xmlns:a16="http://schemas.microsoft.com/office/drawing/2014/main" id="{4EBCD80A-7104-B1B7-EF40-CAD6D74C34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049" y="4565257"/>
            <a:ext cx="1856979" cy="1835314"/>
          </a:xfrm>
          <a:prstGeom prst="rect">
            <a:avLst/>
          </a:prstGeom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id="{9AC5BADF-EA5C-8F7F-641B-FC632195A0A3}"/>
              </a:ext>
            </a:extLst>
          </p:cNvPr>
          <p:cNvSpPr txBox="1"/>
          <p:nvPr/>
        </p:nvSpPr>
        <p:spPr>
          <a:xfrm>
            <a:off x="7656673" y="4243194"/>
            <a:ext cx="11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03A7D9-FDFE-B823-00FC-52A874A06673}"/>
              </a:ext>
            </a:extLst>
          </p:cNvPr>
          <p:cNvSpPr txBox="1"/>
          <p:nvPr/>
        </p:nvSpPr>
        <p:spPr>
          <a:xfrm>
            <a:off x="5874426" y="3483786"/>
            <a:ext cx="27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Can’t we just insert 0 as a </a:t>
            </a:r>
            <a:r>
              <a:rPr lang="en-US" altLang="zh-CN" sz="2400" b="1"/>
              <a:t>black node?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375E04-09CC-7C61-5D41-0537CFD93EC4}"/>
              </a:ext>
            </a:extLst>
          </p:cNvPr>
          <p:cNvSpPr txBox="1"/>
          <p:nvPr/>
        </p:nvSpPr>
        <p:spPr>
          <a:xfrm>
            <a:off x="9038513" y="4627282"/>
            <a:ext cx="27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504D"/>
                </a:solidFill>
              </a:rPr>
              <a:t>One more black node in this path!</a:t>
            </a:r>
          </a:p>
        </p:txBody>
      </p:sp>
    </p:spTree>
    <p:extLst>
      <p:ext uri="{BB962C8B-B14F-4D97-AF65-F5344CB8AC3E}">
        <p14:creationId xmlns:p14="http://schemas.microsoft.com/office/powerpoint/2010/main" val="369741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57906-6DDB-70E0-CE39-2E713CA4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Case 2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EC96A-FA7B-15EF-9FE4-890ACA931D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599"/>
            <a:ext cx="5108596" cy="5143781"/>
          </a:xfrm>
        </p:spPr>
        <p:txBody>
          <a:bodyPr/>
          <a:lstStyle/>
          <a:p>
            <a:r>
              <a:rPr kumimoji="1" lang="en-US" altLang="zh-CN"/>
              <a:t>An important observation: The root can be switched from red to black without violating any rule.</a:t>
            </a:r>
          </a:p>
          <a:p>
            <a:endParaRPr kumimoji="1" lang="en-US" altLang="zh-CN"/>
          </a:p>
          <a:p>
            <a:r>
              <a:rPr kumimoji="1" lang="en-US" altLang="zh-CN"/>
              <a:t>Add 0 as a </a:t>
            </a:r>
            <a:r>
              <a:rPr kumimoji="1" lang="en-US" altLang="zh-CN" b="1">
                <a:solidFill>
                  <a:srgbClr val="8C1A16"/>
                </a:solidFill>
              </a:rPr>
              <a:t>red</a:t>
            </a:r>
            <a:r>
              <a:rPr kumimoji="1" lang="en-US" altLang="zh-CN"/>
              <a:t> node.</a:t>
            </a:r>
          </a:p>
          <a:p>
            <a:r>
              <a:rPr kumimoji="1" lang="en-US" altLang="zh-CN"/>
              <a:t>Flip the colors of its parent and uncle.</a:t>
            </a:r>
          </a:p>
          <a:p>
            <a:r>
              <a:rPr kumimoji="1" lang="en-US" altLang="zh-CN"/>
              <a:t>Pass the </a:t>
            </a:r>
            <a:r>
              <a:rPr kumimoji="1" lang="en-US" altLang="zh-CN" b="1">
                <a:solidFill>
                  <a:srgbClr val="8C1A16"/>
                </a:solidFill>
              </a:rPr>
              <a:t>red</a:t>
            </a:r>
            <a:r>
              <a:rPr kumimoji="1" lang="en-US" altLang="zh-CN"/>
              <a:t> to the top.</a:t>
            </a:r>
          </a:p>
          <a:p>
            <a:r>
              <a:rPr kumimoji="1" lang="en-US" altLang="zh-CN"/>
              <a:t>Flip the color of the root from </a:t>
            </a:r>
            <a:r>
              <a:rPr kumimoji="1" lang="en-US" altLang="zh-CN" b="1">
                <a:solidFill>
                  <a:srgbClr val="8C1A16"/>
                </a:solidFill>
              </a:rPr>
              <a:t>red</a:t>
            </a:r>
            <a:r>
              <a:rPr kumimoji="1" lang="en-US" altLang="zh-CN"/>
              <a:t> to </a:t>
            </a:r>
            <a:r>
              <a:rPr kumimoji="1" lang="en-US" altLang="zh-CN" b="1"/>
              <a:t>black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0DD57-381F-0D7D-5682-054370A9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C5685-E2AE-B223-E7A1-11580420A274}"/>
              </a:ext>
            </a:extLst>
          </p:cNvPr>
          <p:cNvSpPr/>
          <p:nvPr/>
        </p:nvSpPr>
        <p:spPr>
          <a:xfrm>
            <a:off x="9219782" y="3263760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FEB04-149F-F27D-4596-A5EEB5007D04}"/>
              </a:ext>
            </a:extLst>
          </p:cNvPr>
          <p:cNvSpPr/>
          <p:nvPr/>
        </p:nvSpPr>
        <p:spPr>
          <a:xfrm>
            <a:off x="7583289" y="3263760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E8898-E3F4-95B2-F7A2-1CCB2F264DDE}"/>
              </a:ext>
            </a:extLst>
          </p:cNvPr>
          <p:cNvSpPr/>
          <p:nvPr/>
        </p:nvSpPr>
        <p:spPr>
          <a:xfrm>
            <a:off x="8411206" y="2232110"/>
            <a:ext cx="612072" cy="705135"/>
          </a:xfrm>
          <a:prstGeom prst="rect">
            <a:avLst/>
          </a:prstGeom>
          <a:solidFill>
            <a:srgbClr val="8C1A1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5657FF83-B0B1-4FDE-0C98-4934C605169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7889325" y="2937245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280D1702-95E5-0823-BEC5-F49359E3058D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8717242" y="2937245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>
            <a:extLst>
              <a:ext uri="{FF2B5EF4-FFF2-40B4-BE49-F238E27FC236}">
                <a16:creationId xmlns:a16="http://schemas.microsoft.com/office/drawing/2014/main" id="{74C0C296-52DB-A494-9E60-4F6967D725A2}"/>
              </a:ext>
            </a:extLst>
          </p:cNvPr>
          <p:cNvSpPr/>
          <p:nvPr/>
        </p:nvSpPr>
        <p:spPr>
          <a:xfrm>
            <a:off x="6971217" y="4295410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C40C10FE-F421-5966-6153-00569FA464C6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7277253" y="3968895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25">
            <a:extLst>
              <a:ext uri="{FF2B5EF4-FFF2-40B4-BE49-F238E27FC236}">
                <a16:creationId xmlns:a16="http://schemas.microsoft.com/office/drawing/2014/main" id="{F9AE189B-ECE3-A6FC-2CA4-9A5A2E4AAA42}"/>
              </a:ext>
            </a:extLst>
          </p:cNvPr>
          <p:cNvSpPr/>
          <p:nvPr/>
        </p:nvSpPr>
        <p:spPr>
          <a:xfrm>
            <a:off x="8931865" y="3968895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32">
            <a:extLst>
              <a:ext uri="{FF2B5EF4-FFF2-40B4-BE49-F238E27FC236}">
                <a16:creationId xmlns:a16="http://schemas.microsoft.com/office/drawing/2014/main" id="{E76C1A23-2A47-C45F-9F3E-524536DC9DB2}"/>
              </a:ext>
            </a:extLst>
          </p:cNvPr>
          <p:cNvSpPr/>
          <p:nvPr/>
        </p:nvSpPr>
        <p:spPr>
          <a:xfrm>
            <a:off x="7874172" y="4295410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33">
            <a:extLst>
              <a:ext uri="{FF2B5EF4-FFF2-40B4-BE49-F238E27FC236}">
                <a16:creationId xmlns:a16="http://schemas.microsoft.com/office/drawing/2014/main" id="{BC8508E8-D86F-F403-9A43-9453300635B9}"/>
              </a:ext>
            </a:extLst>
          </p:cNvPr>
          <p:cNvCxnSpPr/>
          <p:nvPr/>
        </p:nvCxnSpPr>
        <p:spPr>
          <a:xfrm>
            <a:off x="7889325" y="3968895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">
            <a:extLst>
              <a:ext uri="{FF2B5EF4-FFF2-40B4-BE49-F238E27FC236}">
                <a16:creationId xmlns:a16="http://schemas.microsoft.com/office/drawing/2014/main" id="{3C45F63B-0940-4C47-39DB-012C6FEEF744}"/>
              </a:ext>
            </a:extLst>
          </p:cNvPr>
          <p:cNvSpPr txBox="1"/>
          <p:nvPr/>
        </p:nvSpPr>
        <p:spPr>
          <a:xfrm>
            <a:off x="10822560" y="2671614"/>
            <a:ext cx="99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Flip colors!</a:t>
            </a:r>
          </a:p>
        </p:txBody>
      </p:sp>
      <p:cxnSp>
        <p:nvCxnSpPr>
          <p:cNvPr id="17" name="Straight Arrow Connector 8">
            <a:extLst>
              <a:ext uri="{FF2B5EF4-FFF2-40B4-BE49-F238E27FC236}">
                <a16:creationId xmlns:a16="http://schemas.microsoft.com/office/drawing/2014/main" id="{0384EB7E-F9D4-55AE-6758-7D669A8DD2E3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167666" y="2634456"/>
            <a:ext cx="1654894" cy="3603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2">
            <a:extLst>
              <a:ext uri="{FF2B5EF4-FFF2-40B4-BE49-F238E27FC236}">
                <a16:creationId xmlns:a16="http://schemas.microsoft.com/office/drawing/2014/main" id="{7367BDE4-6EAD-1307-6ACC-F081A6F91A60}"/>
              </a:ext>
            </a:extLst>
          </p:cNvPr>
          <p:cNvCxnSpPr>
            <a:stCxn id="16" idx="1"/>
          </p:cNvCxnSpPr>
          <p:nvPr/>
        </p:nvCxnSpPr>
        <p:spPr>
          <a:xfrm flipH="1">
            <a:off x="10092613" y="2994780"/>
            <a:ext cx="729947" cy="5717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7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C1D8-2CD5-6B50-1727-8C2F7D98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Case 3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C8EF4-5146-D885-30CF-04A1D788E3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982641"/>
            <a:ext cx="10515600" cy="4680000"/>
          </a:xfrm>
        </p:spPr>
        <p:txBody>
          <a:bodyPr/>
          <a:lstStyle/>
          <a:p>
            <a:r>
              <a:rPr kumimoji="1" lang="en" altLang="zh-CN"/>
              <a:t>Make a new </a:t>
            </a:r>
            <a:r>
              <a:rPr kumimoji="1" lang="en" altLang="zh-CN" b="1">
                <a:solidFill>
                  <a:srgbClr val="C00000"/>
                </a:solidFill>
              </a:rPr>
              <a:t>red node</a:t>
            </a:r>
            <a:r>
              <a:rPr kumimoji="1" lang="en" altLang="zh-CN"/>
              <a:t>. </a:t>
            </a:r>
          </a:p>
          <a:p>
            <a:r>
              <a:rPr kumimoji="1" lang="en" altLang="zh-CN"/>
              <a:t>Insert it as you would normally?</a:t>
            </a:r>
          </a:p>
          <a:p>
            <a:r>
              <a:rPr lang="en-US" altLang="zh-CN">
                <a:solidFill>
                  <a:schemeClr val="accent1"/>
                </a:solidFill>
              </a:rPr>
              <a:t>Fix things up if needed.</a:t>
            </a:r>
            <a:endParaRPr kumimoji="1" lang="en" altLang="zh-CN">
              <a:solidFill>
                <a:schemeClr val="accent1"/>
              </a:solidFill>
            </a:endParaRP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9D0AD-A9A2-FB85-C205-7BDB62C8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24" name="Group 34">
            <a:extLst>
              <a:ext uri="{FF2B5EF4-FFF2-40B4-BE49-F238E27FC236}">
                <a16:creationId xmlns:a16="http://schemas.microsoft.com/office/drawing/2014/main" id="{44AAC813-86F6-665D-9ACC-80DECA7233B8}"/>
              </a:ext>
            </a:extLst>
          </p:cNvPr>
          <p:cNvGrpSpPr/>
          <p:nvPr/>
        </p:nvGrpSpPr>
        <p:grpSpPr>
          <a:xfrm>
            <a:off x="9166092" y="1032462"/>
            <a:ext cx="2017995" cy="2552678"/>
            <a:chOff x="5449062" y="3271196"/>
            <a:chExt cx="2463188" cy="3171595"/>
          </a:xfrm>
        </p:grpSpPr>
        <p:sp>
          <p:nvSpPr>
            <p:cNvPr id="25" name="Rectangle 35">
              <a:extLst>
                <a:ext uri="{FF2B5EF4-FFF2-40B4-BE49-F238E27FC236}">
                  <a16:creationId xmlns:a16="http://schemas.microsoft.com/office/drawing/2014/main" id="{014F4233-2106-5580-ACF7-67B8DC8DAAB8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6" name="Rectangle 36">
              <a:extLst>
                <a:ext uri="{FF2B5EF4-FFF2-40B4-BE49-F238E27FC236}">
                  <a16:creationId xmlns:a16="http://schemas.microsoft.com/office/drawing/2014/main" id="{4FFF2540-B876-A374-9604-2C9DE91E4614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3</a:t>
              </a:r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95867F38-9570-040F-43E0-1F759AA5C8B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9D4DC615-296B-91E2-D8F3-784760421241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9">
              <a:extLst>
                <a:ext uri="{FF2B5EF4-FFF2-40B4-BE49-F238E27FC236}">
                  <a16:creationId xmlns:a16="http://schemas.microsoft.com/office/drawing/2014/main" id="{7F5C662A-72ED-9119-00FB-2ABEDDB5DFA5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riangle 40">
              <a:extLst>
                <a:ext uri="{FF2B5EF4-FFF2-40B4-BE49-F238E27FC236}">
                  <a16:creationId xmlns:a16="http://schemas.microsoft.com/office/drawing/2014/main" id="{A39C0986-996E-AC51-F85E-E882CC502F9B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Triangle 41">
              <a:extLst>
                <a:ext uri="{FF2B5EF4-FFF2-40B4-BE49-F238E27FC236}">
                  <a16:creationId xmlns:a16="http://schemas.microsoft.com/office/drawing/2014/main" id="{6F28FCB5-2EA5-3FD2-C39F-7244E766EEDB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2" name="Straight Connector 42">
              <a:extLst>
                <a:ext uri="{FF2B5EF4-FFF2-40B4-BE49-F238E27FC236}">
                  <a16:creationId xmlns:a16="http://schemas.microsoft.com/office/drawing/2014/main" id="{1686D76D-2A5A-053D-3104-12F94E5E3126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6">
            <a:extLst>
              <a:ext uri="{FF2B5EF4-FFF2-40B4-BE49-F238E27FC236}">
                <a16:creationId xmlns:a16="http://schemas.microsoft.com/office/drawing/2014/main" id="{95C83470-A4CC-FF0A-66AA-CC2138FF3525}"/>
              </a:ext>
            </a:extLst>
          </p:cNvPr>
          <p:cNvSpPr txBox="1"/>
          <p:nvPr/>
        </p:nvSpPr>
        <p:spPr>
          <a:xfrm>
            <a:off x="8932449" y="3709990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if it looks like this?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DD10105-3C24-31D8-9DB7-D5D4878E9087}"/>
              </a:ext>
            </a:extLst>
          </p:cNvPr>
          <p:cNvSpPr/>
          <p:nvPr/>
        </p:nvSpPr>
        <p:spPr>
          <a:xfrm>
            <a:off x="3121067" y="3735414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EC8B890-F742-F011-74CC-C705B4F30468}"/>
              </a:ext>
            </a:extLst>
          </p:cNvPr>
          <p:cNvSpPr/>
          <p:nvPr/>
        </p:nvSpPr>
        <p:spPr>
          <a:xfrm>
            <a:off x="1484574" y="3735414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24F12061-89DB-D4EC-E00A-1C27CD96FEE7}"/>
              </a:ext>
            </a:extLst>
          </p:cNvPr>
          <p:cNvSpPr/>
          <p:nvPr/>
        </p:nvSpPr>
        <p:spPr>
          <a:xfrm>
            <a:off x="2312491" y="2703764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37" name="Straight Connector 9">
            <a:extLst>
              <a:ext uri="{FF2B5EF4-FFF2-40B4-BE49-F238E27FC236}">
                <a16:creationId xmlns:a16="http://schemas.microsoft.com/office/drawing/2014/main" id="{B96024DC-716B-6935-3585-7C1779896D6F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 flipH="1">
            <a:off x="1790610" y="3408899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C38CD3BB-C0FE-33CC-5A66-6695B059E07A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2618527" y="3408899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536F0EBD-DB8C-2AA1-956C-9FF6B291B350}"/>
              </a:ext>
            </a:extLst>
          </p:cNvPr>
          <p:cNvSpPr/>
          <p:nvPr/>
        </p:nvSpPr>
        <p:spPr>
          <a:xfrm>
            <a:off x="872502" y="4767064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1C1C926B-386E-36D0-D7DF-D241E916440A}"/>
              </a:ext>
            </a:extLst>
          </p:cNvPr>
          <p:cNvCxnSpPr>
            <a:stCxn id="35" idx="2"/>
            <a:endCxn id="39" idx="0"/>
          </p:cNvCxnSpPr>
          <p:nvPr/>
        </p:nvCxnSpPr>
        <p:spPr>
          <a:xfrm flipH="1">
            <a:off x="1178538" y="4440549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riangle 25">
            <a:extLst>
              <a:ext uri="{FF2B5EF4-FFF2-40B4-BE49-F238E27FC236}">
                <a16:creationId xmlns:a16="http://schemas.microsoft.com/office/drawing/2014/main" id="{EFB9179B-557E-9191-73AC-924D742E833D}"/>
              </a:ext>
            </a:extLst>
          </p:cNvPr>
          <p:cNvSpPr/>
          <p:nvPr/>
        </p:nvSpPr>
        <p:spPr>
          <a:xfrm>
            <a:off x="2833150" y="4440549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32">
            <a:extLst>
              <a:ext uri="{FF2B5EF4-FFF2-40B4-BE49-F238E27FC236}">
                <a16:creationId xmlns:a16="http://schemas.microsoft.com/office/drawing/2014/main" id="{D80DF502-97F3-4E27-9BAC-892195EE8B62}"/>
              </a:ext>
            </a:extLst>
          </p:cNvPr>
          <p:cNvSpPr/>
          <p:nvPr/>
        </p:nvSpPr>
        <p:spPr>
          <a:xfrm>
            <a:off x="1775457" y="4767064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33">
            <a:extLst>
              <a:ext uri="{FF2B5EF4-FFF2-40B4-BE49-F238E27FC236}">
                <a16:creationId xmlns:a16="http://schemas.microsoft.com/office/drawing/2014/main" id="{A2E015D8-BF69-93F8-A4DB-0DC416F9FCF6}"/>
              </a:ext>
            </a:extLst>
          </p:cNvPr>
          <p:cNvCxnSpPr/>
          <p:nvPr/>
        </p:nvCxnSpPr>
        <p:spPr>
          <a:xfrm>
            <a:off x="1790610" y="4440549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7">
            <a:extLst>
              <a:ext uri="{FF2B5EF4-FFF2-40B4-BE49-F238E27FC236}">
                <a16:creationId xmlns:a16="http://schemas.microsoft.com/office/drawing/2014/main" id="{9AC5BADF-EA5C-8F7F-641B-FC632195A0A3}"/>
              </a:ext>
            </a:extLst>
          </p:cNvPr>
          <p:cNvSpPr txBox="1"/>
          <p:nvPr/>
        </p:nvSpPr>
        <p:spPr>
          <a:xfrm>
            <a:off x="4454175" y="3395203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611928-7378-A1B3-38FC-2BE8109FABAF}"/>
              </a:ext>
            </a:extLst>
          </p:cNvPr>
          <p:cNvSpPr txBox="1"/>
          <p:nvPr/>
        </p:nvSpPr>
        <p:spPr>
          <a:xfrm>
            <a:off x="3642877" y="2776899"/>
            <a:ext cx="272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Only flip colors?</a:t>
            </a:r>
            <a:endParaRPr lang="en-US" altLang="zh-CN" sz="2400" b="1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693A5B3-973E-6231-0571-EA901C523F0D}"/>
              </a:ext>
            </a:extLst>
          </p:cNvPr>
          <p:cNvSpPr/>
          <p:nvPr/>
        </p:nvSpPr>
        <p:spPr>
          <a:xfrm>
            <a:off x="7749151" y="3802814"/>
            <a:ext cx="612072" cy="705135"/>
          </a:xfrm>
          <a:prstGeom prst="rect">
            <a:avLst/>
          </a:prstGeom>
          <a:solidFill>
            <a:srgbClr val="8C1A1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9F315CF-93A9-C8D8-0852-D7AEF2434F11}"/>
              </a:ext>
            </a:extLst>
          </p:cNvPr>
          <p:cNvSpPr/>
          <p:nvPr/>
        </p:nvSpPr>
        <p:spPr>
          <a:xfrm>
            <a:off x="6112658" y="3802814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D1852D6-64B2-90E7-1F40-E2DA1A738BF2}"/>
              </a:ext>
            </a:extLst>
          </p:cNvPr>
          <p:cNvSpPr/>
          <p:nvPr/>
        </p:nvSpPr>
        <p:spPr>
          <a:xfrm>
            <a:off x="6940575" y="2771164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19177380-B308-90D0-7787-0BE21C9B1043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6418694" y="3476299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id="{6BCB8CCB-B75C-8508-14E6-BE45AD710F8C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7246611" y="3476299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9">
            <a:extLst>
              <a:ext uri="{FF2B5EF4-FFF2-40B4-BE49-F238E27FC236}">
                <a16:creationId xmlns:a16="http://schemas.microsoft.com/office/drawing/2014/main" id="{CD793F05-2105-4BB5-066F-6C958789BCFD}"/>
              </a:ext>
            </a:extLst>
          </p:cNvPr>
          <p:cNvSpPr/>
          <p:nvPr/>
        </p:nvSpPr>
        <p:spPr>
          <a:xfrm>
            <a:off x="5500586" y="4834464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" name="Straight Connector 30">
            <a:extLst>
              <a:ext uri="{FF2B5EF4-FFF2-40B4-BE49-F238E27FC236}">
                <a16:creationId xmlns:a16="http://schemas.microsoft.com/office/drawing/2014/main" id="{D1C7F0D6-7FE4-77E6-4ECA-25D600755BE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5806622" y="4507949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25">
            <a:extLst>
              <a:ext uri="{FF2B5EF4-FFF2-40B4-BE49-F238E27FC236}">
                <a16:creationId xmlns:a16="http://schemas.microsoft.com/office/drawing/2014/main" id="{0714E321-CCC0-698D-D0FB-4BCB631C39EB}"/>
              </a:ext>
            </a:extLst>
          </p:cNvPr>
          <p:cNvSpPr/>
          <p:nvPr/>
        </p:nvSpPr>
        <p:spPr>
          <a:xfrm>
            <a:off x="7461234" y="4507949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32">
            <a:extLst>
              <a:ext uri="{FF2B5EF4-FFF2-40B4-BE49-F238E27FC236}">
                <a16:creationId xmlns:a16="http://schemas.microsoft.com/office/drawing/2014/main" id="{7E2DCDF1-25B8-F102-3606-BCA086A12F90}"/>
              </a:ext>
            </a:extLst>
          </p:cNvPr>
          <p:cNvSpPr/>
          <p:nvPr/>
        </p:nvSpPr>
        <p:spPr>
          <a:xfrm>
            <a:off x="6403541" y="4834464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33">
            <a:extLst>
              <a:ext uri="{FF2B5EF4-FFF2-40B4-BE49-F238E27FC236}">
                <a16:creationId xmlns:a16="http://schemas.microsoft.com/office/drawing/2014/main" id="{4B6D0EFB-AB5C-5356-A07E-DD5F02C37683}"/>
              </a:ext>
            </a:extLst>
          </p:cNvPr>
          <p:cNvCxnSpPr/>
          <p:nvPr/>
        </p:nvCxnSpPr>
        <p:spPr>
          <a:xfrm>
            <a:off x="6418694" y="4507949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禁止符 16">
            <a:extLst>
              <a:ext uri="{FF2B5EF4-FFF2-40B4-BE49-F238E27FC236}">
                <a16:creationId xmlns:a16="http://schemas.microsoft.com/office/drawing/2014/main" id="{46E405CF-1A61-6E14-24CF-F4931DC68977}"/>
              </a:ext>
            </a:extLst>
          </p:cNvPr>
          <p:cNvSpPr/>
          <p:nvPr/>
        </p:nvSpPr>
        <p:spPr>
          <a:xfrm>
            <a:off x="5674702" y="2733136"/>
            <a:ext cx="3124707" cy="3124707"/>
          </a:xfrm>
          <a:prstGeom prst="noSmoking">
            <a:avLst>
              <a:gd name="adj" fmla="val 6769"/>
            </a:avLst>
          </a:prstGeom>
          <a:solidFill>
            <a:srgbClr val="D06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Triangle 27">
            <a:extLst>
              <a:ext uri="{FF2B5EF4-FFF2-40B4-BE49-F238E27FC236}">
                <a16:creationId xmlns:a16="http://schemas.microsoft.com/office/drawing/2014/main" id="{EDA88703-1FAF-47AE-9470-884513A7B09D}"/>
              </a:ext>
            </a:extLst>
          </p:cNvPr>
          <p:cNvSpPr/>
          <p:nvPr/>
        </p:nvSpPr>
        <p:spPr>
          <a:xfrm>
            <a:off x="893414" y="5441988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27">
            <a:extLst>
              <a:ext uri="{FF2B5EF4-FFF2-40B4-BE49-F238E27FC236}">
                <a16:creationId xmlns:a16="http://schemas.microsoft.com/office/drawing/2014/main" id="{513333FB-87E3-03CD-103A-814233500EBA}"/>
              </a:ext>
            </a:extLst>
          </p:cNvPr>
          <p:cNvSpPr/>
          <p:nvPr/>
        </p:nvSpPr>
        <p:spPr>
          <a:xfrm>
            <a:off x="5554511" y="5539599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6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/>
      <p:bldP spid="11" grpId="0" animBg="1"/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074A1-B4B6-102C-C20A-AAFF7B8B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Case 3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6105BC-5552-3E47-ACD3-8DAF4062D8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/>
              <a:t>Recall Rotations: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C8CD6B-FF5C-1F88-B07A-04A460FA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95FB44-AA8A-D429-7A9F-3238A6F25356}"/>
              </a:ext>
            </a:extLst>
          </p:cNvPr>
          <p:cNvSpPr/>
          <p:nvPr/>
        </p:nvSpPr>
        <p:spPr>
          <a:xfrm>
            <a:off x="3299105" y="3282500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08673-D3F1-A290-F43A-F441ED941FCD}"/>
              </a:ext>
            </a:extLst>
          </p:cNvPr>
          <p:cNvSpPr/>
          <p:nvPr/>
        </p:nvSpPr>
        <p:spPr>
          <a:xfrm>
            <a:off x="1662612" y="3282500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93B0B-62C6-7F0E-950D-08BE8B740686}"/>
              </a:ext>
            </a:extLst>
          </p:cNvPr>
          <p:cNvSpPr/>
          <p:nvPr/>
        </p:nvSpPr>
        <p:spPr>
          <a:xfrm>
            <a:off x="2490529" y="2250850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459ED851-D30B-901D-441F-D0ED107ABE16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1968648" y="2955985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412E5373-8EAE-39E4-2424-2A8A1981425E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796565" y="2955985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>
            <a:extLst>
              <a:ext uri="{FF2B5EF4-FFF2-40B4-BE49-F238E27FC236}">
                <a16:creationId xmlns:a16="http://schemas.microsoft.com/office/drawing/2014/main" id="{45390719-0749-AE24-C0B3-B9089C336CC9}"/>
              </a:ext>
            </a:extLst>
          </p:cNvPr>
          <p:cNvSpPr/>
          <p:nvPr/>
        </p:nvSpPr>
        <p:spPr>
          <a:xfrm>
            <a:off x="1050540" y="4314150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8B5B97FA-29B6-ECD2-BBFA-EB799EC5852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1356576" y="3987635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25">
            <a:extLst>
              <a:ext uri="{FF2B5EF4-FFF2-40B4-BE49-F238E27FC236}">
                <a16:creationId xmlns:a16="http://schemas.microsoft.com/office/drawing/2014/main" id="{7FC0B83E-2451-6591-15D5-637679B31AF4}"/>
              </a:ext>
            </a:extLst>
          </p:cNvPr>
          <p:cNvSpPr/>
          <p:nvPr/>
        </p:nvSpPr>
        <p:spPr>
          <a:xfrm>
            <a:off x="3011188" y="3987635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32">
            <a:extLst>
              <a:ext uri="{FF2B5EF4-FFF2-40B4-BE49-F238E27FC236}">
                <a16:creationId xmlns:a16="http://schemas.microsoft.com/office/drawing/2014/main" id="{1DA29155-3699-5530-F546-D3AC7BE3B3C1}"/>
              </a:ext>
            </a:extLst>
          </p:cNvPr>
          <p:cNvSpPr/>
          <p:nvPr/>
        </p:nvSpPr>
        <p:spPr>
          <a:xfrm>
            <a:off x="1953495" y="4314150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33">
            <a:extLst>
              <a:ext uri="{FF2B5EF4-FFF2-40B4-BE49-F238E27FC236}">
                <a16:creationId xmlns:a16="http://schemas.microsoft.com/office/drawing/2014/main" id="{962C40A6-8C28-C1B1-7317-3BF652DE8527}"/>
              </a:ext>
            </a:extLst>
          </p:cNvPr>
          <p:cNvCxnSpPr/>
          <p:nvPr/>
        </p:nvCxnSpPr>
        <p:spPr>
          <a:xfrm>
            <a:off x="1968648" y="3987635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iangle 27">
            <a:extLst>
              <a:ext uri="{FF2B5EF4-FFF2-40B4-BE49-F238E27FC236}">
                <a16:creationId xmlns:a16="http://schemas.microsoft.com/office/drawing/2014/main" id="{4EBB9F2A-D94A-85A7-5407-F3B58824ADEF}"/>
              </a:ext>
            </a:extLst>
          </p:cNvPr>
          <p:cNvSpPr/>
          <p:nvPr/>
        </p:nvSpPr>
        <p:spPr>
          <a:xfrm>
            <a:off x="1071452" y="4989074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FD7F1548-8583-0108-7D5C-9688307A817D}"/>
              </a:ext>
            </a:extLst>
          </p:cNvPr>
          <p:cNvGrpSpPr/>
          <p:nvPr/>
        </p:nvGrpSpPr>
        <p:grpSpPr>
          <a:xfrm>
            <a:off x="7992330" y="2250850"/>
            <a:ext cx="3306256" cy="4171469"/>
            <a:chOff x="5000682" y="3113158"/>
            <a:chExt cx="3306256" cy="4171469"/>
          </a:xfrm>
        </p:grpSpPr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B8ED09EA-394C-2850-C4B6-457D7F3FDAAE}"/>
                </a:ext>
              </a:extLst>
            </p:cNvPr>
            <p:cNvSpPr/>
            <p:nvPr/>
          </p:nvSpPr>
          <p:spPr>
            <a:xfrm>
              <a:off x="5755598" y="311315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AA880EC1-AA43-EF10-EFBC-AF9AA0FD3D54}"/>
                </a:ext>
              </a:extLst>
            </p:cNvPr>
            <p:cNvSpPr/>
            <p:nvPr/>
          </p:nvSpPr>
          <p:spPr>
            <a:xfrm>
              <a:off x="6546014" y="414480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0" name="Straight Connector 54">
              <a:extLst>
                <a:ext uri="{FF2B5EF4-FFF2-40B4-BE49-F238E27FC236}">
                  <a16:creationId xmlns:a16="http://schemas.microsoft.com/office/drawing/2014/main" id="{424E4851-3F05-7DA8-9E1A-04ACD2C3C1CE}"/>
                </a:ext>
              </a:extLst>
            </p:cNvPr>
            <p:cNvCxnSpPr/>
            <p:nvPr/>
          </p:nvCxnSpPr>
          <p:spPr>
            <a:xfrm flipH="1" flipV="1">
              <a:off x="6061634" y="3818293"/>
              <a:ext cx="79041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55">
              <a:extLst>
                <a:ext uri="{FF2B5EF4-FFF2-40B4-BE49-F238E27FC236}">
                  <a16:creationId xmlns:a16="http://schemas.microsoft.com/office/drawing/2014/main" id="{3CD51F8D-4477-CFB2-0727-83269651AE46}"/>
                </a:ext>
              </a:extLst>
            </p:cNvPr>
            <p:cNvSpPr/>
            <p:nvPr/>
          </p:nvSpPr>
          <p:spPr>
            <a:xfrm>
              <a:off x="5000682" y="4170861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2" name="Triangle 56">
              <a:extLst>
                <a:ext uri="{FF2B5EF4-FFF2-40B4-BE49-F238E27FC236}">
                  <a16:creationId xmlns:a16="http://schemas.microsoft.com/office/drawing/2014/main" id="{B31AE00B-E45D-6602-573E-D03AF65D5722}"/>
                </a:ext>
              </a:extLst>
            </p:cNvPr>
            <p:cNvSpPr/>
            <p:nvPr/>
          </p:nvSpPr>
          <p:spPr>
            <a:xfrm>
              <a:off x="6135653" y="5085635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57">
              <a:extLst>
                <a:ext uri="{FF2B5EF4-FFF2-40B4-BE49-F238E27FC236}">
                  <a16:creationId xmlns:a16="http://schemas.microsoft.com/office/drawing/2014/main" id="{B27B85D6-73A8-625D-60E0-34F6CCDCF147}"/>
                </a:ext>
              </a:extLst>
            </p:cNvPr>
            <p:cNvCxnSpPr/>
            <p:nvPr/>
          </p:nvCxnSpPr>
          <p:spPr>
            <a:xfrm flipH="1">
              <a:off x="6456842" y="4849943"/>
              <a:ext cx="395208" cy="23569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0">
              <a:extLst>
                <a:ext uri="{FF2B5EF4-FFF2-40B4-BE49-F238E27FC236}">
                  <a16:creationId xmlns:a16="http://schemas.microsoft.com/office/drawing/2014/main" id="{649B60A3-026E-01F8-0A35-BFDD9A7942FE}"/>
                </a:ext>
              </a:extLst>
            </p:cNvPr>
            <p:cNvCxnSpPr>
              <a:stCxn id="31" idx="0"/>
              <a:endCxn id="28" idx="2"/>
            </p:cNvCxnSpPr>
            <p:nvPr/>
          </p:nvCxnSpPr>
          <p:spPr>
            <a:xfrm flipV="1">
              <a:off x="5306718" y="3818293"/>
              <a:ext cx="754916" cy="35256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41F3AABC-C55D-264C-9BB3-8169A3BDD870}"/>
                </a:ext>
              </a:extLst>
            </p:cNvPr>
            <p:cNvSpPr/>
            <p:nvPr/>
          </p:nvSpPr>
          <p:spPr>
            <a:xfrm>
              <a:off x="7431610" y="5146730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39" name="Straight Connector 63">
              <a:extLst>
                <a:ext uri="{FF2B5EF4-FFF2-40B4-BE49-F238E27FC236}">
                  <a16:creationId xmlns:a16="http://schemas.microsoft.com/office/drawing/2014/main" id="{3BD4877C-0B75-4366-1D5A-34D2EB2DC167}"/>
                </a:ext>
              </a:extLst>
            </p:cNvPr>
            <p:cNvCxnSpPr>
              <a:stCxn id="29" idx="2"/>
              <a:endCxn id="38" idx="0"/>
            </p:cNvCxnSpPr>
            <p:nvPr/>
          </p:nvCxnSpPr>
          <p:spPr>
            <a:xfrm>
              <a:off x="6852050" y="4849943"/>
              <a:ext cx="885596" cy="296787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64">
              <a:extLst>
                <a:ext uri="{FF2B5EF4-FFF2-40B4-BE49-F238E27FC236}">
                  <a16:creationId xmlns:a16="http://schemas.microsoft.com/office/drawing/2014/main" id="{9EC6F19E-7250-7435-B4DC-2BA8712A5F87}"/>
                </a:ext>
              </a:extLst>
            </p:cNvPr>
            <p:cNvSpPr/>
            <p:nvPr/>
          </p:nvSpPr>
          <p:spPr>
            <a:xfrm>
              <a:off x="7192326" y="5849817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31">
            <a:extLst>
              <a:ext uri="{FF2B5EF4-FFF2-40B4-BE49-F238E27FC236}">
                <a16:creationId xmlns:a16="http://schemas.microsoft.com/office/drawing/2014/main" id="{B939FD21-74F6-2648-9B1A-666BFB6ADB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54" y="2414512"/>
            <a:ext cx="2209517" cy="988962"/>
          </a:xfrm>
          <a:prstGeom prst="rect">
            <a:avLst/>
          </a:prstGeom>
        </p:spPr>
      </p:pic>
      <p:pic>
        <p:nvPicPr>
          <p:cNvPr id="42" name="Picture 31">
            <a:extLst>
              <a:ext uri="{FF2B5EF4-FFF2-40B4-BE49-F238E27FC236}">
                <a16:creationId xmlns:a16="http://schemas.microsoft.com/office/drawing/2014/main" id="{487924BF-D763-9D74-FA1F-FFA82D710E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303" y="1371600"/>
            <a:ext cx="2209517" cy="988962"/>
          </a:xfrm>
          <a:prstGeom prst="rect">
            <a:avLst/>
          </a:prstGeom>
        </p:spPr>
      </p:pic>
      <p:sp>
        <p:nvSpPr>
          <p:cNvPr id="43" name="Triangle 27">
            <a:extLst>
              <a:ext uri="{FF2B5EF4-FFF2-40B4-BE49-F238E27FC236}">
                <a16:creationId xmlns:a16="http://schemas.microsoft.com/office/drawing/2014/main" id="{F93C85D1-A389-D483-78A2-47CEE929CC49}"/>
              </a:ext>
            </a:extLst>
          </p:cNvPr>
          <p:cNvSpPr/>
          <p:nvPr/>
        </p:nvSpPr>
        <p:spPr>
          <a:xfrm>
            <a:off x="8016049" y="4013688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C529C89-C8F9-A716-5974-8EC64C067B45}"/>
              </a:ext>
            </a:extLst>
          </p:cNvPr>
          <p:cNvSpPr txBox="1"/>
          <p:nvPr/>
        </p:nvSpPr>
        <p:spPr>
          <a:xfrm>
            <a:off x="5234579" y="2678160"/>
            <a:ext cx="13266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Rotate</a:t>
            </a:r>
          </a:p>
          <a:p>
            <a:r>
              <a:rPr kumimoji="1" lang="en-US" altLang="zh-CN" sz="2400"/>
              <a:t>+</a:t>
            </a:r>
          </a:p>
          <a:p>
            <a:r>
              <a:rPr kumimoji="1" lang="en-US" altLang="zh-CN" sz="2400"/>
              <a:t>Flip color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26209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4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F00E-CFDD-7B4D-706E-656CF6B3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FB71-86EB-E726-8542-4028D84A47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/>
              <a:t>Many cases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Suppose we want to insert 0</a:t>
            </a:r>
          </a:p>
          <a:p>
            <a:endParaRPr lang="en-US" altLang="zh-CN"/>
          </a:p>
          <a:p>
            <a:r>
              <a:rPr lang="en-US" altLang="zh-CN"/>
              <a:t>3 “important” cases for </a:t>
            </a:r>
            <a:r>
              <a:rPr lang="en-US" altLang="zh-CN" sz="2800"/>
              <a:t>different colorings of the existing tree, and there are 9 more cases for all of the various symmetries of these 3 cases.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4DCEA-0BFB-381D-EF74-86BD16A5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2FB9553-FD60-C9FD-AAB0-B17BCE2CD461}"/>
              </a:ext>
            </a:extLst>
          </p:cNvPr>
          <p:cNvGrpSpPr/>
          <p:nvPr/>
        </p:nvGrpSpPr>
        <p:grpSpPr>
          <a:xfrm>
            <a:off x="2836980" y="1987421"/>
            <a:ext cx="1482686" cy="1875535"/>
            <a:chOff x="5449062" y="3271196"/>
            <a:chExt cx="2463188" cy="317159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6D92A82B-728B-786F-C067-30D05A58D924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3C6CE7-7040-578E-0FA2-D2337C007BB8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0678BCB6-0D91-354B-16DB-70406A27B8A1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8340566F-C2FB-C9F5-AE70-B38FF4D1BF1A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5A276433-5068-27AB-15F0-FB0E6DDB23CA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9">
              <a:extLst>
                <a:ext uri="{FF2B5EF4-FFF2-40B4-BE49-F238E27FC236}">
                  <a16:creationId xmlns:a16="http://schemas.microsoft.com/office/drawing/2014/main" id="{88F44F27-D37D-0347-69A7-DE76580287C3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Triangle 10">
              <a:extLst>
                <a:ext uri="{FF2B5EF4-FFF2-40B4-BE49-F238E27FC236}">
                  <a16:creationId xmlns:a16="http://schemas.microsoft.com/office/drawing/2014/main" id="{340A877F-13AC-F532-EEDF-3CE9FB5238CA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id="{9E2EE900-62CD-D235-78DB-73CEB92E601F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34CBBC5E-3D17-BF8A-DADE-13C829BDEF2E}"/>
              </a:ext>
            </a:extLst>
          </p:cNvPr>
          <p:cNvGrpSpPr/>
          <p:nvPr/>
        </p:nvGrpSpPr>
        <p:grpSpPr>
          <a:xfrm>
            <a:off x="5508542" y="1987421"/>
            <a:ext cx="1482686" cy="1875535"/>
            <a:chOff x="5449062" y="3271196"/>
            <a:chExt cx="2463188" cy="3171595"/>
          </a:xfrm>
        </p:grpSpPr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F445104-3837-66C7-BDA1-C7715A8E65FC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B3D03CED-ECC1-FE1D-9FB7-A2434E6791A4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2174FD10-08FC-0C86-747F-D3BBBD01EEA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8" name="Straight Connector 16">
              <a:extLst>
                <a:ext uri="{FF2B5EF4-FFF2-40B4-BE49-F238E27FC236}">
                  <a16:creationId xmlns:a16="http://schemas.microsoft.com/office/drawing/2014/main" id="{736FB381-3FEC-8177-C3E2-DC81496F23E9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B17D784E-08C4-DD20-C081-7AC14D01C0AA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8">
              <a:extLst>
                <a:ext uri="{FF2B5EF4-FFF2-40B4-BE49-F238E27FC236}">
                  <a16:creationId xmlns:a16="http://schemas.microsoft.com/office/drawing/2014/main" id="{80451205-8C1A-D2FC-AF24-D680ED70D190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Triangle 19">
              <a:extLst>
                <a:ext uri="{FF2B5EF4-FFF2-40B4-BE49-F238E27FC236}">
                  <a16:creationId xmlns:a16="http://schemas.microsoft.com/office/drawing/2014/main" id="{2088FA57-E26F-CFF1-A979-A61DEEA20BEF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2" name="Straight Connector 20">
              <a:extLst>
                <a:ext uri="{FF2B5EF4-FFF2-40B4-BE49-F238E27FC236}">
                  <a16:creationId xmlns:a16="http://schemas.microsoft.com/office/drawing/2014/main" id="{D357F702-6F62-1760-0D98-88E951F1549A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B068283B-017F-AEB5-56D9-AB5B208103A9}"/>
              </a:ext>
            </a:extLst>
          </p:cNvPr>
          <p:cNvGrpSpPr/>
          <p:nvPr/>
        </p:nvGrpSpPr>
        <p:grpSpPr>
          <a:xfrm>
            <a:off x="8125535" y="1987421"/>
            <a:ext cx="1482686" cy="1875535"/>
            <a:chOff x="5449062" y="3271196"/>
            <a:chExt cx="2463188" cy="3171595"/>
          </a:xfrm>
        </p:grpSpPr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4DC312B1-03C9-7727-FCA9-C2D7E3BF17A7}"/>
                </a:ext>
              </a:extLst>
            </p:cNvPr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9BBC5B8-D184-B540-B7DA-39E49525AD57}"/>
                </a:ext>
              </a:extLst>
            </p:cNvPr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6F9F310D-045F-79C6-4482-422FD6291FC9}"/>
                </a:ext>
              </a:extLst>
            </p:cNvPr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7" name="Straight Connector 25">
              <a:extLst>
                <a:ext uri="{FF2B5EF4-FFF2-40B4-BE49-F238E27FC236}">
                  <a16:creationId xmlns:a16="http://schemas.microsoft.com/office/drawing/2014/main" id="{C130E13E-4030-EC99-732E-515CFDAD3C82}"/>
                </a:ext>
              </a:extLst>
            </p:cNvPr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6">
              <a:extLst>
                <a:ext uri="{FF2B5EF4-FFF2-40B4-BE49-F238E27FC236}">
                  <a16:creationId xmlns:a16="http://schemas.microsoft.com/office/drawing/2014/main" id="{6111ECEC-F9FA-0A32-324C-11C71AF8321F}"/>
                </a:ext>
              </a:extLst>
            </p:cNvPr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7">
              <a:extLst>
                <a:ext uri="{FF2B5EF4-FFF2-40B4-BE49-F238E27FC236}">
                  <a16:creationId xmlns:a16="http://schemas.microsoft.com/office/drawing/2014/main" id="{765682F0-ABD9-14E6-F843-E2C7C172EA34}"/>
                </a:ext>
              </a:extLst>
            </p:cNvPr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Triangle 28">
              <a:extLst>
                <a:ext uri="{FF2B5EF4-FFF2-40B4-BE49-F238E27FC236}">
                  <a16:creationId xmlns:a16="http://schemas.microsoft.com/office/drawing/2014/main" id="{41B2D821-F863-C8FC-18FD-46D3E2F0D87A}"/>
                </a:ext>
              </a:extLst>
            </p:cNvPr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C08A3F48-0E12-1CCA-3398-439B6B250C9E}"/>
                </a:ext>
              </a:extLst>
            </p:cNvPr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ight Arrow 30">
            <a:extLst>
              <a:ext uri="{FF2B5EF4-FFF2-40B4-BE49-F238E27FC236}">
                <a16:creationId xmlns:a16="http://schemas.microsoft.com/office/drawing/2014/main" id="{13AD4371-A5DE-3E63-BFEF-3168A9BED752}"/>
              </a:ext>
            </a:extLst>
          </p:cNvPr>
          <p:cNvSpPr/>
          <p:nvPr/>
        </p:nvSpPr>
        <p:spPr>
          <a:xfrm rot="19235270">
            <a:off x="2177943" y="3124704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1">
            <a:extLst>
              <a:ext uri="{FF2B5EF4-FFF2-40B4-BE49-F238E27FC236}">
                <a16:creationId xmlns:a16="http://schemas.microsoft.com/office/drawing/2014/main" id="{BD3CD88F-0EC7-6B50-C830-49962E9D3AA2}"/>
              </a:ext>
            </a:extLst>
          </p:cNvPr>
          <p:cNvSpPr/>
          <p:nvPr/>
        </p:nvSpPr>
        <p:spPr>
          <a:xfrm rot="19235270">
            <a:off x="4872872" y="3147368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2">
            <a:extLst>
              <a:ext uri="{FF2B5EF4-FFF2-40B4-BE49-F238E27FC236}">
                <a16:creationId xmlns:a16="http://schemas.microsoft.com/office/drawing/2014/main" id="{CD3B9CB0-298E-1BEE-1EC9-CA3D8C20CE25}"/>
              </a:ext>
            </a:extLst>
          </p:cNvPr>
          <p:cNvSpPr/>
          <p:nvPr/>
        </p:nvSpPr>
        <p:spPr>
          <a:xfrm rot="19235270">
            <a:off x="7467308" y="3124703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7C937C-12D2-CBD3-69C1-C673FB0B28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812" y="1423115"/>
            <a:ext cx="2704369" cy="2769423"/>
          </a:xfrm>
          <a:prstGeom prst="rect">
            <a:avLst/>
          </a:prstGeom>
        </p:spPr>
      </p:pic>
      <p:pic>
        <p:nvPicPr>
          <p:cNvPr id="36" name="Picture 34">
            <a:extLst>
              <a:ext uri="{FF2B5EF4-FFF2-40B4-BE49-F238E27FC236}">
                <a16:creationId xmlns:a16="http://schemas.microsoft.com/office/drawing/2014/main" id="{81E7CEB8-D482-1081-F28B-D32A0B7AFF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258" y="1423115"/>
            <a:ext cx="2704369" cy="2769423"/>
          </a:xfrm>
          <a:prstGeom prst="rect">
            <a:avLst/>
          </a:prstGeom>
        </p:spPr>
      </p:pic>
      <p:pic>
        <p:nvPicPr>
          <p:cNvPr id="37" name="Picture 34">
            <a:extLst>
              <a:ext uri="{FF2B5EF4-FFF2-40B4-BE49-F238E27FC236}">
                <a16:creationId xmlns:a16="http://schemas.microsoft.com/office/drawing/2014/main" id="{9A7E6A7E-3C61-7255-31EA-51B44B15B5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632" y="1421271"/>
            <a:ext cx="2704369" cy="2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24EB7-3EF0-462B-8E3C-833B39F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(Binary) Heaps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79C1-228E-43A7-AD72-349D64D9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6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037C-C96B-45B2-9B0E-B2C94D52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/>
              <a:t>Heap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F66CC-6BC6-467D-8443-239D4264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B477-A24D-31E0-0C9F-9F9A14AEF3F0}"/>
              </a:ext>
            </a:extLst>
          </p:cNvPr>
          <p:cNvSpPr txBox="1"/>
          <p:nvPr/>
        </p:nvSpPr>
        <p:spPr>
          <a:xfrm>
            <a:off x="661981" y="1108263"/>
            <a:ext cx="1059891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/>
              <a:t>A heap can efficiently 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err="1"/>
              <a:t>FindMin</a:t>
            </a:r>
            <a:r>
              <a:rPr lang="en-US" altLang="zh-CN" sz="3200"/>
              <a:t> (and </a:t>
            </a:r>
            <a:r>
              <a:rPr lang="en-US" altLang="zh-CN" sz="3200" err="1"/>
              <a:t>DeleteMin</a:t>
            </a:r>
            <a:r>
              <a:rPr lang="en-US" altLang="zh-CN" sz="320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/>
              <a:t>Insert</a:t>
            </a:r>
          </a:p>
          <a:p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What if we use…</a:t>
            </a:r>
          </a:p>
          <a:p>
            <a:pPr marL="457200" indent="-457200">
              <a:buFont typeface="Calibri" panose="020F0502020204030204" pitchFamily="34" charset="0"/>
              <a:buChar char="-"/>
            </a:pPr>
            <a:r>
              <a:rPr lang="en-US" altLang="zh-CN" sz="3200"/>
              <a:t>Lists: If sorted, what is the run time for Insert and </a:t>
            </a:r>
            <a:r>
              <a:rPr lang="en-US" altLang="zh-CN" sz="3200" err="1"/>
              <a:t>FindMin</a:t>
            </a:r>
            <a:r>
              <a:rPr lang="en-US" altLang="zh-CN" sz="3200"/>
              <a:t>? Unsorted? </a:t>
            </a:r>
          </a:p>
          <a:p>
            <a:pPr marL="457200" indent="-457200">
              <a:buFont typeface="Calibri" panose="020F0502020204030204" pitchFamily="34" charset="0"/>
              <a:buChar char="-"/>
            </a:pPr>
            <a:r>
              <a:rPr lang="en-US" altLang="zh-CN" sz="3200"/>
              <a:t>Binary Search Trees: What is the run time for Insert and </a:t>
            </a:r>
            <a:r>
              <a:rPr lang="en-US" altLang="zh-CN" sz="3200" err="1"/>
              <a:t>FindMin</a:t>
            </a:r>
            <a:r>
              <a:rPr lang="en-US" altLang="zh-CN" sz="3200"/>
              <a:t>?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86294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C181-3045-42BF-9911-D1CCCB29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6A394-FF70-4EB5-A947-D52DA419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C40640B-3737-4B6A-4E2E-AB1D1C3621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592020"/>
                  </p:ext>
                </p:extLst>
              </p:nvPr>
            </p:nvGraphicFramePr>
            <p:xfrm>
              <a:off x="2032000" y="1945639"/>
              <a:ext cx="8128000" cy="3089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35907321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816641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1037616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42858053"/>
                        </a:ext>
                      </a:extLst>
                    </a:gridCol>
                  </a:tblGrid>
                  <a:tr h="584565"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Arrays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Linked Lists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(Balanced) Binary Search Trees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6058666"/>
                      </a:ext>
                    </a:extLst>
                  </a:tr>
                  <a:tr h="584565"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Search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baseline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baseline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2400" b="0" baseline="0"/>
                        </a:p>
                        <a:p>
                          <a:r>
                            <a:rPr lang="en-US" altLang="zh-CN" sz="1800" baseline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baseline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1800" b="0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zh-CN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baseline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800" b="0" i="1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altLang="zh-CN" sz="1800" b="0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baseline="0"/>
                            <a:t> if sorted)</a:t>
                          </a:r>
                          <a:endParaRPr lang="zh-CN" altLang="en-US" sz="1800" baseline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baseline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4962627"/>
                      </a:ext>
                    </a:extLst>
                  </a:tr>
                  <a:tr h="584565"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Delete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baseline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148379"/>
                      </a:ext>
                    </a:extLst>
                  </a:tr>
                  <a:tr h="584565"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Insert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baseline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baseline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baseline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aseline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baseline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2018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C40640B-3737-4B6A-4E2E-AB1D1C3621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592020"/>
                  </p:ext>
                </p:extLst>
              </p:nvPr>
            </p:nvGraphicFramePr>
            <p:xfrm>
              <a:off x="2032000" y="1945639"/>
              <a:ext cx="8128000" cy="3089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35907321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816641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1037616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4285805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Arrays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Linked Lists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(Balanced) Binary Search Trees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605866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Search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69167" r="-201502" b="-1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9167" r="-100898" b="-1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baseline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4962627"/>
                      </a:ext>
                    </a:extLst>
                  </a:tr>
                  <a:tr h="584565"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Delete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36458" r="-201502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6458" r="-100898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baseline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148379"/>
                      </a:ext>
                    </a:extLst>
                  </a:tr>
                  <a:tr h="584565"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Insert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36458" r="-20150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36458" r="-10089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baseline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201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2489-4E5D-FA2D-3346-B7C024DB1285}"/>
                  </a:ext>
                </a:extLst>
              </p:cNvPr>
              <p:cNvSpPr txBox="1"/>
              <p:nvPr/>
            </p:nvSpPr>
            <p:spPr>
              <a:xfrm>
                <a:off x="8376184" y="3130918"/>
                <a:ext cx="1459823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𝑂</m:t>
                      </m:r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(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  <m:t>log</m:t>
                          </m:r>
                        </m:fName>
                        <m:e>
                          <m: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  <m:t>𝑛</m:t>
                          </m:r>
                        </m:e>
                      </m:func>
                      <m: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70C0"/>
                  </a:solidFill>
                  <a:latin typeface="Cambria Math" panose="02040503050406030204" pitchFamily="18" charset="0"/>
                  <a:ea typeface="华文细黑" panose="02010600040101010101" pitchFamily="2" charset="-122"/>
                </a:endParaRPr>
              </a:p>
              <a:p>
                <a:endParaRPr lang="en-US" sz="2400">
                  <a:solidFill>
                    <a:srgbClr val="0070C0"/>
                  </a:solidFill>
                  <a:latin typeface="Cambria Math" panose="02040503050406030204" pitchFamily="18" charset="0"/>
                  <a:ea typeface="华文细黑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𝑂</m:t>
                      </m:r>
                      <m: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(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  <m:t>log</m:t>
                          </m:r>
                        </m:fName>
                        <m:e>
                          <m: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  <m:t>𝑛</m:t>
                          </m:r>
                        </m:e>
                      </m:func>
                      <m: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70C0"/>
                  </a:solidFill>
                  <a:latin typeface="Cambria Math" panose="02040503050406030204" pitchFamily="18" charset="0"/>
                  <a:ea typeface="华文细黑" panose="02010600040101010101" pitchFamily="2" charset="-122"/>
                </a:endParaRPr>
              </a:p>
              <a:p>
                <a:pPr marL="0" marR="0" indent="0" algn="l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00" b="0" i="0" u="none" strike="noStrike" kern="1200" baseline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华文细黑" panose="02010600040101010101" pitchFamily="2" charset="-122"/>
                </a:endParaRPr>
              </a:p>
              <a:p>
                <a:pPr marL="0" marR="0" indent="0" algn="l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u="none" strike="noStrike" kern="1200" baseline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𝑂</m:t>
                      </m:r>
                      <m:r>
                        <a:rPr lang="en-US" sz="2400" b="0" i="0" u="none" strike="noStrike" kern="1200" baseline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(</m:t>
                      </m:r>
                      <m:func>
                        <m:funcPr>
                          <m:ctrlPr>
                            <a:rPr lang="en-US" sz="2400" b="0" i="1" u="none" strike="noStrike" kern="1200" baseline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u="none" strike="noStrike" kern="1200" baseline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0" u="none" strike="noStrike" kern="1200" baseline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pitchFamily="2" charset="-122"/>
                            </a:rPr>
                            <m:t>𝑛</m:t>
                          </m:r>
                        </m:e>
                      </m:func>
                      <m:r>
                        <a:rPr lang="en-US" sz="2400" b="0" i="0" u="none" strike="noStrike" kern="1200" baseline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en-US" sz="2400" b="0" i="0" u="none" strike="noStrike">
                  <a:solidFill>
                    <a:srgbClr val="0070C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2489-4E5D-FA2D-3346-B7C024DB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84" y="3130918"/>
                <a:ext cx="1459823" cy="1846659"/>
              </a:xfrm>
              <a:prstGeom prst="rect">
                <a:avLst/>
              </a:prstGeom>
              <a:blipFill>
                <a:blip r:embed="rId3"/>
                <a:stretch>
                  <a:fillRect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52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AD2-472A-3E25-3521-E34AD8C2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Revisiting </a:t>
            </a:r>
            <a:r>
              <a:rPr lang="en-US" altLang="zh-CN" err="1"/>
              <a:t>FindMin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9B3C-39DC-4B0E-38DF-D9A8C87B77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marR="485140" indent="-342900">
              <a:lnSpc>
                <a:spcPts val="346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3200">
                <a:latin typeface="+mj-lt"/>
                <a:cs typeface="Arial"/>
              </a:rPr>
              <a:t>Application: Find the smallest (or highest priority) item quickly</a:t>
            </a:r>
          </a:p>
          <a:p>
            <a:pPr marL="756285" marR="1038225" lvl="1" indent="-287020">
              <a:lnSpc>
                <a:spcPts val="302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Operating system </a:t>
            </a:r>
            <a:r>
              <a:rPr lang="en-US" altLang="zh-CN" sz="2800">
                <a:latin typeface="+mj-lt"/>
                <a:cs typeface="Arial"/>
              </a:rPr>
              <a:t>needs to schedule jobs according to priority instead of FIFO</a:t>
            </a:r>
          </a:p>
          <a:p>
            <a:pPr marL="756285" marR="5080" lvl="1" indent="-287020">
              <a:lnSpc>
                <a:spcPts val="303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Event simulation </a:t>
            </a:r>
            <a:r>
              <a:rPr lang="en-US" altLang="zh-CN" sz="2800">
                <a:latin typeface="+mj-lt"/>
                <a:cs typeface="Arial"/>
              </a:rPr>
              <a:t>(bank customers arriving and departing, ordered according to when the event happened)</a:t>
            </a:r>
          </a:p>
          <a:p>
            <a:pPr marL="756285" marR="56515" lvl="1" indent="-287020">
              <a:lnSpc>
                <a:spcPts val="3020"/>
              </a:lnSpc>
              <a:spcBef>
                <a:spcPts val="665"/>
              </a:spcBef>
              <a:buChar char="–"/>
              <a:tabLst>
                <a:tab pos="756920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Find </a:t>
            </a:r>
            <a:r>
              <a:rPr lang="en-US" altLang="zh-CN" sz="2800">
                <a:latin typeface="+mj-lt"/>
                <a:cs typeface="Arial"/>
              </a:rPr>
              <a:t>student with highest grade, employee with highest salary etc.</a:t>
            </a:r>
          </a:p>
          <a:p>
            <a:endParaRPr lang="zh-CN" altLang="en-US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5A6C2-0DC1-7DCC-7A04-017B7CFB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1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AD2-472A-3E25-3521-E34AD8C2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Priority Queue ADT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9B3C-39DC-4B0E-38DF-D9A8C87B77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>
                <a:latin typeface="+mj-lt"/>
                <a:cs typeface="Arial"/>
              </a:rPr>
              <a:t>Priority Queue can efficiently do:</a:t>
            </a:r>
          </a:p>
          <a:p>
            <a:pPr marL="756285" lvl="1" indent="-287020">
              <a:spcBef>
                <a:spcPts val="320"/>
              </a:spcBef>
              <a:buChar char="–"/>
              <a:tabLst>
                <a:tab pos="756920" algn="l"/>
              </a:tabLst>
            </a:pP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 (and </a:t>
            </a:r>
            <a:r>
              <a:rPr lang="en-US" altLang="zh-CN" sz="2400" err="1">
                <a:latin typeface="+mj-lt"/>
                <a:cs typeface="Arial"/>
              </a:rPr>
              <a:t>DeleteMin</a:t>
            </a:r>
            <a:r>
              <a:rPr lang="en-US" altLang="zh-CN" sz="2400">
                <a:latin typeface="+mj-lt"/>
                <a:cs typeface="Arial"/>
              </a:rPr>
              <a:t>)</a:t>
            </a:r>
          </a:p>
          <a:p>
            <a:pPr marL="756285" lvl="1" indent="-287020">
              <a:spcBef>
                <a:spcPts val="285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latin typeface="+mj-lt"/>
                <a:cs typeface="Arial"/>
              </a:rPr>
              <a:t>Insert</a:t>
            </a:r>
          </a:p>
          <a:p>
            <a:pPr marL="756285" lvl="1" indent="-287020">
              <a:spcBef>
                <a:spcPts val="285"/>
              </a:spcBef>
              <a:buChar char="–"/>
              <a:tabLst>
                <a:tab pos="756920" algn="l"/>
              </a:tabLst>
            </a:pPr>
            <a:endParaRPr lang="en-US" altLang="zh-CN" sz="2400">
              <a:latin typeface="+mj-lt"/>
              <a:cs typeface="Arial"/>
            </a:endParaRPr>
          </a:p>
          <a:p>
            <a:pPr marL="355600" indent="-342900"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>
                <a:latin typeface="+mj-lt"/>
                <a:cs typeface="Arial"/>
              </a:rPr>
              <a:t>What if we use…</a:t>
            </a:r>
          </a:p>
          <a:p>
            <a:pPr marL="756285" lvl="1" indent="-287020">
              <a:lnSpc>
                <a:spcPts val="2735"/>
              </a:lnSpc>
              <a:spcBef>
                <a:spcPts val="315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solidFill>
                  <a:srgbClr val="C0504D"/>
                </a:solidFill>
                <a:latin typeface="+mj-lt"/>
                <a:cs typeface="Arial"/>
              </a:rPr>
              <a:t>Lists: </a:t>
            </a:r>
            <a:r>
              <a:rPr lang="en-US" altLang="zh-CN" sz="2400">
                <a:latin typeface="+mj-lt"/>
                <a:cs typeface="Arial"/>
              </a:rPr>
              <a:t>If sorted, what is the run time for Insert and </a:t>
            </a: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? Unsorted?</a:t>
            </a:r>
          </a:p>
          <a:p>
            <a:pPr marL="756285" marR="294640" lvl="1" indent="-287020">
              <a:lnSpc>
                <a:spcPts val="2590"/>
              </a:lnSpc>
              <a:spcBef>
                <a:spcPts val="615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solidFill>
                  <a:srgbClr val="C0504D"/>
                </a:solidFill>
                <a:latin typeface="+mj-lt"/>
                <a:cs typeface="Arial"/>
              </a:rPr>
              <a:t>Binary Search Trees: </a:t>
            </a:r>
            <a:r>
              <a:rPr lang="en-US" altLang="zh-CN" sz="2400">
                <a:latin typeface="+mj-lt"/>
                <a:cs typeface="Arial"/>
              </a:rPr>
              <a:t>What is the run time for Insert and </a:t>
            </a: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?</a:t>
            </a:r>
          </a:p>
          <a:p>
            <a:pPr marL="756285" lvl="1" indent="-287020">
              <a:spcBef>
                <a:spcPts val="254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solidFill>
                  <a:srgbClr val="C0504D"/>
                </a:solidFill>
                <a:latin typeface="+mj-lt"/>
                <a:cs typeface="Arial"/>
              </a:rPr>
              <a:t>Hash Tables (Maybe next lecture): </a:t>
            </a:r>
            <a:r>
              <a:rPr lang="en-US" altLang="zh-CN" sz="2400">
                <a:latin typeface="+mj-lt"/>
                <a:cs typeface="Arial"/>
              </a:rPr>
              <a:t>What is the run time for Insert and </a:t>
            </a: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5A6C2-0DC1-7DCC-7A04-017B7CFB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AD2-472A-3E25-3521-E34AD8C2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Less Flexibility </a:t>
            </a:r>
            <a:r>
              <a:rPr lang="en-US" altLang="zh-CN">
                <a:latin typeface="Wingdings"/>
                <a:cs typeface="Wingdings"/>
              </a:rPr>
              <a:t></a:t>
            </a:r>
            <a:r>
              <a:rPr lang="en-US" altLang="zh-CN">
                <a:latin typeface="Times New Roman"/>
                <a:cs typeface="Times New Roman"/>
              </a:rPr>
              <a:t> </a:t>
            </a:r>
            <a:r>
              <a:rPr lang="en-US" altLang="zh-CN"/>
              <a:t>More Speed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9B3C-39DC-4B0E-38DF-D9A8C87B77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3535"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Lists</a:t>
            </a:r>
            <a:endParaRPr lang="en-US" altLang="zh-CN" sz="2800">
              <a:latin typeface="+mj-lt"/>
              <a:cs typeface="Arial"/>
            </a:endParaRPr>
          </a:p>
          <a:p>
            <a:pPr marL="756285" lvl="1" indent="-287020">
              <a:spcBef>
                <a:spcPts val="20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latin typeface="+mj-lt"/>
                <a:cs typeface="Arial"/>
              </a:rPr>
              <a:t>If sorted: </a:t>
            </a: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 is O(1) but Insert is O(N)</a:t>
            </a:r>
          </a:p>
          <a:p>
            <a:pPr marL="756285" lvl="1" indent="-287020">
              <a:lnSpc>
                <a:spcPts val="2870"/>
              </a:lnSpc>
              <a:buChar char="–"/>
              <a:tabLst>
                <a:tab pos="756920" algn="l"/>
              </a:tabLst>
            </a:pPr>
            <a:r>
              <a:rPr lang="en-US" altLang="zh-CN" sz="2400">
                <a:latin typeface="+mj-lt"/>
                <a:cs typeface="Arial"/>
              </a:rPr>
              <a:t>If not sorted: Insert is O(1) but </a:t>
            </a: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 is O(N)</a:t>
            </a:r>
          </a:p>
          <a:p>
            <a:pPr marL="355600" indent="-343535">
              <a:lnSpc>
                <a:spcPts val="3350"/>
              </a:lnSpc>
              <a:buChar char="•"/>
              <a:tabLst>
                <a:tab pos="355600" algn="l"/>
                <a:tab pos="356235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Balanced Binary Search Trees </a:t>
            </a:r>
            <a:r>
              <a:rPr lang="en-US" altLang="zh-CN" sz="2800">
                <a:latin typeface="+mj-lt"/>
                <a:cs typeface="Arial"/>
              </a:rPr>
              <a:t>(BSTs)</a:t>
            </a:r>
          </a:p>
          <a:p>
            <a:pPr marL="756285" lvl="1" indent="-287020">
              <a:lnSpc>
                <a:spcPts val="2875"/>
              </a:lnSpc>
              <a:spcBef>
                <a:spcPts val="15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latin typeface="+mj-lt"/>
                <a:cs typeface="Arial"/>
              </a:rPr>
              <a:t>Insert is O(log N) and </a:t>
            </a:r>
            <a:r>
              <a:rPr lang="en-US" altLang="zh-CN" sz="2400" err="1">
                <a:latin typeface="+mj-lt"/>
                <a:cs typeface="Arial"/>
              </a:rPr>
              <a:t>FindMin</a:t>
            </a:r>
            <a:r>
              <a:rPr lang="en-US" altLang="zh-CN" sz="2400">
                <a:latin typeface="+mj-lt"/>
                <a:cs typeface="Arial"/>
              </a:rPr>
              <a:t> is O(log N)</a:t>
            </a:r>
          </a:p>
          <a:p>
            <a:pPr marL="355600" indent="-343535">
              <a:lnSpc>
                <a:spcPts val="3350"/>
              </a:lnSpc>
              <a:buChar char="•"/>
              <a:tabLst>
                <a:tab pos="355600" algn="l"/>
                <a:tab pos="356235" algn="l"/>
              </a:tabLst>
            </a:pPr>
            <a:r>
              <a:rPr lang="en-US" altLang="zh-CN" sz="2800">
                <a:latin typeface="+mj-lt"/>
                <a:cs typeface="Arial"/>
              </a:rPr>
              <a:t>BSTs look good but…</a:t>
            </a:r>
          </a:p>
          <a:p>
            <a:pPr marL="756285" lvl="1" indent="-287020">
              <a:spcBef>
                <a:spcPts val="15"/>
              </a:spcBef>
              <a:buChar char="–"/>
              <a:tabLst>
                <a:tab pos="756920" algn="l"/>
              </a:tabLst>
            </a:pPr>
            <a:r>
              <a:rPr lang="en-US" altLang="zh-CN" sz="2400">
                <a:solidFill>
                  <a:srgbClr val="FF0000"/>
                </a:solidFill>
                <a:latin typeface="+mj-lt"/>
                <a:cs typeface="Arial"/>
              </a:rPr>
              <a:t>BSTs are efficient for all Finds, not just </a:t>
            </a:r>
            <a:r>
              <a:rPr lang="en-US" altLang="zh-CN" sz="2400" err="1">
                <a:solidFill>
                  <a:srgbClr val="FF0000"/>
                </a:solidFill>
                <a:latin typeface="+mj-lt"/>
                <a:cs typeface="Arial"/>
              </a:rPr>
              <a:t>FindMin</a:t>
            </a:r>
            <a:endParaRPr lang="en-US" altLang="zh-CN" sz="2400">
              <a:latin typeface="+mj-lt"/>
              <a:cs typeface="Arial"/>
            </a:endParaRPr>
          </a:p>
          <a:p>
            <a:pPr marL="756285" lvl="1" indent="-287020">
              <a:buChar char="–"/>
              <a:tabLst>
                <a:tab pos="756920" algn="l"/>
              </a:tabLst>
            </a:pPr>
            <a:r>
              <a:rPr lang="en-US" altLang="zh-CN" sz="2400">
                <a:solidFill>
                  <a:srgbClr val="FF0000"/>
                </a:solidFill>
                <a:latin typeface="+mj-lt"/>
                <a:cs typeface="Arial"/>
              </a:rPr>
              <a:t>We only need </a:t>
            </a:r>
            <a:r>
              <a:rPr lang="en-US" altLang="zh-CN" sz="2400" err="1">
                <a:solidFill>
                  <a:srgbClr val="FF0000"/>
                </a:solidFill>
                <a:latin typeface="+mj-lt"/>
                <a:cs typeface="Arial"/>
              </a:rPr>
              <a:t>FindMin</a:t>
            </a:r>
            <a:endParaRPr lang="en-US" altLang="zh-CN" sz="2400">
              <a:latin typeface="+mj-lt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5A6C2-0DC1-7DCC-7A04-017B7CFB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DE15-F488-EB0B-A566-439DB3B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Better than a speeding BST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CA8A2-1C29-97A5-ACB7-7162AB9D2BD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3200">
                    <a:latin typeface="+mj-lt"/>
                    <a:cs typeface="Arial"/>
                  </a:rPr>
                  <a:t>Can we do better than Balanced Binary Search Trees?</a:t>
                </a:r>
              </a:p>
              <a:p>
                <a:pPr lvl="1"/>
                <a:r>
                  <a:rPr lang="en-US" altLang="zh-CN" sz="2800">
                    <a:solidFill>
                      <a:srgbClr val="FF0000"/>
                    </a:solidFill>
                    <a:latin typeface="+mj-lt"/>
                    <a:cs typeface="Arial"/>
                  </a:rPr>
                  <a:t>Very limited requirements: Insert, </a:t>
                </a:r>
                <a:r>
                  <a:rPr lang="en-US" altLang="zh-CN" sz="2800" err="1">
                    <a:solidFill>
                      <a:srgbClr val="FF0000"/>
                    </a:solidFill>
                    <a:latin typeface="+mj-lt"/>
                    <a:cs typeface="Arial"/>
                  </a:rPr>
                  <a:t>FindMin</a:t>
                </a:r>
                <a:r>
                  <a:rPr lang="en-US" altLang="zh-CN" sz="2800">
                    <a:solidFill>
                      <a:srgbClr val="FF0000"/>
                    </a:solidFill>
                    <a:latin typeface="+mj-lt"/>
                    <a:cs typeface="Arial"/>
                  </a:rPr>
                  <a:t>, </a:t>
                </a:r>
                <a:r>
                  <a:rPr lang="en-US" altLang="zh-CN" sz="2800" err="1">
                    <a:solidFill>
                      <a:srgbClr val="FF0000"/>
                    </a:solidFill>
                    <a:latin typeface="+mj-lt"/>
                    <a:cs typeface="Arial"/>
                  </a:rPr>
                  <a:t>DeleteMin</a:t>
                </a:r>
                <a:endParaRPr lang="en-US" altLang="zh-CN" sz="2800">
                  <a:solidFill>
                    <a:srgbClr val="FF0000"/>
                  </a:solidFill>
                  <a:latin typeface="+mj-lt"/>
                  <a:cs typeface="Arial"/>
                </a:endParaRPr>
              </a:p>
              <a:p>
                <a:pPr lvl="1"/>
                <a:r>
                  <a:rPr lang="en-US" altLang="zh-CN" sz="2800">
                    <a:latin typeface="+mj-lt"/>
                    <a:cs typeface="Arial"/>
                  </a:rPr>
                  <a:t>The goals are:</a:t>
                </a:r>
              </a:p>
              <a:p>
                <a:pPr lvl="2"/>
                <a:r>
                  <a:rPr lang="en-US" altLang="zh-CN" sz="2400" err="1">
                    <a:solidFill>
                      <a:srgbClr val="C0504D"/>
                    </a:solidFill>
                    <a:latin typeface="+mj-lt"/>
                    <a:cs typeface="Arial"/>
                  </a:rPr>
                  <a:t>FindMin</a:t>
                </a:r>
                <a:r>
                  <a:rPr lang="en-US" altLang="zh-CN" sz="2400">
                    <a:solidFill>
                      <a:srgbClr val="C0504D"/>
                    </a:solidFill>
                    <a:latin typeface="+mj-lt"/>
                    <a:cs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(1)</m:t>
                    </m:r>
                  </m:oMath>
                </a14:m>
                <a:endParaRPr lang="en-US" altLang="zh-CN" sz="2400">
                  <a:solidFill>
                    <a:srgbClr val="C0504D"/>
                  </a:solidFill>
                  <a:latin typeface="+mj-lt"/>
                  <a:cs typeface="Arial"/>
                </a:endParaRPr>
              </a:p>
              <a:p>
                <a:pPr lvl="2"/>
                <a:r>
                  <a:rPr lang="en-US" altLang="zh-CN" sz="2400">
                    <a:latin typeface="+mj-lt"/>
                    <a:cs typeface="Arial"/>
                  </a:rPr>
                  <a:t>Insert is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400">
                  <a:latin typeface="+mj-lt"/>
                  <a:cs typeface="Arial"/>
                </a:endParaRPr>
              </a:p>
              <a:p>
                <a:pPr lvl="2"/>
                <a:r>
                  <a:rPr lang="en-US" altLang="zh-CN" sz="2400" err="1">
                    <a:latin typeface="+mj-lt"/>
                    <a:cs typeface="Arial"/>
                  </a:rPr>
                  <a:t>DeleteMin</a:t>
                </a:r>
                <a:r>
                  <a:rPr lang="en-US" altLang="zh-CN" sz="2400">
                    <a:latin typeface="+mj-lt"/>
                    <a:cs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400">
                  <a:latin typeface="+mj-lt"/>
                  <a:cs typeface="Arial"/>
                </a:endParaRPr>
              </a:p>
              <a:p>
                <a:pPr lvl="2"/>
                <a:endParaRPr lang="en-US" altLang="zh-CN">
                  <a:latin typeface="+mj-lt"/>
                  <a:cs typeface="Arial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CA8A2-1C29-97A5-ACB7-7162AB9D2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0403F-4419-CF80-3BBC-6691F53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DE15-F488-EB0B-A566-439DB3B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Binary Heaps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A8A2-1C29-97A5-ACB7-7162AB9D2B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69900" indent="-457834">
              <a:spcBef>
                <a:spcPts val="805"/>
              </a:spcBef>
              <a:buChar char="•"/>
              <a:tabLst>
                <a:tab pos="469900" algn="l"/>
                <a:tab pos="470534" algn="l"/>
              </a:tabLst>
            </a:pPr>
            <a:r>
              <a:rPr lang="en-US" altLang="zh-CN" sz="3200">
                <a:latin typeface="+mj-lt"/>
                <a:cs typeface="Arial"/>
              </a:rPr>
              <a:t>A binary heap is a binary tree (NOT a B</a:t>
            </a:r>
            <a:r>
              <a:rPr lang="en-US" altLang="zh-CN" sz="3200" b="1">
                <a:solidFill>
                  <a:srgbClr val="FF0000"/>
                </a:solidFill>
                <a:latin typeface="+mj-lt"/>
                <a:cs typeface="Arial"/>
              </a:rPr>
              <a:t>S</a:t>
            </a:r>
            <a:r>
              <a:rPr lang="en-US" altLang="zh-CN" sz="3200">
                <a:latin typeface="+mj-lt"/>
                <a:cs typeface="Arial"/>
              </a:rPr>
              <a:t>T) that is:</a:t>
            </a:r>
          </a:p>
          <a:p>
            <a:pPr marL="965200" marR="5080" lvl="1" indent="-381000">
              <a:spcBef>
                <a:spcPts val="605"/>
              </a:spcBef>
              <a:buChar char="–"/>
              <a:tabLst>
                <a:tab pos="965200" algn="l"/>
                <a:tab pos="965835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Complete</a:t>
            </a:r>
            <a:r>
              <a:rPr lang="en-US" altLang="zh-CN" sz="2800">
                <a:latin typeface="+mj-lt"/>
                <a:cs typeface="Arial"/>
              </a:rPr>
              <a:t>: the tree is completely filled except possibly the bottom level, which is filled from left to right</a:t>
            </a:r>
          </a:p>
          <a:p>
            <a:pPr marL="965200" lvl="1" indent="-381635">
              <a:spcBef>
                <a:spcPts val="580"/>
              </a:spcBef>
              <a:buChar char="–"/>
              <a:tabLst>
                <a:tab pos="965200" algn="l"/>
                <a:tab pos="965835" algn="l"/>
              </a:tabLst>
            </a:pPr>
            <a:r>
              <a:rPr lang="en-US" altLang="zh-CN" sz="2800">
                <a:solidFill>
                  <a:srgbClr val="C0504D"/>
                </a:solidFill>
                <a:latin typeface="+mj-lt"/>
                <a:cs typeface="Arial"/>
              </a:rPr>
              <a:t>Satisfies the </a:t>
            </a:r>
            <a:r>
              <a:rPr lang="en-US" altLang="zh-CN" sz="2800" b="1" u="sng">
                <a:solidFill>
                  <a:srgbClr val="C0504D"/>
                </a:solidFill>
                <a:latin typeface="+mj-lt"/>
                <a:cs typeface="Arial"/>
              </a:rPr>
              <a:t>heap order property</a:t>
            </a:r>
            <a:endParaRPr lang="en-US" altLang="zh-CN" sz="2800" b="1" u="sng">
              <a:latin typeface="+mj-lt"/>
              <a:cs typeface="Arial"/>
            </a:endParaRPr>
          </a:p>
          <a:p>
            <a:pPr marL="1251585" lvl="2" indent="-381635">
              <a:spcBef>
                <a:spcPts val="505"/>
              </a:spcBef>
              <a:buChar char="•"/>
              <a:tabLst>
                <a:tab pos="1251585" algn="l"/>
                <a:tab pos="1252220" algn="l"/>
              </a:tabLst>
            </a:pPr>
            <a:r>
              <a:rPr lang="en-US" altLang="zh-CN" sz="2400">
                <a:latin typeface="+mj-lt"/>
                <a:cs typeface="Arial"/>
              </a:rPr>
              <a:t>every node is less than or equal to its children (</a:t>
            </a:r>
            <a:r>
              <a:rPr lang="en-US" altLang="zh-CN" sz="2400" err="1">
                <a:latin typeface="+mj-lt"/>
                <a:cs typeface="Arial"/>
              </a:rPr>
              <a:t>MinHeap</a:t>
            </a:r>
            <a:r>
              <a:rPr lang="en-US" altLang="zh-CN" sz="2400">
                <a:latin typeface="+mj-lt"/>
                <a:cs typeface="Arial"/>
              </a:rPr>
              <a:t>, the default)</a:t>
            </a:r>
          </a:p>
          <a:p>
            <a:pPr marL="1251585" lvl="5" indent="-381635">
              <a:spcBef>
                <a:spcPts val="484"/>
              </a:spcBef>
              <a:buChar char="•"/>
              <a:tabLst>
                <a:tab pos="1251585" algn="l"/>
                <a:tab pos="1252220" algn="l"/>
              </a:tabLst>
            </a:pPr>
            <a:r>
              <a:rPr lang="en-US" altLang="zh-CN" sz="2400">
                <a:solidFill>
                  <a:srgbClr val="0070C0"/>
                </a:solidFill>
                <a:latin typeface="+mj-lt"/>
                <a:cs typeface="Arial"/>
              </a:rPr>
              <a:t>or every node is greater than or equal to its children (for </a:t>
            </a:r>
            <a:r>
              <a:rPr lang="en-US" altLang="zh-CN" sz="2400" err="1">
                <a:solidFill>
                  <a:srgbClr val="0070C0"/>
                </a:solidFill>
                <a:latin typeface="+mj-lt"/>
                <a:cs typeface="Arial"/>
              </a:rPr>
              <a:t>MaxHeap</a:t>
            </a:r>
            <a:r>
              <a:rPr lang="en-US" altLang="zh-CN" sz="2400">
                <a:solidFill>
                  <a:srgbClr val="0070C0"/>
                </a:solidFill>
                <a:latin typeface="+mj-lt"/>
                <a:cs typeface="Arial"/>
              </a:rPr>
              <a:t>)</a:t>
            </a:r>
          </a:p>
          <a:p>
            <a:pPr marL="469900" indent="-457834">
              <a:spcBef>
                <a:spcPts val="615"/>
              </a:spcBef>
              <a:buChar char="•"/>
              <a:tabLst>
                <a:tab pos="469900" algn="l"/>
                <a:tab pos="470534" algn="l"/>
              </a:tabLst>
            </a:pPr>
            <a:r>
              <a:rPr lang="en-US" altLang="zh-CN" sz="3200">
                <a:solidFill>
                  <a:srgbClr val="C0504D"/>
                </a:solidFill>
                <a:latin typeface="+mj-lt"/>
                <a:cs typeface="Arial"/>
              </a:rPr>
              <a:t>The root node is always the smallest node</a:t>
            </a:r>
            <a:endParaRPr lang="en-US" altLang="zh-CN" sz="3200">
              <a:latin typeface="+mj-lt"/>
              <a:cs typeface="Arial"/>
            </a:endParaRPr>
          </a:p>
          <a:p>
            <a:pPr marL="965200" lvl="1" indent="-381635">
              <a:spcBef>
                <a:spcPts val="605"/>
              </a:spcBef>
              <a:buChar char="–"/>
              <a:tabLst>
                <a:tab pos="965200" algn="l"/>
                <a:tab pos="965835" algn="l"/>
              </a:tabLst>
            </a:pPr>
            <a:r>
              <a:rPr lang="en-US" altLang="zh-CN" sz="2800">
                <a:solidFill>
                  <a:srgbClr val="0070C0"/>
                </a:solidFill>
                <a:latin typeface="+mj-lt"/>
                <a:cs typeface="Arial"/>
              </a:rPr>
              <a:t>or the largest, depending on the heap order (for </a:t>
            </a:r>
            <a:r>
              <a:rPr lang="en-US" altLang="zh-CN" sz="2800" err="1">
                <a:solidFill>
                  <a:srgbClr val="0070C0"/>
                </a:solidFill>
                <a:latin typeface="+mj-lt"/>
                <a:cs typeface="Arial"/>
              </a:rPr>
              <a:t>MaxHeap</a:t>
            </a:r>
            <a:r>
              <a:rPr lang="en-US" altLang="zh-CN" sz="2800">
                <a:solidFill>
                  <a:srgbClr val="0070C0"/>
                </a:solidFill>
                <a:latin typeface="+mj-lt"/>
                <a:cs typeface="Arial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0403F-4419-CF80-3BBC-6691F53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3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79F8-66B1-3C9D-64BB-44459FD2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order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94E0-2BB4-4870-1EA8-B7951920DA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8929" y="1245053"/>
            <a:ext cx="10515600" cy="4680000"/>
          </a:xfrm>
        </p:spPr>
        <p:txBody>
          <a:bodyPr/>
          <a:lstStyle/>
          <a:p>
            <a:r>
              <a:rPr lang="en-US" altLang="zh-CN" sz="2800">
                <a:latin typeface="+mj-lt"/>
                <a:cs typeface="Arial"/>
              </a:rPr>
              <a:t>A heap provides limited ordering information</a:t>
            </a:r>
          </a:p>
          <a:p>
            <a:r>
              <a:rPr lang="en-US" altLang="zh-CN" sz="2800">
                <a:latin typeface="+mj-lt"/>
                <a:cs typeface="Arial"/>
              </a:rPr>
              <a:t>Each </a:t>
            </a:r>
            <a:r>
              <a:rPr lang="en-US" altLang="zh-CN" sz="2800" i="1">
                <a:solidFill>
                  <a:srgbClr val="C0504D"/>
                </a:solidFill>
                <a:latin typeface="+mj-lt"/>
                <a:cs typeface="Arial"/>
              </a:rPr>
              <a:t>path </a:t>
            </a:r>
            <a:r>
              <a:rPr lang="en-US" altLang="zh-CN" sz="2800">
                <a:latin typeface="+mj-lt"/>
                <a:cs typeface="Arial"/>
              </a:rPr>
              <a:t>is sorted, but the subtrees are not sorted relative to each other</a:t>
            </a:r>
          </a:p>
          <a:p>
            <a:pPr lvl="1"/>
            <a:r>
              <a:rPr lang="en-US" altLang="zh-CN" sz="2400">
                <a:latin typeface="+mj-lt"/>
                <a:cs typeface="Arial"/>
              </a:rPr>
              <a:t>A binary heap is NOT a binary search tree</a:t>
            </a:r>
          </a:p>
          <a:p>
            <a:pPr lvl="1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8173-B2B8-F4B2-4035-E8ADD73A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FB11988F-C8EA-47A3-D457-1A421C3CAAAC}"/>
              </a:ext>
            </a:extLst>
          </p:cNvPr>
          <p:cNvGrpSpPr/>
          <p:nvPr/>
        </p:nvGrpSpPr>
        <p:grpSpPr>
          <a:xfrm>
            <a:off x="3018281" y="4125454"/>
            <a:ext cx="354330" cy="354330"/>
            <a:chOff x="1496377" y="4239577"/>
            <a:chExt cx="354330" cy="35433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8B5DB4E-E99C-1FF0-E271-87FA7AFD53CD}"/>
                </a:ext>
              </a:extLst>
            </p:cNvPr>
            <p:cNvSpPr/>
            <p:nvPr/>
          </p:nvSpPr>
          <p:spPr>
            <a:xfrm>
              <a:off x="1501139" y="424434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3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D5BFFE5-2250-3B57-3992-6A4F209294D8}"/>
                </a:ext>
              </a:extLst>
            </p:cNvPr>
            <p:cNvSpPr/>
            <p:nvPr/>
          </p:nvSpPr>
          <p:spPr>
            <a:xfrm>
              <a:off x="1501139" y="424434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3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AA4D15D4-A751-6227-1679-148585358D3A}"/>
              </a:ext>
            </a:extLst>
          </p:cNvPr>
          <p:cNvSpPr txBox="1"/>
          <p:nvPr/>
        </p:nvSpPr>
        <p:spPr>
          <a:xfrm>
            <a:off x="3107626" y="409706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D23CDFDF-B27E-5EFB-C286-DB5757B9AB94}"/>
              </a:ext>
            </a:extLst>
          </p:cNvPr>
          <p:cNvGrpSpPr/>
          <p:nvPr/>
        </p:nvGrpSpPr>
        <p:grpSpPr>
          <a:xfrm>
            <a:off x="2606801" y="4427142"/>
            <a:ext cx="901700" cy="668020"/>
            <a:chOff x="1084897" y="4541265"/>
            <a:chExt cx="901700" cy="668020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467317C3-E760-C0CB-0268-2CEBC190A048}"/>
                </a:ext>
              </a:extLst>
            </p:cNvPr>
            <p:cNvSpPr/>
            <p:nvPr/>
          </p:nvSpPr>
          <p:spPr>
            <a:xfrm>
              <a:off x="1360170" y="4551425"/>
              <a:ext cx="615950" cy="330835"/>
            </a:xfrm>
            <a:custGeom>
              <a:avLst/>
              <a:gdLst/>
              <a:ahLst/>
              <a:cxnLst/>
              <a:rect l="l" t="t" r="r" b="b"/>
              <a:pathLst>
                <a:path w="615950" h="330835">
                  <a:moveTo>
                    <a:pt x="195072" y="3048"/>
                  </a:moveTo>
                  <a:lnTo>
                    <a:pt x="0" y="330707"/>
                  </a:lnTo>
                </a:path>
                <a:path w="615950" h="330835">
                  <a:moveTo>
                    <a:pt x="615696" y="329184"/>
                  </a:moveTo>
                  <a:lnTo>
                    <a:pt x="42062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8354828E-FFDF-C75C-4967-882965845448}"/>
                </a:ext>
              </a:extLst>
            </p:cNvPr>
            <p:cNvSpPr/>
            <p:nvPr/>
          </p:nvSpPr>
          <p:spPr>
            <a:xfrm>
              <a:off x="1089660" y="486003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7D109D2A-579A-9D1B-2F24-7B742BD96A5A}"/>
                </a:ext>
              </a:extLst>
            </p:cNvPr>
            <p:cNvSpPr/>
            <p:nvPr/>
          </p:nvSpPr>
          <p:spPr>
            <a:xfrm>
              <a:off x="1089660" y="486003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1">
            <a:extLst>
              <a:ext uri="{FF2B5EF4-FFF2-40B4-BE49-F238E27FC236}">
                <a16:creationId xmlns:a16="http://schemas.microsoft.com/office/drawing/2014/main" id="{DBCA2F63-C399-59AB-2C2C-2C3CBEBB7DAD}"/>
              </a:ext>
            </a:extLst>
          </p:cNvPr>
          <p:cNvSpPr txBox="1"/>
          <p:nvPr/>
        </p:nvSpPr>
        <p:spPr>
          <a:xfrm>
            <a:off x="2694571" y="471162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482D391F-6BA3-BFD0-ED91-AC7590039DB4}"/>
              </a:ext>
            </a:extLst>
          </p:cNvPr>
          <p:cNvGrpSpPr/>
          <p:nvPr/>
        </p:nvGrpSpPr>
        <p:grpSpPr>
          <a:xfrm>
            <a:off x="3367277" y="4721338"/>
            <a:ext cx="354330" cy="354330"/>
            <a:chOff x="1845373" y="4835461"/>
            <a:chExt cx="354330" cy="354330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99FA53E1-C0D3-22F4-8276-521C2E90342A}"/>
                </a:ext>
              </a:extLst>
            </p:cNvPr>
            <p:cNvSpPr/>
            <p:nvPr/>
          </p:nvSpPr>
          <p:spPr>
            <a:xfrm>
              <a:off x="1850135" y="4840223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33F0B1D8-FB58-17F5-D114-C767980FABDA}"/>
                </a:ext>
              </a:extLst>
            </p:cNvPr>
            <p:cNvSpPr/>
            <p:nvPr/>
          </p:nvSpPr>
          <p:spPr>
            <a:xfrm>
              <a:off x="1850135" y="4840223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E383534F-3164-147D-0C1C-7E850CF073CB}"/>
              </a:ext>
            </a:extLst>
          </p:cNvPr>
          <p:cNvSpPr txBox="1"/>
          <p:nvPr/>
        </p:nvSpPr>
        <p:spPr>
          <a:xfrm>
            <a:off x="3455098" y="469231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6</a:t>
            </a:r>
          </a:p>
        </p:txBody>
      </p:sp>
      <p:grpSp>
        <p:nvGrpSpPr>
          <p:cNvPr id="18" name="object 16">
            <a:extLst>
              <a:ext uri="{FF2B5EF4-FFF2-40B4-BE49-F238E27FC236}">
                <a16:creationId xmlns:a16="http://schemas.microsoft.com/office/drawing/2014/main" id="{DCFD233A-6CA0-18E4-8969-6E5CF4808996}"/>
              </a:ext>
            </a:extLst>
          </p:cNvPr>
          <p:cNvGrpSpPr/>
          <p:nvPr/>
        </p:nvGrpSpPr>
        <p:grpSpPr>
          <a:xfrm>
            <a:off x="2295905" y="5080939"/>
            <a:ext cx="850900" cy="762635"/>
            <a:chOff x="774001" y="5195061"/>
            <a:chExt cx="850900" cy="762635"/>
          </a:xfrm>
        </p:grpSpPr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52F9EC6-4201-09D6-C41D-A5E077FBF9AD}"/>
                </a:ext>
              </a:extLst>
            </p:cNvPr>
            <p:cNvSpPr/>
            <p:nvPr/>
          </p:nvSpPr>
          <p:spPr>
            <a:xfrm>
              <a:off x="778763" y="5590031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3" y="0"/>
                  </a:moveTo>
                  <a:lnTo>
                    <a:pt x="126991" y="6151"/>
                  </a:lnTo>
                  <a:lnTo>
                    <a:pt x="85671" y="23511"/>
                  </a:lnTo>
                  <a:lnTo>
                    <a:pt x="50663" y="50439"/>
                  </a:lnTo>
                  <a:lnTo>
                    <a:pt x="23616" y="85293"/>
                  </a:lnTo>
                  <a:lnTo>
                    <a:pt x="6178" y="126431"/>
                  </a:lnTo>
                  <a:lnTo>
                    <a:pt x="0" y="172212"/>
                  </a:lnTo>
                  <a:lnTo>
                    <a:pt x="6178" y="217992"/>
                  </a:lnTo>
                  <a:lnTo>
                    <a:pt x="23616" y="259130"/>
                  </a:lnTo>
                  <a:lnTo>
                    <a:pt x="50663" y="293984"/>
                  </a:lnTo>
                  <a:lnTo>
                    <a:pt x="85671" y="320912"/>
                  </a:lnTo>
                  <a:lnTo>
                    <a:pt x="126991" y="338272"/>
                  </a:lnTo>
                  <a:lnTo>
                    <a:pt x="172973" y="344424"/>
                  </a:lnTo>
                  <a:lnTo>
                    <a:pt x="218956" y="338272"/>
                  </a:lnTo>
                  <a:lnTo>
                    <a:pt x="260276" y="320912"/>
                  </a:lnTo>
                  <a:lnTo>
                    <a:pt x="295284" y="293984"/>
                  </a:lnTo>
                  <a:lnTo>
                    <a:pt x="322331" y="259130"/>
                  </a:lnTo>
                  <a:lnTo>
                    <a:pt x="339769" y="217992"/>
                  </a:lnTo>
                  <a:lnTo>
                    <a:pt x="345948" y="172212"/>
                  </a:lnTo>
                  <a:lnTo>
                    <a:pt x="339769" y="126431"/>
                  </a:lnTo>
                  <a:lnTo>
                    <a:pt x="322331" y="85293"/>
                  </a:lnTo>
                  <a:lnTo>
                    <a:pt x="295284" y="50439"/>
                  </a:lnTo>
                  <a:lnTo>
                    <a:pt x="260276" y="23511"/>
                  </a:lnTo>
                  <a:lnTo>
                    <a:pt x="218956" y="6151"/>
                  </a:lnTo>
                  <a:lnTo>
                    <a:pt x="17297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2E19609-F6FA-141A-BA74-6FB545D2F5B5}"/>
                </a:ext>
              </a:extLst>
            </p:cNvPr>
            <p:cNvSpPr/>
            <p:nvPr/>
          </p:nvSpPr>
          <p:spPr>
            <a:xfrm>
              <a:off x="778763" y="5590031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0" y="172212"/>
                  </a:moveTo>
                  <a:lnTo>
                    <a:pt x="6178" y="126431"/>
                  </a:lnTo>
                  <a:lnTo>
                    <a:pt x="23616" y="85293"/>
                  </a:lnTo>
                  <a:lnTo>
                    <a:pt x="50663" y="50439"/>
                  </a:lnTo>
                  <a:lnTo>
                    <a:pt x="85671" y="23511"/>
                  </a:lnTo>
                  <a:lnTo>
                    <a:pt x="126991" y="6151"/>
                  </a:lnTo>
                  <a:lnTo>
                    <a:pt x="172973" y="0"/>
                  </a:lnTo>
                  <a:lnTo>
                    <a:pt x="218956" y="6151"/>
                  </a:lnTo>
                  <a:lnTo>
                    <a:pt x="260276" y="23511"/>
                  </a:lnTo>
                  <a:lnTo>
                    <a:pt x="295284" y="50439"/>
                  </a:lnTo>
                  <a:lnTo>
                    <a:pt x="322331" y="85293"/>
                  </a:lnTo>
                  <a:lnTo>
                    <a:pt x="339769" y="126431"/>
                  </a:lnTo>
                  <a:lnTo>
                    <a:pt x="345948" y="172212"/>
                  </a:lnTo>
                  <a:lnTo>
                    <a:pt x="339769" y="217992"/>
                  </a:lnTo>
                  <a:lnTo>
                    <a:pt x="322331" y="259130"/>
                  </a:lnTo>
                  <a:lnTo>
                    <a:pt x="295284" y="293984"/>
                  </a:lnTo>
                  <a:lnTo>
                    <a:pt x="260276" y="320912"/>
                  </a:lnTo>
                  <a:lnTo>
                    <a:pt x="218956" y="338272"/>
                  </a:lnTo>
                  <a:lnTo>
                    <a:pt x="172973" y="344424"/>
                  </a:lnTo>
                  <a:lnTo>
                    <a:pt x="126991" y="338272"/>
                  </a:lnTo>
                  <a:lnTo>
                    <a:pt x="85671" y="320912"/>
                  </a:lnTo>
                  <a:lnTo>
                    <a:pt x="50663" y="293984"/>
                  </a:lnTo>
                  <a:lnTo>
                    <a:pt x="23616" y="259130"/>
                  </a:lnTo>
                  <a:lnTo>
                    <a:pt x="6178" y="217992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CCFBD00-5DEE-FD3C-AA95-1E155E4196AC}"/>
                </a:ext>
              </a:extLst>
            </p:cNvPr>
            <p:cNvSpPr/>
            <p:nvPr/>
          </p:nvSpPr>
          <p:spPr>
            <a:xfrm>
              <a:off x="979931" y="5201411"/>
              <a:ext cx="245745" cy="410209"/>
            </a:xfrm>
            <a:custGeom>
              <a:avLst/>
              <a:gdLst/>
              <a:ahLst/>
              <a:cxnLst/>
              <a:rect l="l" t="t" r="r" b="b"/>
              <a:pathLst>
                <a:path w="245744" h="410210">
                  <a:moveTo>
                    <a:pt x="245364" y="0"/>
                  </a:moveTo>
                  <a:lnTo>
                    <a:pt x="0" y="4099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F90C63BD-1C98-EF57-7179-706B5EC68C1E}"/>
                </a:ext>
              </a:extLst>
            </p:cNvPr>
            <p:cNvSpPr/>
            <p:nvPr/>
          </p:nvSpPr>
          <p:spPr>
            <a:xfrm>
              <a:off x="1274063" y="5608319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1"/>
                  </a:lnTo>
                  <a:lnTo>
                    <a:pt x="85682" y="23511"/>
                  </a:lnTo>
                  <a:lnTo>
                    <a:pt x="50672" y="50439"/>
                  </a:lnTo>
                  <a:lnTo>
                    <a:pt x="23621" y="85293"/>
                  </a:lnTo>
                  <a:lnTo>
                    <a:pt x="6180" y="126431"/>
                  </a:lnTo>
                  <a:lnTo>
                    <a:pt x="0" y="172211"/>
                  </a:lnTo>
                  <a:lnTo>
                    <a:pt x="6180" y="217992"/>
                  </a:lnTo>
                  <a:lnTo>
                    <a:pt x="23621" y="259130"/>
                  </a:lnTo>
                  <a:lnTo>
                    <a:pt x="50672" y="293984"/>
                  </a:lnTo>
                  <a:lnTo>
                    <a:pt x="85682" y="320912"/>
                  </a:lnTo>
                  <a:lnTo>
                    <a:pt x="127000" y="338272"/>
                  </a:lnTo>
                  <a:lnTo>
                    <a:pt x="172974" y="344423"/>
                  </a:lnTo>
                  <a:lnTo>
                    <a:pt x="218948" y="338272"/>
                  </a:lnTo>
                  <a:lnTo>
                    <a:pt x="260265" y="320912"/>
                  </a:lnTo>
                  <a:lnTo>
                    <a:pt x="295275" y="293984"/>
                  </a:lnTo>
                  <a:lnTo>
                    <a:pt x="322326" y="259130"/>
                  </a:lnTo>
                  <a:lnTo>
                    <a:pt x="339767" y="217992"/>
                  </a:lnTo>
                  <a:lnTo>
                    <a:pt x="345948" y="172211"/>
                  </a:lnTo>
                  <a:lnTo>
                    <a:pt x="339767" y="126431"/>
                  </a:lnTo>
                  <a:lnTo>
                    <a:pt x="322326" y="85293"/>
                  </a:lnTo>
                  <a:lnTo>
                    <a:pt x="295275" y="50439"/>
                  </a:lnTo>
                  <a:lnTo>
                    <a:pt x="260265" y="23511"/>
                  </a:lnTo>
                  <a:lnTo>
                    <a:pt x="218948" y="6151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E7C01DC7-EE44-12BD-0796-74503FE19BCE}"/>
                </a:ext>
              </a:extLst>
            </p:cNvPr>
            <p:cNvSpPr/>
            <p:nvPr/>
          </p:nvSpPr>
          <p:spPr>
            <a:xfrm>
              <a:off x="1274063" y="5608319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0" y="172211"/>
                  </a:moveTo>
                  <a:lnTo>
                    <a:pt x="6180" y="126431"/>
                  </a:lnTo>
                  <a:lnTo>
                    <a:pt x="23621" y="85293"/>
                  </a:lnTo>
                  <a:lnTo>
                    <a:pt x="50672" y="50439"/>
                  </a:lnTo>
                  <a:lnTo>
                    <a:pt x="85682" y="23511"/>
                  </a:lnTo>
                  <a:lnTo>
                    <a:pt x="127000" y="6151"/>
                  </a:lnTo>
                  <a:lnTo>
                    <a:pt x="172974" y="0"/>
                  </a:lnTo>
                  <a:lnTo>
                    <a:pt x="218948" y="6151"/>
                  </a:lnTo>
                  <a:lnTo>
                    <a:pt x="260265" y="23511"/>
                  </a:lnTo>
                  <a:lnTo>
                    <a:pt x="295275" y="50439"/>
                  </a:lnTo>
                  <a:lnTo>
                    <a:pt x="322326" y="85293"/>
                  </a:lnTo>
                  <a:lnTo>
                    <a:pt x="339767" y="126431"/>
                  </a:lnTo>
                  <a:lnTo>
                    <a:pt x="345948" y="172211"/>
                  </a:lnTo>
                  <a:lnTo>
                    <a:pt x="339767" y="217992"/>
                  </a:lnTo>
                  <a:lnTo>
                    <a:pt x="322326" y="259130"/>
                  </a:lnTo>
                  <a:lnTo>
                    <a:pt x="295275" y="293984"/>
                  </a:lnTo>
                  <a:lnTo>
                    <a:pt x="260265" y="320912"/>
                  </a:lnTo>
                  <a:lnTo>
                    <a:pt x="218948" y="338272"/>
                  </a:lnTo>
                  <a:lnTo>
                    <a:pt x="172974" y="344423"/>
                  </a:lnTo>
                  <a:lnTo>
                    <a:pt x="127000" y="338272"/>
                  </a:lnTo>
                  <a:lnTo>
                    <a:pt x="85682" y="320912"/>
                  </a:lnTo>
                  <a:lnTo>
                    <a:pt x="50672" y="293984"/>
                  </a:lnTo>
                  <a:lnTo>
                    <a:pt x="23621" y="259130"/>
                  </a:lnTo>
                  <a:lnTo>
                    <a:pt x="6180" y="217992"/>
                  </a:lnTo>
                  <a:lnTo>
                    <a:pt x="0" y="1722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6B119EE1-C613-EABC-AF25-A5A4252F5EFA}"/>
                </a:ext>
              </a:extLst>
            </p:cNvPr>
            <p:cNvSpPr/>
            <p:nvPr/>
          </p:nvSpPr>
          <p:spPr>
            <a:xfrm>
              <a:off x="1255776" y="5210555"/>
              <a:ext cx="144780" cy="411480"/>
            </a:xfrm>
            <a:custGeom>
              <a:avLst/>
              <a:gdLst/>
              <a:ahLst/>
              <a:cxnLst/>
              <a:rect l="l" t="t" r="r" b="b"/>
              <a:pathLst>
                <a:path w="144780" h="411479">
                  <a:moveTo>
                    <a:pt x="0" y="0"/>
                  </a:moveTo>
                  <a:lnTo>
                    <a:pt x="144780" y="41148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3">
            <a:extLst>
              <a:ext uri="{FF2B5EF4-FFF2-40B4-BE49-F238E27FC236}">
                <a16:creationId xmlns:a16="http://schemas.microsoft.com/office/drawing/2014/main" id="{F64752B8-9D6A-FD6E-FE3C-18E1CD3370E7}"/>
              </a:ext>
            </a:extLst>
          </p:cNvPr>
          <p:cNvSpPr txBox="1"/>
          <p:nvPr/>
        </p:nvSpPr>
        <p:spPr>
          <a:xfrm>
            <a:off x="2384895" y="5443397"/>
            <a:ext cx="675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</a:tabLst>
            </a:pP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6" name="object 24">
            <a:extLst>
              <a:ext uri="{FF2B5EF4-FFF2-40B4-BE49-F238E27FC236}">
                <a16:creationId xmlns:a16="http://schemas.microsoft.com/office/drawing/2014/main" id="{078FB18C-9005-7EF2-6353-15E372D3C115}"/>
              </a:ext>
            </a:extLst>
          </p:cNvPr>
          <p:cNvGrpSpPr/>
          <p:nvPr/>
        </p:nvGrpSpPr>
        <p:grpSpPr>
          <a:xfrm>
            <a:off x="6054280" y="3851324"/>
            <a:ext cx="344805" cy="344805"/>
            <a:chOff x="4532376" y="3965447"/>
            <a:chExt cx="344805" cy="344805"/>
          </a:xfrm>
        </p:grpSpPr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29E94767-B5A4-3A87-6986-6730D93C9118}"/>
                </a:ext>
              </a:extLst>
            </p:cNvPr>
            <p:cNvSpPr/>
            <p:nvPr/>
          </p:nvSpPr>
          <p:spPr>
            <a:xfrm>
              <a:off x="4532376" y="396544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00DF013E-54FE-2333-5EA6-A5E9B1820235}"/>
                </a:ext>
              </a:extLst>
            </p:cNvPr>
            <p:cNvSpPr/>
            <p:nvPr/>
          </p:nvSpPr>
          <p:spPr>
            <a:xfrm>
              <a:off x="4532376" y="396544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8">
            <a:extLst>
              <a:ext uri="{FF2B5EF4-FFF2-40B4-BE49-F238E27FC236}">
                <a16:creationId xmlns:a16="http://schemas.microsoft.com/office/drawing/2014/main" id="{26C40CB2-931A-6A66-101C-C1E42D4FB3CD}"/>
              </a:ext>
            </a:extLst>
          </p:cNvPr>
          <p:cNvGrpSpPr/>
          <p:nvPr/>
        </p:nvGrpSpPr>
        <p:grpSpPr>
          <a:xfrm>
            <a:off x="5636513" y="4148250"/>
            <a:ext cx="901700" cy="666750"/>
            <a:chOff x="4114609" y="4262373"/>
            <a:chExt cx="901700" cy="666750"/>
          </a:xfrm>
        </p:grpSpPr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89F6DBD0-656D-BEED-C16D-924472E92CA4}"/>
                </a:ext>
              </a:extLst>
            </p:cNvPr>
            <p:cNvSpPr/>
            <p:nvPr/>
          </p:nvSpPr>
          <p:spPr>
            <a:xfrm>
              <a:off x="4389881" y="4272533"/>
              <a:ext cx="615950" cy="330835"/>
            </a:xfrm>
            <a:custGeom>
              <a:avLst/>
              <a:gdLst/>
              <a:ahLst/>
              <a:cxnLst/>
              <a:rect l="l" t="t" r="r" b="b"/>
              <a:pathLst>
                <a:path w="615950" h="330835">
                  <a:moveTo>
                    <a:pt x="195071" y="1524"/>
                  </a:moveTo>
                  <a:lnTo>
                    <a:pt x="0" y="330708"/>
                  </a:lnTo>
                </a:path>
                <a:path w="615950" h="330835">
                  <a:moveTo>
                    <a:pt x="615695" y="329184"/>
                  </a:moveTo>
                  <a:lnTo>
                    <a:pt x="420623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7698B8C7-E3FE-F030-159B-FCA1E57EC5CD}"/>
                </a:ext>
              </a:extLst>
            </p:cNvPr>
            <p:cNvSpPr/>
            <p:nvPr/>
          </p:nvSpPr>
          <p:spPr>
            <a:xfrm>
              <a:off x="4119371" y="457961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1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1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D64B64D7-90FE-4538-1921-4826340498E0}"/>
                </a:ext>
              </a:extLst>
            </p:cNvPr>
            <p:cNvSpPr/>
            <p:nvPr/>
          </p:nvSpPr>
          <p:spPr>
            <a:xfrm>
              <a:off x="4119371" y="457961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1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1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3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2">
            <a:extLst>
              <a:ext uri="{FF2B5EF4-FFF2-40B4-BE49-F238E27FC236}">
                <a16:creationId xmlns:a16="http://schemas.microsoft.com/office/drawing/2014/main" id="{4B27526A-0EA0-1198-7AC8-8D2CC12D0066}"/>
              </a:ext>
            </a:extLst>
          </p:cNvPr>
          <p:cNvSpPr txBox="1"/>
          <p:nvPr/>
        </p:nvSpPr>
        <p:spPr>
          <a:xfrm>
            <a:off x="5725476" y="443209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0</a:t>
            </a:r>
          </a:p>
        </p:txBody>
      </p:sp>
      <p:grpSp>
        <p:nvGrpSpPr>
          <p:cNvPr id="34" name="object 33">
            <a:extLst>
              <a:ext uri="{FF2B5EF4-FFF2-40B4-BE49-F238E27FC236}">
                <a16:creationId xmlns:a16="http://schemas.microsoft.com/office/drawing/2014/main" id="{FB376E9B-135A-0187-AA70-9742442AFE6F}"/>
              </a:ext>
            </a:extLst>
          </p:cNvPr>
          <p:cNvGrpSpPr/>
          <p:nvPr/>
        </p:nvGrpSpPr>
        <p:grpSpPr>
          <a:xfrm>
            <a:off x="6396989" y="4442446"/>
            <a:ext cx="354330" cy="354330"/>
            <a:chOff x="4875085" y="4556569"/>
            <a:chExt cx="354330" cy="354330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89610B93-0DB8-F823-6385-AFA26D0B0C08}"/>
                </a:ext>
              </a:extLst>
            </p:cNvPr>
            <p:cNvSpPr/>
            <p:nvPr/>
          </p:nvSpPr>
          <p:spPr>
            <a:xfrm>
              <a:off x="4879847" y="456133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97EB34E5-2781-0F35-7D2C-312444C2CC12}"/>
                </a:ext>
              </a:extLst>
            </p:cNvPr>
            <p:cNvSpPr/>
            <p:nvPr/>
          </p:nvSpPr>
          <p:spPr>
            <a:xfrm>
              <a:off x="4879847" y="456133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6">
            <a:extLst>
              <a:ext uri="{FF2B5EF4-FFF2-40B4-BE49-F238E27FC236}">
                <a16:creationId xmlns:a16="http://schemas.microsoft.com/office/drawing/2014/main" id="{1B8F2CE8-461B-6FD1-F71D-D9CF90D55641}"/>
              </a:ext>
            </a:extLst>
          </p:cNvPr>
          <p:cNvSpPr txBox="1"/>
          <p:nvPr/>
        </p:nvSpPr>
        <p:spPr>
          <a:xfrm>
            <a:off x="6485952" y="441291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1</a:t>
            </a:r>
          </a:p>
        </p:txBody>
      </p:sp>
      <p:grpSp>
        <p:nvGrpSpPr>
          <p:cNvPr id="38" name="object 37">
            <a:extLst>
              <a:ext uri="{FF2B5EF4-FFF2-40B4-BE49-F238E27FC236}">
                <a16:creationId xmlns:a16="http://schemas.microsoft.com/office/drawing/2014/main" id="{59D5CFA9-FC91-69DA-B2AE-3FC438964A16}"/>
              </a:ext>
            </a:extLst>
          </p:cNvPr>
          <p:cNvGrpSpPr/>
          <p:nvPr/>
        </p:nvGrpSpPr>
        <p:grpSpPr>
          <a:xfrm>
            <a:off x="5327332" y="4800777"/>
            <a:ext cx="457200" cy="744220"/>
            <a:chOff x="3805428" y="4914900"/>
            <a:chExt cx="457200" cy="744220"/>
          </a:xfrm>
        </p:grpSpPr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B68AF572-F0AB-B496-5BEC-06F084DAD64F}"/>
                </a:ext>
              </a:extLst>
            </p:cNvPr>
            <p:cNvSpPr/>
            <p:nvPr/>
          </p:nvSpPr>
          <p:spPr>
            <a:xfrm>
              <a:off x="3810000" y="530961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7E47F137-F8C6-17A9-180E-30D8B828E5CF}"/>
                </a:ext>
              </a:extLst>
            </p:cNvPr>
            <p:cNvSpPr/>
            <p:nvPr/>
          </p:nvSpPr>
          <p:spPr>
            <a:xfrm>
              <a:off x="3810000" y="530961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368345A1-D8BE-4E90-78BF-E36F3F844AC0}"/>
                </a:ext>
              </a:extLst>
            </p:cNvPr>
            <p:cNvSpPr/>
            <p:nvPr/>
          </p:nvSpPr>
          <p:spPr>
            <a:xfrm>
              <a:off x="4009644" y="4920995"/>
              <a:ext cx="247015" cy="411480"/>
            </a:xfrm>
            <a:custGeom>
              <a:avLst/>
              <a:gdLst/>
              <a:ahLst/>
              <a:cxnLst/>
              <a:rect l="l" t="t" r="r" b="b"/>
              <a:pathLst>
                <a:path w="247014" h="411479">
                  <a:moveTo>
                    <a:pt x="246887" y="0"/>
                  </a:moveTo>
                  <a:lnTo>
                    <a:pt x="0" y="41147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1">
            <a:extLst>
              <a:ext uri="{FF2B5EF4-FFF2-40B4-BE49-F238E27FC236}">
                <a16:creationId xmlns:a16="http://schemas.microsoft.com/office/drawing/2014/main" id="{0ADB354A-5D92-4308-A306-F167E0DD10ED}"/>
              </a:ext>
            </a:extLst>
          </p:cNvPr>
          <p:cNvGrpSpPr/>
          <p:nvPr/>
        </p:nvGrpSpPr>
        <p:grpSpPr>
          <a:xfrm>
            <a:off x="9305606" y="3974388"/>
            <a:ext cx="354330" cy="354330"/>
            <a:chOff x="7523797" y="4260913"/>
            <a:chExt cx="354330" cy="354330"/>
          </a:xfrm>
        </p:grpSpPr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7B3398D-5BD4-5619-690C-58591B758034}"/>
                </a:ext>
              </a:extLst>
            </p:cNvPr>
            <p:cNvSpPr/>
            <p:nvPr/>
          </p:nvSpPr>
          <p:spPr>
            <a:xfrm>
              <a:off x="7528559" y="4265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B20C9515-4C54-C695-D2E2-E8AF7F4F67CA}"/>
                </a:ext>
              </a:extLst>
            </p:cNvPr>
            <p:cNvSpPr/>
            <p:nvPr/>
          </p:nvSpPr>
          <p:spPr>
            <a:xfrm>
              <a:off x="7528559" y="4265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4">
            <a:extLst>
              <a:ext uri="{FF2B5EF4-FFF2-40B4-BE49-F238E27FC236}">
                <a16:creationId xmlns:a16="http://schemas.microsoft.com/office/drawing/2014/main" id="{0280F363-4D52-B03E-6F4B-732B287253D3}"/>
              </a:ext>
            </a:extLst>
          </p:cNvPr>
          <p:cNvSpPr txBox="1"/>
          <p:nvPr/>
        </p:nvSpPr>
        <p:spPr>
          <a:xfrm>
            <a:off x="9394315" y="394511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1</a:t>
            </a:r>
          </a:p>
        </p:txBody>
      </p:sp>
      <p:grpSp>
        <p:nvGrpSpPr>
          <p:cNvPr id="46" name="object 45">
            <a:extLst>
              <a:ext uri="{FF2B5EF4-FFF2-40B4-BE49-F238E27FC236}">
                <a16:creationId xmlns:a16="http://schemas.microsoft.com/office/drawing/2014/main" id="{8201616E-48CD-9AAA-C111-DBCD7F9EE02F}"/>
              </a:ext>
            </a:extLst>
          </p:cNvPr>
          <p:cNvGrpSpPr/>
          <p:nvPr/>
        </p:nvGrpSpPr>
        <p:grpSpPr>
          <a:xfrm>
            <a:off x="8892602" y="4276077"/>
            <a:ext cx="901700" cy="666750"/>
            <a:chOff x="7110793" y="4562602"/>
            <a:chExt cx="901700" cy="666750"/>
          </a:xfrm>
        </p:grpSpPr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7A30BAA1-9FFA-24A1-2CD0-9EA32F5A6506}"/>
                </a:ext>
              </a:extLst>
            </p:cNvPr>
            <p:cNvSpPr/>
            <p:nvPr/>
          </p:nvSpPr>
          <p:spPr>
            <a:xfrm>
              <a:off x="7386066" y="4572762"/>
              <a:ext cx="615950" cy="330835"/>
            </a:xfrm>
            <a:custGeom>
              <a:avLst/>
              <a:gdLst/>
              <a:ahLst/>
              <a:cxnLst/>
              <a:rect l="l" t="t" r="r" b="b"/>
              <a:pathLst>
                <a:path w="615950" h="330835">
                  <a:moveTo>
                    <a:pt x="195072" y="1524"/>
                  </a:moveTo>
                  <a:lnTo>
                    <a:pt x="0" y="330707"/>
                  </a:lnTo>
                </a:path>
                <a:path w="615950" h="330835">
                  <a:moveTo>
                    <a:pt x="615695" y="329183"/>
                  </a:moveTo>
                  <a:lnTo>
                    <a:pt x="42062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C481F2B6-51F2-50AA-5DCC-01B75A38E107}"/>
                </a:ext>
              </a:extLst>
            </p:cNvPr>
            <p:cNvSpPr/>
            <p:nvPr/>
          </p:nvSpPr>
          <p:spPr>
            <a:xfrm>
              <a:off x="7115556" y="487984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9D7197CC-F20E-1C62-0989-69F9F0155541}"/>
                </a:ext>
              </a:extLst>
            </p:cNvPr>
            <p:cNvSpPr/>
            <p:nvPr/>
          </p:nvSpPr>
          <p:spPr>
            <a:xfrm>
              <a:off x="7115556" y="487984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9">
            <a:extLst>
              <a:ext uri="{FF2B5EF4-FFF2-40B4-BE49-F238E27FC236}">
                <a16:creationId xmlns:a16="http://schemas.microsoft.com/office/drawing/2014/main" id="{431A0CFB-3B79-1D3E-EA1C-53172C553E4E}"/>
              </a:ext>
            </a:extLst>
          </p:cNvPr>
          <p:cNvSpPr txBox="1"/>
          <p:nvPr/>
        </p:nvSpPr>
        <p:spPr>
          <a:xfrm>
            <a:off x="8981565" y="455954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EE936EC6-9DED-924C-6BB6-F51715A1FF71}"/>
              </a:ext>
            </a:extLst>
          </p:cNvPr>
          <p:cNvGrpSpPr/>
          <p:nvPr/>
        </p:nvGrpSpPr>
        <p:grpSpPr>
          <a:xfrm>
            <a:off x="9653078" y="4570272"/>
            <a:ext cx="354330" cy="354330"/>
            <a:chOff x="7871269" y="4856797"/>
            <a:chExt cx="354330" cy="354330"/>
          </a:xfrm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2CA03D6E-C444-688F-479D-98999D9CB397}"/>
                </a:ext>
              </a:extLst>
            </p:cNvPr>
            <p:cNvSpPr/>
            <p:nvPr/>
          </p:nvSpPr>
          <p:spPr>
            <a:xfrm>
              <a:off x="7876031" y="486155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F6000ADA-A209-D9DE-70AA-72A875FEB51F}"/>
                </a:ext>
              </a:extLst>
            </p:cNvPr>
            <p:cNvSpPr/>
            <p:nvPr/>
          </p:nvSpPr>
          <p:spPr>
            <a:xfrm>
              <a:off x="7876031" y="486155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3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D34EB3D4-B511-448C-B79C-28B1399EACEF}"/>
              </a:ext>
            </a:extLst>
          </p:cNvPr>
          <p:cNvSpPr txBox="1"/>
          <p:nvPr/>
        </p:nvSpPr>
        <p:spPr>
          <a:xfrm>
            <a:off x="9742041" y="454074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6</a:t>
            </a:r>
          </a:p>
        </p:txBody>
      </p:sp>
      <p:grpSp>
        <p:nvGrpSpPr>
          <p:cNvPr id="55" name="object 54">
            <a:extLst>
              <a:ext uri="{FF2B5EF4-FFF2-40B4-BE49-F238E27FC236}">
                <a16:creationId xmlns:a16="http://schemas.microsoft.com/office/drawing/2014/main" id="{D9F08EE4-09C5-CD62-9AEE-9C4C12D8566D}"/>
              </a:ext>
            </a:extLst>
          </p:cNvPr>
          <p:cNvGrpSpPr/>
          <p:nvPr/>
        </p:nvGrpSpPr>
        <p:grpSpPr>
          <a:xfrm>
            <a:off x="8583231" y="4928348"/>
            <a:ext cx="1289685" cy="772160"/>
            <a:chOff x="6801421" y="5214873"/>
            <a:chExt cx="1289685" cy="772160"/>
          </a:xfrm>
        </p:grpSpPr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9DFC695D-7983-770E-4D04-DA5B54F787A9}"/>
                </a:ext>
              </a:extLst>
            </p:cNvPr>
            <p:cNvSpPr/>
            <p:nvPr/>
          </p:nvSpPr>
          <p:spPr>
            <a:xfrm>
              <a:off x="6806183" y="5609843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1"/>
                  </a:lnTo>
                  <a:lnTo>
                    <a:pt x="85287" y="23511"/>
                  </a:lnTo>
                  <a:lnTo>
                    <a:pt x="50434" y="50439"/>
                  </a:lnTo>
                  <a:lnTo>
                    <a:pt x="23509" y="85293"/>
                  </a:lnTo>
                  <a:lnTo>
                    <a:pt x="6150" y="126431"/>
                  </a:lnTo>
                  <a:lnTo>
                    <a:pt x="0" y="172211"/>
                  </a:lnTo>
                  <a:lnTo>
                    <a:pt x="6150" y="217992"/>
                  </a:lnTo>
                  <a:lnTo>
                    <a:pt x="23509" y="259130"/>
                  </a:lnTo>
                  <a:lnTo>
                    <a:pt x="50434" y="293984"/>
                  </a:lnTo>
                  <a:lnTo>
                    <a:pt x="85287" y="320912"/>
                  </a:lnTo>
                  <a:lnTo>
                    <a:pt x="126426" y="338272"/>
                  </a:lnTo>
                  <a:lnTo>
                    <a:pt x="172212" y="344423"/>
                  </a:lnTo>
                  <a:lnTo>
                    <a:pt x="217997" y="338272"/>
                  </a:lnTo>
                  <a:lnTo>
                    <a:pt x="259136" y="320912"/>
                  </a:lnTo>
                  <a:lnTo>
                    <a:pt x="293989" y="293984"/>
                  </a:lnTo>
                  <a:lnTo>
                    <a:pt x="320914" y="259130"/>
                  </a:lnTo>
                  <a:lnTo>
                    <a:pt x="338273" y="217992"/>
                  </a:lnTo>
                  <a:lnTo>
                    <a:pt x="344424" y="172211"/>
                  </a:lnTo>
                  <a:lnTo>
                    <a:pt x="338273" y="126431"/>
                  </a:lnTo>
                  <a:lnTo>
                    <a:pt x="320914" y="85293"/>
                  </a:lnTo>
                  <a:lnTo>
                    <a:pt x="293989" y="50439"/>
                  </a:lnTo>
                  <a:lnTo>
                    <a:pt x="259136" y="23511"/>
                  </a:lnTo>
                  <a:lnTo>
                    <a:pt x="217997" y="6151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561DAC64-6DED-541A-FDD1-91D0E0D7255C}"/>
                </a:ext>
              </a:extLst>
            </p:cNvPr>
            <p:cNvSpPr/>
            <p:nvPr/>
          </p:nvSpPr>
          <p:spPr>
            <a:xfrm>
              <a:off x="6806183" y="5609843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1"/>
                  </a:moveTo>
                  <a:lnTo>
                    <a:pt x="6150" y="126431"/>
                  </a:lnTo>
                  <a:lnTo>
                    <a:pt x="23509" y="85293"/>
                  </a:lnTo>
                  <a:lnTo>
                    <a:pt x="50434" y="50439"/>
                  </a:lnTo>
                  <a:lnTo>
                    <a:pt x="85287" y="23511"/>
                  </a:lnTo>
                  <a:lnTo>
                    <a:pt x="126426" y="6151"/>
                  </a:lnTo>
                  <a:lnTo>
                    <a:pt x="172212" y="0"/>
                  </a:lnTo>
                  <a:lnTo>
                    <a:pt x="217997" y="6151"/>
                  </a:lnTo>
                  <a:lnTo>
                    <a:pt x="259136" y="23511"/>
                  </a:lnTo>
                  <a:lnTo>
                    <a:pt x="293989" y="50439"/>
                  </a:lnTo>
                  <a:lnTo>
                    <a:pt x="320914" y="85293"/>
                  </a:lnTo>
                  <a:lnTo>
                    <a:pt x="338273" y="126431"/>
                  </a:lnTo>
                  <a:lnTo>
                    <a:pt x="344424" y="172211"/>
                  </a:lnTo>
                  <a:lnTo>
                    <a:pt x="338273" y="217992"/>
                  </a:lnTo>
                  <a:lnTo>
                    <a:pt x="320914" y="259130"/>
                  </a:lnTo>
                  <a:lnTo>
                    <a:pt x="293989" y="293984"/>
                  </a:lnTo>
                  <a:lnTo>
                    <a:pt x="259136" y="320912"/>
                  </a:lnTo>
                  <a:lnTo>
                    <a:pt x="217997" y="338272"/>
                  </a:lnTo>
                  <a:lnTo>
                    <a:pt x="172212" y="344423"/>
                  </a:lnTo>
                  <a:lnTo>
                    <a:pt x="126426" y="338272"/>
                  </a:lnTo>
                  <a:lnTo>
                    <a:pt x="85287" y="320912"/>
                  </a:lnTo>
                  <a:lnTo>
                    <a:pt x="50434" y="293984"/>
                  </a:lnTo>
                  <a:lnTo>
                    <a:pt x="23509" y="259130"/>
                  </a:lnTo>
                  <a:lnTo>
                    <a:pt x="6150" y="217992"/>
                  </a:lnTo>
                  <a:lnTo>
                    <a:pt x="0" y="1722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1FA41349-F38E-280F-F204-3EFD77AAC159}"/>
                </a:ext>
              </a:extLst>
            </p:cNvPr>
            <p:cNvSpPr/>
            <p:nvPr/>
          </p:nvSpPr>
          <p:spPr>
            <a:xfrm>
              <a:off x="7005827" y="5221223"/>
              <a:ext cx="245745" cy="411480"/>
            </a:xfrm>
            <a:custGeom>
              <a:avLst/>
              <a:gdLst/>
              <a:ahLst/>
              <a:cxnLst/>
              <a:rect l="l" t="t" r="r" b="b"/>
              <a:pathLst>
                <a:path w="245745" h="411479">
                  <a:moveTo>
                    <a:pt x="245364" y="0"/>
                  </a:moveTo>
                  <a:lnTo>
                    <a:pt x="0" y="41147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4CD59EA5-C3A8-D427-5AA6-BA7508473ABB}"/>
                </a:ext>
              </a:extLst>
            </p:cNvPr>
            <p:cNvSpPr/>
            <p:nvPr/>
          </p:nvSpPr>
          <p:spPr>
            <a:xfrm>
              <a:off x="7301483" y="562965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1"/>
                  </a:lnTo>
                  <a:lnTo>
                    <a:pt x="85287" y="23511"/>
                  </a:lnTo>
                  <a:lnTo>
                    <a:pt x="50434" y="50439"/>
                  </a:lnTo>
                  <a:lnTo>
                    <a:pt x="23509" y="85293"/>
                  </a:lnTo>
                  <a:lnTo>
                    <a:pt x="6150" y="126431"/>
                  </a:lnTo>
                  <a:lnTo>
                    <a:pt x="0" y="172212"/>
                  </a:lnTo>
                  <a:lnTo>
                    <a:pt x="6150" y="217992"/>
                  </a:lnTo>
                  <a:lnTo>
                    <a:pt x="23509" y="259130"/>
                  </a:lnTo>
                  <a:lnTo>
                    <a:pt x="50434" y="293984"/>
                  </a:lnTo>
                  <a:lnTo>
                    <a:pt x="85287" y="320912"/>
                  </a:lnTo>
                  <a:lnTo>
                    <a:pt x="126426" y="338272"/>
                  </a:lnTo>
                  <a:lnTo>
                    <a:pt x="172212" y="344424"/>
                  </a:lnTo>
                  <a:lnTo>
                    <a:pt x="217997" y="338272"/>
                  </a:lnTo>
                  <a:lnTo>
                    <a:pt x="259136" y="320912"/>
                  </a:lnTo>
                  <a:lnTo>
                    <a:pt x="293989" y="293984"/>
                  </a:lnTo>
                  <a:lnTo>
                    <a:pt x="320914" y="259130"/>
                  </a:lnTo>
                  <a:lnTo>
                    <a:pt x="338273" y="217992"/>
                  </a:lnTo>
                  <a:lnTo>
                    <a:pt x="344424" y="172212"/>
                  </a:lnTo>
                  <a:lnTo>
                    <a:pt x="338273" y="126431"/>
                  </a:lnTo>
                  <a:lnTo>
                    <a:pt x="320914" y="85293"/>
                  </a:lnTo>
                  <a:lnTo>
                    <a:pt x="293989" y="50439"/>
                  </a:lnTo>
                  <a:lnTo>
                    <a:pt x="259136" y="23511"/>
                  </a:lnTo>
                  <a:lnTo>
                    <a:pt x="217997" y="6151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6471423B-3D2F-CD78-B2FB-9031C4AF25F0}"/>
                </a:ext>
              </a:extLst>
            </p:cNvPr>
            <p:cNvSpPr/>
            <p:nvPr/>
          </p:nvSpPr>
          <p:spPr>
            <a:xfrm>
              <a:off x="7301483" y="562965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31"/>
                  </a:lnTo>
                  <a:lnTo>
                    <a:pt x="23509" y="85293"/>
                  </a:lnTo>
                  <a:lnTo>
                    <a:pt x="50434" y="50439"/>
                  </a:lnTo>
                  <a:lnTo>
                    <a:pt x="85287" y="23511"/>
                  </a:lnTo>
                  <a:lnTo>
                    <a:pt x="126426" y="6151"/>
                  </a:lnTo>
                  <a:lnTo>
                    <a:pt x="172212" y="0"/>
                  </a:lnTo>
                  <a:lnTo>
                    <a:pt x="217997" y="6151"/>
                  </a:lnTo>
                  <a:lnTo>
                    <a:pt x="259136" y="23511"/>
                  </a:lnTo>
                  <a:lnTo>
                    <a:pt x="293989" y="50439"/>
                  </a:lnTo>
                  <a:lnTo>
                    <a:pt x="320914" y="85293"/>
                  </a:lnTo>
                  <a:lnTo>
                    <a:pt x="338273" y="126431"/>
                  </a:lnTo>
                  <a:lnTo>
                    <a:pt x="344424" y="172212"/>
                  </a:lnTo>
                  <a:lnTo>
                    <a:pt x="338273" y="217992"/>
                  </a:lnTo>
                  <a:lnTo>
                    <a:pt x="320914" y="259130"/>
                  </a:lnTo>
                  <a:lnTo>
                    <a:pt x="293989" y="293984"/>
                  </a:lnTo>
                  <a:lnTo>
                    <a:pt x="259136" y="320912"/>
                  </a:lnTo>
                  <a:lnTo>
                    <a:pt x="217997" y="338272"/>
                  </a:lnTo>
                  <a:lnTo>
                    <a:pt x="172212" y="344424"/>
                  </a:lnTo>
                  <a:lnTo>
                    <a:pt x="126426" y="338272"/>
                  </a:lnTo>
                  <a:lnTo>
                    <a:pt x="85287" y="320912"/>
                  </a:lnTo>
                  <a:lnTo>
                    <a:pt x="50434" y="293984"/>
                  </a:lnTo>
                  <a:lnTo>
                    <a:pt x="23509" y="259130"/>
                  </a:lnTo>
                  <a:lnTo>
                    <a:pt x="6150" y="217992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2DD27464-6AC4-3D86-D493-77353D21C6E0}"/>
                </a:ext>
              </a:extLst>
            </p:cNvPr>
            <p:cNvSpPr/>
            <p:nvPr/>
          </p:nvSpPr>
          <p:spPr>
            <a:xfrm>
              <a:off x="7281671" y="5230367"/>
              <a:ext cx="144780" cy="411480"/>
            </a:xfrm>
            <a:custGeom>
              <a:avLst/>
              <a:gdLst/>
              <a:ahLst/>
              <a:cxnLst/>
              <a:rect l="l" t="t" r="r" b="b"/>
              <a:pathLst>
                <a:path w="144779" h="411479">
                  <a:moveTo>
                    <a:pt x="0" y="0"/>
                  </a:moveTo>
                  <a:lnTo>
                    <a:pt x="144779" y="41147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BA622C43-B62E-E8CE-8086-0F6F3B7080C0}"/>
                </a:ext>
              </a:extLst>
            </p:cNvPr>
            <p:cNvSpPr/>
            <p:nvPr/>
          </p:nvSpPr>
          <p:spPr>
            <a:xfrm>
              <a:off x="7741919" y="563727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1"/>
                  </a:lnTo>
                  <a:lnTo>
                    <a:pt x="85287" y="23511"/>
                  </a:lnTo>
                  <a:lnTo>
                    <a:pt x="50434" y="50439"/>
                  </a:lnTo>
                  <a:lnTo>
                    <a:pt x="23509" y="85293"/>
                  </a:lnTo>
                  <a:lnTo>
                    <a:pt x="6150" y="126431"/>
                  </a:lnTo>
                  <a:lnTo>
                    <a:pt x="0" y="172212"/>
                  </a:lnTo>
                  <a:lnTo>
                    <a:pt x="6150" y="217992"/>
                  </a:lnTo>
                  <a:lnTo>
                    <a:pt x="23509" y="259130"/>
                  </a:lnTo>
                  <a:lnTo>
                    <a:pt x="50434" y="293984"/>
                  </a:lnTo>
                  <a:lnTo>
                    <a:pt x="85287" y="320912"/>
                  </a:lnTo>
                  <a:lnTo>
                    <a:pt x="126426" y="338272"/>
                  </a:lnTo>
                  <a:lnTo>
                    <a:pt x="172211" y="344424"/>
                  </a:lnTo>
                  <a:lnTo>
                    <a:pt x="217997" y="338272"/>
                  </a:lnTo>
                  <a:lnTo>
                    <a:pt x="259136" y="320912"/>
                  </a:lnTo>
                  <a:lnTo>
                    <a:pt x="293989" y="293984"/>
                  </a:lnTo>
                  <a:lnTo>
                    <a:pt x="320914" y="259130"/>
                  </a:lnTo>
                  <a:lnTo>
                    <a:pt x="338273" y="217992"/>
                  </a:lnTo>
                  <a:lnTo>
                    <a:pt x="344424" y="172212"/>
                  </a:lnTo>
                  <a:lnTo>
                    <a:pt x="338273" y="126431"/>
                  </a:lnTo>
                  <a:lnTo>
                    <a:pt x="320914" y="85293"/>
                  </a:lnTo>
                  <a:lnTo>
                    <a:pt x="293989" y="50439"/>
                  </a:lnTo>
                  <a:lnTo>
                    <a:pt x="259136" y="23511"/>
                  </a:lnTo>
                  <a:lnTo>
                    <a:pt x="217997" y="6151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676CE6FD-1A67-8C60-A03C-CBDFAAD75975}"/>
                </a:ext>
              </a:extLst>
            </p:cNvPr>
            <p:cNvSpPr/>
            <p:nvPr/>
          </p:nvSpPr>
          <p:spPr>
            <a:xfrm>
              <a:off x="7741919" y="563727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31"/>
                  </a:lnTo>
                  <a:lnTo>
                    <a:pt x="23509" y="85293"/>
                  </a:lnTo>
                  <a:lnTo>
                    <a:pt x="50434" y="50439"/>
                  </a:lnTo>
                  <a:lnTo>
                    <a:pt x="85287" y="23511"/>
                  </a:lnTo>
                  <a:lnTo>
                    <a:pt x="126426" y="6151"/>
                  </a:lnTo>
                  <a:lnTo>
                    <a:pt x="172211" y="0"/>
                  </a:lnTo>
                  <a:lnTo>
                    <a:pt x="217997" y="6151"/>
                  </a:lnTo>
                  <a:lnTo>
                    <a:pt x="259136" y="23511"/>
                  </a:lnTo>
                  <a:lnTo>
                    <a:pt x="293989" y="50439"/>
                  </a:lnTo>
                  <a:lnTo>
                    <a:pt x="320914" y="85293"/>
                  </a:lnTo>
                  <a:lnTo>
                    <a:pt x="338273" y="126431"/>
                  </a:lnTo>
                  <a:lnTo>
                    <a:pt x="344424" y="172212"/>
                  </a:lnTo>
                  <a:lnTo>
                    <a:pt x="338273" y="217992"/>
                  </a:lnTo>
                  <a:lnTo>
                    <a:pt x="320914" y="259130"/>
                  </a:lnTo>
                  <a:lnTo>
                    <a:pt x="293989" y="293984"/>
                  </a:lnTo>
                  <a:lnTo>
                    <a:pt x="259136" y="320912"/>
                  </a:lnTo>
                  <a:lnTo>
                    <a:pt x="217997" y="338272"/>
                  </a:lnTo>
                  <a:lnTo>
                    <a:pt x="172211" y="344424"/>
                  </a:lnTo>
                  <a:lnTo>
                    <a:pt x="126426" y="338272"/>
                  </a:lnTo>
                  <a:lnTo>
                    <a:pt x="85287" y="320912"/>
                  </a:lnTo>
                  <a:lnTo>
                    <a:pt x="50434" y="293984"/>
                  </a:lnTo>
                  <a:lnTo>
                    <a:pt x="23509" y="259130"/>
                  </a:lnTo>
                  <a:lnTo>
                    <a:pt x="6150" y="217992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3">
            <a:extLst>
              <a:ext uri="{FF2B5EF4-FFF2-40B4-BE49-F238E27FC236}">
                <a16:creationId xmlns:a16="http://schemas.microsoft.com/office/drawing/2014/main" id="{45D41761-CE8E-75B4-6882-A9DF03FE6010}"/>
              </a:ext>
            </a:extLst>
          </p:cNvPr>
          <p:cNvSpPr txBox="1"/>
          <p:nvPr/>
        </p:nvSpPr>
        <p:spPr>
          <a:xfrm>
            <a:off x="8671940" y="5299646"/>
            <a:ext cx="1116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950594" algn="l"/>
              </a:tabLst>
            </a:pPr>
            <a:r>
              <a:rPr sz="3600" spc="-75" baseline="1157">
                <a:latin typeface="Times New Roman"/>
                <a:cs typeface="Times New Roman"/>
              </a:rPr>
              <a:t>8</a:t>
            </a:r>
            <a:r>
              <a:rPr sz="3600" baseline="1157">
                <a:latin typeface="Times New Roman"/>
                <a:cs typeface="Times New Roman"/>
              </a:rPr>
              <a:t>	</a:t>
            </a:r>
            <a:r>
              <a:rPr sz="3600" spc="-75" baseline="1157">
                <a:latin typeface="Times New Roman"/>
                <a:cs typeface="Times New Roman"/>
              </a:rPr>
              <a:t>4</a:t>
            </a:r>
            <a:r>
              <a:rPr sz="3600" baseline="1157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46F22822-7E9E-505B-6DF8-EE885DBEF986}"/>
              </a:ext>
            </a:extLst>
          </p:cNvPr>
          <p:cNvSpPr/>
          <p:nvPr/>
        </p:nvSpPr>
        <p:spPr>
          <a:xfrm>
            <a:off x="9697465" y="4911840"/>
            <a:ext cx="111760" cy="436245"/>
          </a:xfrm>
          <a:custGeom>
            <a:avLst/>
            <a:gdLst/>
            <a:ahLst/>
            <a:cxnLst/>
            <a:rect l="l" t="t" r="r" b="b"/>
            <a:pathLst>
              <a:path w="111759" h="436245">
                <a:moveTo>
                  <a:pt x="0" y="435864"/>
                </a:moveTo>
                <a:lnTo>
                  <a:pt x="11125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FFB861B6-7883-83BE-0EE1-80FAE85DF01C}"/>
              </a:ext>
            </a:extLst>
          </p:cNvPr>
          <p:cNvSpPr/>
          <p:nvPr/>
        </p:nvSpPr>
        <p:spPr>
          <a:xfrm>
            <a:off x="2420822" y="3909604"/>
            <a:ext cx="1174750" cy="2209800"/>
          </a:xfrm>
          <a:custGeom>
            <a:avLst/>
            <a:gdLst/>
            <a:ahLst/>
            <a:cxnLst/>
            <a:rect l="l" t="t" r="r" b="b"/>
            <a:pathLst>
              <a:path w="1174750" h="2209800">
                <a:moveTo>
                  <a:pt x="1021575" y="81420"/>
                </a:moveTo>
                <a:lnTo>
                  <a:pt x="950318" y="43977"/>
                </a:lnTo>
                <a:lnTo>
                  <a:pt x="908447" y="26076"/>
                </a:lnTo>
                <a:lnTo>
                  <a:pt x="863857" y="11428"/>
                </a:lnTo>
                <a:lnTo>
                  <a:pt x="817629" y="2059"/>
                </a:lnTo>
                <a:lnTo>
                  <a:pt x="770847" y="0"/>
                </a:lnTo>
                <a:lnTo>
                  <a:pt x="724592" y="7277"/>
                </a:lnTo>
                <a:lnTo>
                  <a:pt x="679945" y="25921"/>
                </a:lnTo>
                <a:lnTo>
                  <a:pt x="620921" y="71883"/>
                </a:lnTo>
                <a:lnTo>
                  <a:pt x="590789" y="103068"/>
                </a:lnTo>
                <a:lnTo>
                  <a:pt x="560390" y="138599"/>
                </a:lnTo>
                <a:lnTo>
                  <a:pt x="529837" y="177632"/>
                </a:lnTo>
                <a:lnTo>
                  <a:pt x="499238" y="219327"/>
                </a:lnTo>
                <a:lnTo>
                  <a:pt x="468705" y="262838"/>
                </a:lnTo>
                <a:lnTo>
                  <a:pt x="438349" y="307325"/>
                </a:lnTo>
                <a:lnTo>
                  <a:pt x="408280" y="351944"/>
                </a:lnTo>
                <a:lnTo>
                  <a:pt x="378609" y="395853"/>
                </a:lnTo>
                <a:lnTo>
                  <a:pt x="349447" y="438209"/>
                </a:lnTo>
                <a:lnTo>
                  <a:pt x="320903" y="478168"/>
                </a:lnTo>
                <a:lnTo>
                  <a:pt x="291138" y="516656"/>
                </a:lnTo>
                <a:lnTo>
                  <a:pt x="258852" y="555182"/>
                </a:lnTo>
                <a:lnTo>
                  <a:pt x="224965" y="593786"/>
                </a:lnTo>
                <a:lnTo>
                  <a:pt x="190400" y="632506"/>
                </a:lnTo>
                <a:lnTo>
                  <a:pt x="156077" y="671382"/>
                </a:lnTo>
                <a:lnTo>
                  <a:pt x="122918" y="710451"/>
                </a:lnTo>
                <a:lnTo>
                  <a:pt x="91844" y="749754"/>
                </a:lnTo>
                <a:lnTo>
                  <a:pt x="63777" y="789328"/>
                </a:lnTo>
                <a:lnTo>
                  <a:pt x="39638" y="829212"/>
                </a:lnTo>
                <a:lnTo>
                  <a:pt x="20347" y="869446"/>
                </a:lnTo>
                <a:lnTo>
                  <a:pt x="6828" y="910068"/>
                </a:lnTo>
                <a:lnTo>
                  <a:pt x="0" y="951116"/>
                </a:lnTo>
                <a:lnTo>
                  <a:pt x="868" y="992375"/>
                </a:lnTo>
                <a:lnTo>
                  <a:pt x="9074" y="1033715"/>
                </a:lnTo>
                <a:lnTo>
                  <a:pt x="23480" y="1075213"/>
                </a:lnTo>
                <a:lnTo>
                  <a:pt x="42950" y="1116945"/>
                </a:lnTo>
                <a:lnTo>
                  <a:pt x="66348" y="1158988"/>
                </a:lnTo>
                <a:lnTo>
                  <a:pt x="92536" y="1201418"/>
                </a:lnTo>
                <a:lnTo>
                  <a:pt x="120380" y="1244310"/>
                </a:lnTo>
                <a:lnTo>
                  <a:pt x="148743" y="1287742"/>
                </a:lnTo>
                <a:lnTo>
                  <a:pt x="176488" y="1331789"/>
                </a:lnTo>
                <a:lnTo>
                  <a:pt x="202478" y="1376528"/>
                </a:lnTo>
                <a:lnTo>
                  <a:pt x="225579" y="1422036"/>
                </a:lnTo>
                <a:lnTo>
                  <a:pt x="244652" y="1468387"/>
                </a:lnTo>
                <a:lnTo>
                  <a:pt x="259118" y="1513483"/>
                </a:lnTo>
                <a:lnTo>
                  <a:pt x="271934" y="1561784"/>
                </a:lnTo>
                <a:lnTo>
                  <a:pt x="283428" y="1612497"/>
                </a:lnTo>
                <a:lnTo>
                  <a:pt x="293923" y="1664829"/>
                </a:lnTo>
                <a:lnTo>
                  <a:pt x="303744" y="1717987"/>
                </a:lnTo>
                <a:lnTo>
                  <a:pt x="313218" y="1771179"/>
                </a:lnTo>
                <a:lnTo>
                  <a:pt x="322670" y="1823611"/>
                </a:lnTo>
                <a:lnTo>
                  <a:pt x="332424" y="1874491"/>
                </a:lnTo>
                <a:lnTo>
                  <a:pt x="342806" y="1923025"/>
                </a:lnTo>
                <a:lnTo>
                  <a:pt x="354140" y="1968421"/>
                </a:lnTo>
                <a:lnTo>
                  <a:pt x="366754" y="2009885"/>
                </a:lnTo>
                <a:lnTo>
                  <a:pt x="380970" y="2046625"/>
                </a:lnTo>
                <a:lnTo>
                  <a:pt x="432752" y="2124435"/>
                </a:lnTo>
                <a:lnTo>
                  <a:pt x="474227" y="2160029"/>
                </a:lnTo>
                <a:lnTo>
                  <a:pt x="519400" y="2185490"/>
                </a:lnTo>
                <a:lnTo>
                  <a:pt x="566133" y="2201679"/>
                </a:lnTo>
                <a:lnTo>
                  <a:pt x="612286" y="2209456"/>
                </a:lnTo>
                <a:lnTo>
                  <a:pt x="655720" y="2209684"/>
                </a:lnTo>
                <a:lnTo>
                  <a:pt x="694296" y="2203222"/>
                </a:lnTo>
                <a:lnTo>
                  <a:pt x="730798" y="2188974"/>
                </a:lnTo>
                <a:lnTo>
                  <a:pt x="768196" y="2165816"/>
                </a:lnTo>
                <a:lnTo>
                  <a:pt x="804460" y="2134552"/>
                </a:lnTo>
                <a:lnTo>
                  <a:pt x="837564" y="2095987"/>
                </a:lnTo>
                <a:lnTo>
                  <a:pt x="865477" y="2050927"/>
                </a:lnTo>
                <a:lnTo>
                  <a:pt x="886173" y="2000175"/>
                </a:lnTo>
                <a:lnTo>
                  <a:pt x="897623" y="1944536"/>
                </a:lnTo>
                <a:lnTo>
                  <a:pt x="898770" y="1904775"/>
                </a:lnTo>
                <a:lnTo>
                  <a:pt x="895011" y="1859769"/>
                </a:lnTo>
                <a:lnTo>
                  <a:pt x="887182" y="1810571"/>
                </a:lnTo>
                <a:lnTo>
                  <a:pt x="876121" y="1758231"/>
                </a:lnTo>
                <a:lnTo>
                  <a:pt x="862665" y="1703804"/>
                </a:lnTo>
                <a:lnTo>
                  <a:pt x="847650" y="1648340"/>
                </a:lnTo>
                <a:lnTo>
                  <a:pt x="831914" y="1592893"/>
                </a:lnTo>
                <a:lnTo>
                  <a:pt x="816294" y="1538514"/>
                </a:lnTo>
                <a:lnTo>
                  <a:pt x="801626" y="1486257"/>
                </a:lnTo>
                <a:lnTo>
                  <a:pt x="788748" y="1437173"/>
                </a:lnTo>
                <a:lnTo>
                  <a:pt x="778497" y="1392314"/>
                </a:lnTo>
                <a:lnTo>
                  <a:pt x="765544" y="1335965"/>
                </a:lnTo>
                <a:lnTo>
                  <a:pt x="751337" y="1283225"/>
                </a:lnTo>
                <a:lnTo>
                  <a:pt x="736989" y="1233540"/>
                </a:lnTo>
                <a:lnTo>
                  <a:pt x="723617" y="1186352"/>
                </a:lnTo>
                <a:lnTo>
                  <a:pt x="712334" y="1141105"/>
                </a:lnTo>
                <a:lnTo>
                  <a:pt x="704255" y="1097242"/>
                </a:lnTo>
                <a:lnTo>
                  <a:pt x="700496" y="1054206"/>
                </a:lnTo>
                <a:lnTo>
                  <a:pt x="702170" y="1011441"/>
                </a:lnTo>
                <a:lnTo>
                  <a:pt x="711119" y="962900"/>
                </a:lnTo>
                <a:lnTo>
                  <a:pt x="726299" y="915472"/>
                </a:lnTo>
                <a:lnTo>
                  <a:pt x="746540" y="869493"/>
                </a:lnTo>
                <a:lnTo>
                  <a:pt x="770671" y="825297"/>
                </a:lnTo>
                <a:lnTo>
                  <a:pt x="797522" y="783221"/>
                </a:lnTo>
                <a:lnTo>
                  <a:pt x="825920" y="743600"/>
                </a:lnTo>
                <a:lnTo>
                  <a:pt x="854697" y="706768"/>
                </a:lnTo>
                <a:lnTo>
                  <a:pt x="892569" y="668845"/>
                </a:lnTo>
                <a:lnTo>
                  <a:pt x="936946" y="636213"/>
                </a:lnTo>
                <a:lnTo>
                  <a:pt x="983983" y="606756"/>
                </a:lnTo>
                <a:lnTo>
                  <a:pt x="1029835" y="578357"/>
                </a:lnTo>
                <a:lnTo>
                  <a:pt x="1070656" y="548900"/>
                </a:lnTo>
                <a:lnTo>
                  <a:pt x="1102601" y="516268"/>
                </a:lnTo>
                <a:lnTo>
                  <a:pt x="1131164" y="472353"/>
                </a:lnTo>
                <a:lnTo>
                  <a:pt x="1153344" y="425548"/>
                </a:lnTo>
                <a:lnTo>
                  <a:pt x="1168063" y="377536"/>
                </a:lnTo>
                <a:lnTo>
                  <a:pt x="1174241" y="329999"/>
                </a:lnTo>
                <a:lnTo>
                  <a:pt x="1170800" y="284620"/>
                </a:lnTo>
                <a:lnTo>
                  <a:pt x="1152866" y="239567"/>
                </a:lnTo>
                <a:lnTo>
                  <a:pt x="1121272" y="193910"/>
                </a:lnTo>
                <a:lnTo>
                  <a:pt x="1083721" y="150460"/>
                </a:lnTo>
                <a:lnTo>
                  <a:pt x="1047921" y="112026"/>
                </a:lnTo>
                <a:lnTo>
                  <a:pt x="1021575" y="8142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AC24681E-94E3-9147-3721-63650E838D6C}"/>
              </a:ext>
            </a:extLst>
          </p:cNvPr>
          <p:cNvSpPr txBox="1"/>
          <p:nvPr/>
        </p:nvSpPr>
        <p:spPr>
          <a:xfrm>
            <a:off x="4236412" y="6003944"/>
            <a:ext cx="46379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325"/>
              </a:spcBef>
            </a:pPr>
            <a:r>
              <a:rPr>
                <a:latin typeface="Arial"/>
                <a:cs typeface="Arial"/>
              </a:rPr>
              <a:t>These are all valid binary </a:t>
            </a:r>
            <a:r>
              <a:rPr lang="en-US">
                <a:latin typeface="Arial"/>
                <a:cs typeface="Arial"/>
              </a:rPr>
              <a:t>min </a:t>
            </a:r>
            <a:r>
              <a:rPr>
                <a:latin typeface="Arial"/>
                <a:cs typeface="Arial"/>
              </a:rPr>
              <a:t>heaps</a:t>
            </a:r>
          </a:p>
        </p:txBody>
      </p:sp>
      <p:sp>
        <p:nvSpPr>
          <p:cNvPr id="68" name="object 32">
            <a:extLst>
              <a:ext uri="{FF2B5EF4-FFF2-40B4-BE49-F238E27FC236}">
                <a16:creationId xmlns:a16="http://schemas.microsoft.com/office/drawing/2014/main" id="{1A062EE2-EBB7-B8FC-E758-F2333765C3D0}"/>
              </a:ext>
            </a:extLst>
          </p:cNvPr>
          <p:cNvSpPr txBox="1"/>
          <p:nvPr/>
        </p:nvSpPr>
        <p:spPr>
          <a:xfrm>
            <a:off x="6106729" y="3815922"/>
            <a:ext cx="3448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>
                <a:latin typeface="Times New Roman"/>
                <a:cs typeface="Times New Roman"/>
              </a:rPr>
              <a:t>-1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9" name="object 32">
            <a:extLst>
              <a:ext uri="{FF2B5EF4-FFF2-40B4-BE49-F238E27FC236}">
                <a16:creationId xmlns:a16="http://schemas.microsoft.com/office/drawing/2014/main" id="{817C932D-C006-0C78-3381-438C309FE92D}"/>
              </a:ext>
            </a:extLst>
          </p:cNvPr>
          <p:cNvSpPr txBox="1"/>
          <p:nvPr/>
        </p:nvSpPr>
        <p:spPr>
          <a:xfrm>
            <a:off x="5429646" y="51551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6159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79F8-66B1-3C9D-64BB-44459FD2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Binary Heap vs Binary Search Tree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8173-B2B8-F4B2-4035-E8ADD73A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70" name="object 3">
            <a:extLst>
              <a:ext uri="{FF2B5EF4-FFF2-40B4-BE49-F238E27FC236}">
                <a16:creationId xmlns:a16="http://schemas.microsoft.com/office/drawing/2014/main" id="{66098F1F-9FFD-C07B-F4AD-B693FEC177AD}"/>
              </a:ext>
            </a:extLst>
          </p:cNvPr>
          <p:cNvGrpSpPr/>
          <p:nvPr/>
        </p:nvGrpSpPr>
        <p:grpSpPr>
          <a:xfrm>
            <a:off x="8054057" y="2490726"/>
            <a:ext cx="1471295" cy="1395095"/>
            <a:chOff x="6610921" y="2572321"/>
            <a:chExt cx="1471295" cy="1395095"/>
          </a:xfrm>
        </p:grpSpPr>
        <p:sp>
          <p:nvSpPr>
            <p:cNvPr id="71" name="object 4">
              <a:extLst>
                <a:ext uri="{FF2B5EF4-FFF2-40B4-BE49-F238E27FC236}">
                  <a16:creationId xmlns:a16="http://schemas.microsoft.com/office/drawing/2014/main" id="{87B5FB59-7203-E928-1F28-733A44441139}"/>
                </a:ext>
              </a:extLst>
            </p:cNvPr>
            <p:cNvSpPr/>
            <p:nvPr/>
          </p:nvSpPr>
          <p:spPr>
            <a:xfrm>
              <a:off x="7072883" y="25770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273558" y="0"/>
                  </a:move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7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7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7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8" y="547115"/>
                  </a:lnTo>
                  <a:lnTo>
                    <a:pt x="322743" y="542710"/>
                  </a:lnTo>
                  <a:lnTo>
                    <a:pt x="369030" y="530007"/>
                  </a:lnTo>
                  <a:lnTo>
                    <a:pt x="411649" y="509777"/>
                  </a:lnTo>
                  <a:lnTo>
                    <a:pt x="449827" y="482794"/>
                  </a:lnTo>
                  <a:lnTo>
                    <a:pt x="482794" y="449827"/>
                  </a:lnTo>
                  <a:lnTo>
                    <a:pt x="509778" y="411649"/>
                  </a:lnTo>
                  <a:lnTo>
                    <a:pt x="530007" y="369030"/>
                  </a:lnTo>
                  <a:lnTo>
                    <a:pt x="542710" y="322743"/>
                  </a:lnTo>
                  <a:lnTo>
                    <a:pt x="547116" y="273557"/>
                  </a:lnTo>
                  <a:lnTo>
                    <a:pt x="542710" y="224372"/>
                  </a:lnTo>
                  <a:lnTo>
                    <a:pt x="530007" y="178085"/>
                  </a:lnTo>
                  <a:lnTo>
                    <a:pt x="509778" y="135466"/>
                  </a:lnTo>
                  <a:lnTo>
                    <a:pt x="482794" y="97288"/>
                  </a:lnTo>
                  <a:lnTo>
                    <a:pt x="449827" y="64321"/>
                  </a:lnTo>
                  <a:lnTo>
                    <a:pt x="411649" y="37337"/>
                  </a:lnTo>
                  <a:lnTo>
                    <a:pt x="369030" y="17108"/>
                  </a:lnTo>
                  <a:lnTo>
                    <a:pt x="322743" y="4405"/>
                  </a:lnTo>
                  <a:lnTo>
                    <a:pt x="27355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">
              <a:extLst>
                <a:ext uri="{FF2B5EF4-FFF2-40B4-BE49-F238E27FC236}">
                  <a16:creationId xmlns:a16="http://schemas.microsoft.com/office/drawing/2014/main" id="{3236EC50-730A-6E64-32F0-7F80E772CB2B}"/>
                </a:ext>
              </a:extLst>
            </p:cNvPr>
            <p:cNvSpPr/>
            <p:nvPr/>
          </p:nvSpPr>
          <p:spPr>
            <a:xfrm>
              <a:off x="7072883" y="25770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0" y="273557"/>
                  </a:moveTo>
                  <a:lnTo>
                    <a:pt x="4405" y="224372"/>
                  </a:lnTo>
                  <a:lnTo>
                    <a:pt x="17108" y="178085"/>
                  </a:lnTo>
                  <a:lnTo>
                    <a:pt x="37337" y="135466"/>
                  </a:lnTo>
                  <a:lnTo>
                    <a:pt x="64321" y="97288"/>
                  </a:lnTo>
                  <a:lnTo>
                    <a:pt x="97288" y="64321"/>
                  </a:lnTo>
                  <a:lnTo>
                    <a:pt x="135466" y="37337"/>
                  </a:lnTo>
                  <a:lnTo>
                    <a:pt x="178085" y="17108"/>
                  </a:lnTo>
                  <a:lnTo>
                    <a:pt x="224372" y="4405"/>
                  </a:lnTo>
                  <a:lnTo>
                    <a:pt x="273558" y="0"/>
                  </a:lnTo>
                  <a:lnTo>
                    <a:pt x="322743" y="4405"/>
                  </a:lnTo>
                  <a:lnTo>
                    <a:pt x="369030" y="17108"/>
                  </a:lnTo>
                  <a:lnTo>
                    <a:pt x="411649" y="37337"/>
                  </a:lnTo>
                  <a:lnTo>
                    <a:pt x="449827" y="64321"/>
                  </a:lnTo>
                  <a:lnTo>
                    <a:pt x="482794" y="97288"/>
                  </a:lnTo>
                  <a:lnTo>
                    <a:pt x="509778" y="135466"/>
                  </a:lnTo>
                  <a:lnTo>
                    <a:pt x="530007" y="178085"/>
                  </a:lnTo>
                  <a:lnTo>
                    <a:pt x="542710" y="224372"/>
                  </a:lnTo>
                  <a:lnTo>
                    <a:pt x="547116" y="273557"/>
                  </a:lnTo>
                  <a:lnTo>
                    <a:pt x="542710" y="322743"/>
                  </a:lnTo>
                  <a:lnTo>
                    <a:pt x="530007" y="369030"/>
                  </a:lnTo>
                  <a:lnTo>
                    <a:pt x="509778" y="411649"/>
                  </a:lnTo>
                  <a:lnTo>
                    <a:pt x="482794" y="449827"/>
                  </a:lnTo>
                  <a:lnTo>
                    <a:pt x="449827" y="482794"/>
                  </a:lnTo>
                  <a:lnTo>
                    <a:pt x="411649" y="509777"/>
                  </a:lnTo>
                  <a:lnTo>
                    <a:pt x="369030" y="530007"/>
                  </a:lnTo>
                  <a:lnTo>
                    <a:pt x="322743" y="542710"/>
                  </a:lnTo>
                  <a:lnTo>
                    <a:pt x="273558" y="547115"/>
                  </a:lnTo>
                  <a:lnTo>
                    <a:pt x="224372" y="542710"/>
                  </a:lnTo>
                  <a:lnTo>
                    <a:pt x="178085" y="530007"/>
                  </a:lnTo>
                  <a:lnTo>
                    <a:pt x="135466" y="509777"/>
                  </a:lnTo>
                  <a:lnTo>
                    <a:pt x="97288" y="482794"/>
                  </a:lnTo>
                  <a:lnTo>
                    <a:pt x="64321" y="449827"/>
                  </a:lnTo>
                  <a:lnTo>
                    <a:pt x="37337" y="411649"/>
                  </a:lnTo>
                  <a:lnTo>
                    <a:pt x="17108" y="369030"/>
                  </a:lnTo>
                  <a:lnTo>
                    <a:pt x="4405" y="322743"/>
                  </a:lnTo>
                  <a:lnTo>
                    <a:pt x="0" y="2735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">
              <a:extLst>
                <a:ext uri="{FF2B5EF4-FFF2-40B4-BE49-F238E27FC236}">
                  <a16:creationId xmlns:a16="http://schemas.microsoft.com/office/drawing/2014/main" id="{FB9640B9-6E45-3237-17DB-CEEE4D15B40A}"/>
                </a:ext>
              </a:extLst>
            </p:cNvPr>
            <p:cNvSpPr/>
            <p:nvPr/>
          </p:nvSpPr>
          <p:spPr>
            <a:xfrm>
              <a:off x="6615683" y="34152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273558" y="0"/>
                  </a:move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7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7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7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8" y="547115"/>
                  </a:lnTo>
                  <a:lnTo>
                    <a:pt x="322743" y="542710"/>
                  </a:lnTo>
                  <a:lnTo>
                    <a:pt x="369030" y="530007"/>
                  </a:lnTo>
                  <a:lnTo>
                    <a:pt x="411649" y="509777"/>
                  </a:lnTo>
                  <a:lnTo>
                    <a:pt x="449827" y="482794"/>
                  </a:lnTo>
                  <a:lnTo>
                    <a:pt x="482794" y="449827"/>
                  </a:lnTo>
                  <a:lnTo>
                    <a:pt x="509778" y="411649"/>
                  </a:lnTo>
                  <a:lnTo>
                    <a:pt x="530007" y="369030"/>
                  </a:lnTo>
                  <a:lnTo>
                    <a:pt x="542710" y="322743"/>
                  </a:lnTo>
                  <a:lnTo>
                    <a:pt x="547116" y="273557"/>
                  </a:lnTo>
                  <a:lnTo>
                    <a:pt x="542710" y="224372"/>
                  </a:lnTo>
                  <a:lnTo>
                    <a:pt x="530007" y="178085"/>
                  </a:lnTo>
                  <a:lnTo>
                    <a:pt x="509778" y="135466"/>
                  </a:lnTo>
                  <a:lnTo>
                    <a:pt x="482794" y="97288"/>
                  </a:lnTo>
                  <a:lnTo>
                    <a:pt x="449827" y="64321"/>
                  </a:lnTo>
                  <a:lnTo>
                    <a:pt x="411649" y="37337"/>
                  </a:lnTo>
                  <a:lnTo>
                    <a:pt x="369030" y="17108"/>
                  </a:lnTo>
                  <a:lnTo>
                    <a:pt x="322743" y="4405"/>
                  </a:lnTo>
                  <a:lnTo>
                    <a:pt x="27355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">
              <a:extLst>
                <a:ext uri="{FF2B5EF4-FFF2-40B4-BE49-F238E27FC236}">
                  <a16:creationId xmlns:a16="http://schemas.microsoft.com/office/drawing/2014/main" id="{08533BB6-142C-106B-FFB5-1EDEC4683BD7}"/>
                </a:ext>
              </a:extLst>
            </p:cNvPr>
            <p:cNvSpPr/>
            <p:nvPr/>
          </p:nvSpPr>
          <p:spPr>
            <a:xfrm>
              <a:off x="6615683" y="34152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0" y="273557"/>
                  </a:moveTo>
                  <a:lnTo>
                    <a:pt x="4405" y="224372"/>
                  </a:lnTo>
                  <a:lnTo>
                    <a:pt x="17108" y="178085"/>
                  </a:lnTo>
                  <a:lnTo>
                    <a:pt x="37337" y="135466"/>
                  </a:lnTo>
                  <a:lnTo>
                    <a:pt x="64321" y="97288"/>
                  </a:lnTo>
                  <a:lnTo>
                    <a:pt x="97288" y="64321"/>
                  </a:lnTo>
                  <a:lnTo>
                    <a:pt x="135466" y="37337"/>
                  </a:lnTo>
                  <a:lnTo>
                    <a:pt x="178085" y="17108"/>
                  </a:lnTo>
                  <a:lnTo>
                    <a:pt x="224372" y="4405"/>
                  </a:lnTo>
                  <a:lnTo>
                    <a:pt x="273558" y="0"/>
                  </a:lnTo>
                  <a:lnTo>
                    <a:pt x="322743" y="4405"/>
                  </a:lnTo>
                  <a:lnTo>
                    <a:pt x="369030" y="17108"/>
                  </a:lnTo>
                  <a:lnTo>
                    <a:pt x="411649" y="37337"/>
                  </a:lnTo>
                  <a:lnTo>
                    <a:pt x="449827" y="64321"/>
                  </a:lnTo>
                  <a:lnTo>
                    <a:pt x="482794" y="97288"/>
                  </a:lnTo>
                  <a:lnTo>
                    <a:pt x="509778" y="135466"/>
                  </a:lnTo>
                  <a:lnTo>
                    <a:pt x="530007" y="178085"/>
                  </a:lnTo>
                  <a:lnTo>
                    <a:pt x="542710" y="224372"/>
                  </a:lnTo>
                  <a:lnTo>
                    <a:pt x="547116" y="273557"/>
                  </a:lnTo>
                  <a:lnTo>
                    <a:pt x="542710" y="322743"/>
                  </a:lnTo>
                  <a:lnTo>
                    <a:pt x="530007" y="369030"/>
                  </a:lnTo>
                  <a:lnTo>
                    <a:pt x="509778" y="411649"/>
                  </a:lnTo>
                  <a:lnTo>
                    <a:pt x="482794" y="449827"/>
                  </a:lnTo>
                  <a:lnTo>
                    <a:pt x="449827" y="482794"/>
                  </a:lnTo>
                  <a:lnTo>
                    <a:pt x="411649" y="509777"/>
                  </a:lnTo>
                  <a:lnTo>
                    <a:pt x="369030" y="530007"/>
                  </a:lnTo>
                  <a:lnTo>
                    <a:pt x="322743" y="542710"/>
                  </a:lnTo>
                  <a:lnTo>
                    <a:pt x="273558" y="547115"/>
                  </a:lnTo>
                  <a:lnTo>
                    <a:pt x="224372" y="542710"/>
                  </a:lnTo>
                  <a:lnTo>
                    <a:pt x="178085" y="530007"/>
                  </a:lnTo>
                  <a:lnTo>
                    <a:pt x="135466" y="509777"/>
                  </a:lnTo>
                  <a:lnTo>
                    <a:pt x="97288" y="482794"/>
                  </a:lnTo>
                  <a:lnTo>
                    <a:pt x="64321" y="449827"/>
                  </a:lnTo>
                  <a:lnTo>
                    <a:pt x="37337" y="411649"/>
                  </a:lnTo>
                  <a:lnTo>
                    <a:pt x="17108" y="369030"/>
                  </a:lnTo>
                  <a:lnTo>
                    <a:pt x="4405" y="322743"/>
                  </a:lnTo>
                  <a:lnTo>
                    <a:pt x="0" y="2735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8">
              <a:extLst>
                <a:ext uri="{FF2B5EF4-FFF2-40B4-BE49-F238E27FC236}">
                  <a16:creationId xmlns:a16="http://schemas.microsoft.com/office/drawing/2014/main" id="{9F2324F8-07FE-AD03-3EC9-1190018921EA}"/>
                </a:ext>
              </a:extLst>
            </p:cNvPr>
            <p:cNvSpPr/>
            <p:nvPr/>
          </p:nvSpPr>
          <p:spPr>
            <a:xfrm>
              <a:off x="7530083" y="34152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273558" y="0"/>
                  </a:move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7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7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7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8" y="547115"/>
                  </a:lnTo>
                  <a:lnTo>
                    <a:pt x="322743" y="542710"/>
                  </a:lnTo>
                  <a:lnTo>
                    <a:pt x="369030" y="530007"/>
                  </a:lnTo>
                  <a:lnTo>
                    <a:pt x="411649" y="509777"/>
                  </a:lnTo>
                  <a:lnTo>
                    <a:pt x="449827" y="482794"/>
                  </a:lnTo>
                  <a:lnTo>
                    <a:pt x="482794" y="449827"/>
                  </a:lnTo>
                  <a:lnTo>
                    <a:pt x="509778" y="411649"/>
                  </a:lnTo>
                  <a:lnTo>
                    <a:pt x="530007" y="369030"/>
                  </a:lnTo>
                  <a:lnTo>
                    <a:pt x="542710" y="322743"/>
                  </a:lnTo>
                  <a:lnTo>
                    <a:pt x="547116" y="273557"/>
                  </a:lnTo>
                  <a:lnTo>
                    <a:pt x="542710" y="224372"/>
                  </a:lnTo>
                  <a:lnTo>
                    <a:pt x="530007" y="178085"/>
                  </a:lnTo>
                  <a:lnTo>
                    <a:pt x="509778" y="135466"/>
                  </a:lnTo>
                  <a:lnTo>
                    <a:pt x="482794" y="97288"/>
                  </a:lnTo>
                  <a:lnTo>
                    <a:pt x="449827" y="64321"/>
                  </a:lnTo>
                  <a:lnTo>
                    <a:pt x="411649" y="37337"/>
                  </a:lnTo>
                  <a:lnTo>
                    <a:pt x="369030" y="17108"/>
                  </a:lnTo>
                  <a:lnTo>
                    <a:pt x="322743" y="4405"/>
                  </a:lnTo>
                  <a:lnTo>
                    <a:pt x="27355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9">
              <a:extLst>
                <a:ext uri="{FF2B5EF4-FFF2-40B4-BE49-F238E27FC236}">
                  <a16:creationId xmlns:a16="http://schemas.microsoft.com/office/drawing/2014/main" id="{7DCDA8EA-35A6-EF40-0CA2-06FD131ECB67}"/>
                </a:ext>
              </a:extLst>
            </p:cNvPr>
            <p:cNvSpPr/>
            <p:nvPr/>
          </p:nvSpPr>
          <p:spPr>
            <a:xfrm>
              <a:off x="7530083" y="34152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0" y="273557"/>
                  </a:moveTo>
                  <a:lnTo>
                    <a:pt x="4405" y="224372"/>
                  </a:lnTo>
                  <a:lnTo>
                    <a:pt x="17108" y="178085"/>
                  </a:lnTo>
                  <a:lnTo>
                    <a:pt x="37337" y="135466"/>
                  </a:lnTo>
                  <a:lnTo>
                    <a:pt x="64321" y="97288"/>
                  </a:lnTo>
                  <a:lnTo>
                    <a:pt x="97288" y="64321"/>
                  </a:lnTo>
                  <a:lnTo>
                    <a:pt x="135466" y="37337"/>
                  </a:lnTo>
                  <a:lnTo>
                    <a:pt x="178085" y="17108"/>
                  </a:lnTo>
                  <a:lnTo>
                    <a:pt x="224372" y="4405"/>
                  </a:lnTo>
                  <a:lnTo>
                    <a:pt x="273558" y="0"/>
                  </a:lnTo>
                  <a:lnTo>
                    <a:pt x="322743" y="4405"/>
                  </a:lnTo>
                  <a:lnTo>
                    <a:pt x="369030" y="17108"/>
                  </a:lnTo>
                  <a:lnTo>
                    <a:pt x="411649" y="37337"/>
                  </a:lnTo>
                  <a:lnTo>
                    <a:pt x="449827" y="64321"/>
                  </a:lnTo>
                  <a:lnTo>
                    <a:pt x="482794" y="97288"/>
                  </a:lnTo>
                  <a:lnTo>
                    <a:pt x="509778" y="135466"/>
                  </a:lnTo>
                  <a:lnTo>
                    <a:pt x="530007" y="178085"/>
                  </a:lnTo>
                  <a:lnTo>
                    <a:pt x="542710" y="224372"/>
                  </a:lnTo>
                  <a:lnTo>
                    <a:pt x="547116" y="273557"/>
                  </a:lnTo>
                  <a:lnTo>
                    <a:pt x="542710" y="322743"/>
                  </a:lnTo>
                  <a:lnTo>
                    <a:pt x="530007" y="369030"/>
                  </a:lnTo>
                  <a:lnTo>
                    <a:pt x="509778" y="411649"/>
                  </a:lnTo>
                  <a:lnTo>
                    <a:pt x="482794" y="449827"/>
                  </a:lnTo>
                  <a:lnTo>
                    <a:pt x="449827" y="482794"/>
                  </a:lnTo>
                  <a:lnTo>
                    <a:pt x="411649" y="509777"/>
                  </a:lnTo>
                  <a:lnTo>
                    <a:pt x="369030" y="530007"/>
                  </a:lnTo>
                  <a:lnTo>
                    <a:pt x="322743" y="542710"/>
                  </a:lnTo>
                  <a:lnTo>
                    <a:pt x="273558" y="547115"/>
                  </a:lnTo>
                  <a:lnTo>
                    <a:pt x="224372" y="542710"/>
                  </a:lnTo>
                  <a:lnTo>
                    <a:pt x="178085" y="530007"/>
                  </a:lnTo>
                  <a:lnTo>
                    <a:pt x="135466" y="509777"/>
                  </a:lnTo>
                  <a:lnTo>
                    <a:pt x="97288" y="482794"/>
                  </a:lnTo>
                  <a:lnTo>
                    <a:pt x="64321" y="449827"/>
                  </a:lnTo>
                  <a:lnTo>
                    <a:pt x="37337" y="411649"/>
                  </a:lnTo>
                  <a:lnTo>
                    <a:pt x="17108" y="369030"/>
                  </a:lnTo>
                  <a:lnTo>
                    <a:pt x="4405" y="322743"/>
                  </a:lnTo>
                  <a:lnTo>
                    <a:pt x="0" y="2735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10">
            <a:extLst>
              <a:ext uri="{FF2B5EF4-FFF2-40B4-BE49-F238E27FC236}">
                <a16:creationId xmlns:a16="http://schemas.microsoft.com/office/drawing/2014/main" id="{5E34397D-5D15-2D25-E9E1-8D7BB0E3ADD5}"/>
              </a:ext>
            </a:extLst>
          </p:cNvPr>
          <p:cNvSpPr txBox="1"/>
          <p:nvPr/>
        </p:nvSpPr>
        <p:spPr>
          <a:xfrm>
            <a:off x="9083074" y="340150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>
                <a:latin typeface="Times New Roman"/>
                <a:cs typeface="Times New Roman"/>
              </a:rPr>
              <a:t>97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8" name="object 11">
            <a:extLst>
              <a:ext uri="{FF2B5EF4-FFF2-40B4-BE49-F238E27FC236}">
                <a16:creationId xmlns:a16="http://schemas.microsoft.com/office/drawing/2014/main" id="{D128FAA3-ACA0-DBC4-E38F-9B2D78812828}"/>
              </a:ext>
            </a:extLst>
          </p:cNvPr>
          <p:cNvGrpSpPr/>
          <p:nvPr/>
        </p:nvGrpSpPr>
        <p:grpSpPr>
          <a:xfrm>
            <a:off x="7587712" y="2957070"/>
            <a:ext cx="1664970" cy="1919605"/>
            <a:chOff x="6144577" y="3038665"/>
            <a:chExt cx="1664970" cy="1919605"/>
          </a:xfrm>
        </p:grpSpPr>
        <p:sp>
          <p:nvSpPr>
            <p:cNvPr id="79" name="object 12">
              <a:extLst>
                <a:ext uri="{FF2B5EF4-FFF2-40B4-BE49-F238E27FC236}">
                  <a16:creationId xmlns:a16="http://schemas.microsoft.com/office/drawing/2014/main" id="{2098D2EE-1D40-105D-EE9C-6EE38003EF0E}"/>
                </a:ext>
              </a:extLst>
            </p:cNvPr>
            <p:cNvSpPr/>
            <p:nvPr/>
          </p:nvSpPr>
          <p:spPr>
            <a:xfrm>
              <a:off x="6890004" y="3043427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263525" y="0"/>
                  </a:moveTo>
                  <a:lnTo>
                    <a:pt x="0" y="371475"/>
                  </a:lnTo>
                </a:path>
                <a:path w="914400" h="371475">
                  <a:moveTo>
                    <a:pt x="649224" y="0"/>
                  </a:moveTo>
                  <a:lnTo>
                    <a:pt x="914273" y="3714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3">
              <a:extLst>
                <a:ext uri="{FF2B5EF4-FFF2-40B4-BE49-F238E27FC236}">
                  <a16:creationId xmlns:a16="http://schemas.microsoft.com/office/drawing/2014/main" id="{3B8B07D8-982C-E0DD-D351-D237E29A2240}"/>
                </a:ext>
              </a:extLst>
            </p:cNvPr>
            <p:cNvSpPr/>
            <p:nvPr/>
          </p:nvSpPr>
          <p:spPr>
            <a:xfrm>
              <a:off x="7063740" y="4405883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70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8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8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6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8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8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4">
              <a:extLst>
                <a:ext uri="{FF2B5EF4-FFF2-40B4-BE49-F238E27FC236}">
                  <a16:creationId xmlns:a16="http://schemas.microsoft.com/office/drawing/2014/main" id="{B40BC303-909A-DDDB-A5C5-C24D3DFA8290}"/>
                </a:ext>
              </a:extLst>
            </p:cNvPr>
            <p:cNvSpPr/>
            <p:nvPr/>
          </p:nvSpPr>
          <p:spPr>
            <a:xfrm>
              <a:off x="7063740" y="3881627"/>
              <a:ext cx="548640" cy="1071880"/>
            </a:xfrm>
            <a:custGeom>
              <a:avLst/>
              <a:gdLst/>
              <a:ahLst/>
              <a:cxnLst/>
              <a:rect l="l" t="t" r="r" b="b"/>
              <a:pathLst>
                <a:path w="548640" h="1071879">
                  <a:moveTo>
                    <a:pt x="0" y="797814"/>
                  </a:moveTo>
                  <a:lnTo>
                    <a:pt x="4419" y="748628"/>
                  </a:lnTo>
                  <a:lnTo>
                    <a:pt x="17161" y="702341"/>
                  </a:lnTo>
                  <a:lnTo>
                    <a:pt x="37450" y="659722"/>
                  </a:lnTo>
                  <a:lnTo>
                    <a:pt x="64513" y="621544"/>
                  </a:lnTo>
                  <a:lnTo>
                    <a:pt x="97575" y="588577"/>
                  </a:lnTo>
                  <a:lnTo>
                    <a:pt x="135861" y="561594"/>
                  </a:lnTo>
                  <a:lnTo>
                    <a:pt x="178597" y="541364"/>
                  </a:lnTo>
                  <a:lnTo>
                    <a:pt x="225008" y="528661"/>
                  </a:lnTo>
                  <a:lnTo>
                    <a:pt x="274319" y="524256"/>
                  </a:lnTo>
                  <a:lnTo>
                    <a:pt x="323631" y="528661"/>
                  </a:lnTo>
                  <a:lnTo>
                    <a:pt x="370042" y="541364"/>
                  </a:lnTo>
                  <a:lnTo>
                    <a:pt x="412778" y="561594"/>
                  </a:lnTo>
                  <a:lnTo>
                    <a:pt x="451064" y="588577"/>
                  </a:lnTo>
                  <a:lnTo>
                    <a:pt x="484126" y="621544"/>
                  </a:lnTo>
                  <a:lnTo>
                    <a:pt x="511189" y="659722"/>
                  </a:lnTo>
                  <a:lnTo>
                    <a:pt x="531478" y="702341"/>
                  </a:lnTo>
                  <a:lnTo>
                    <a:pt x="544220" y="748628"/>
                  </a:lnTo>
                  <a:lnTo>
                    <a:pt x="548639" y="797814"/>
                  </a:lnTo>
                  <a:lnTo>
                    <a:pt x="544220" y="846999"/>
                  </a:lnTo>
                  <a:lnTo>
                    <a:pt x="531478" y="893286"/>
                  </a:lnTo>
                  <a:lnTo>
                    <a:pt x="511189" y="935905"/>
                  </a:lnTo>
                  <a:lnTo>
                    <a:pt x="484126" y="974083"/>
                  </a:lnTo>
                  <a:lnTo>
                    <a:pt x="451064" y="1007050"/>
                  </a:lnTo>
                  <a:lnTo>
                    <a:pt x="412778" y="1034034"/>
                  </a:lnTo>
                  <a:lnTo>
                    <a:pt x="370042" y="1054263"/>
                  </a:lnTo>
                  <a:lnTo>
                    <a:pt x="323631" y="1066966"/>
                  </a:lnTo>
                  <a:lnTo>
                    <a:pt x="274319" y="1071372"/>
                  </a:lnTo>
                  <a:lnTo>
                    <a:pt x="225008" y="1066966"/>
                  </a:lnTo>
                  <a:lnTo>
                    <a:pt x="178597" y="1054263"/>
                  </a:lnTo>
                  <a:lnTo>
                    <a:pt x="135861" y="1034034"/>
                  </a:lnTo>
                  <a:lnTo>
                    <a:pt x="97575" y="1007050"/>
                  </a:lnTo>
                  <a:lnTo>
                    <a:pt x="64513" y="974083"/>
                  </a:lnTo>
                  <a:lnTo>
                    <a:pt x="37450" y="935905"/>
                  </a:lnTo>
                  <a:lnTo>
                    <a:pt x="17161" y="893286"/>
                  </a:lnTo>
                  <a:lnTo>
                    <a:pt x="4419" y="846999"/>
                  </a:lnTo>
                  <a:lnTo>
                    <a:pt x="0" y="797814"/>
                  </a:lnTo>
                  <a:close/>
                </a:path>
                <a:path w="548640" h="1071879">
                  <a:moveTo>
                    <a:pt x="18287" y="0"/>
                  </a:moveTo>
                  <a:lnTo>
                    <a:pt x="275462" y="5238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5">
              <a:extLst>
                <a:ext uri="{FF2B5EF4-FFF2-40B4-BE49-F238E27FC236}">
                  <a16:creationId xmlns:a16="http://schemas.microsoft.com/office/drawing/2014/main" id="{DDAE9620-A5B5-AA91-D7CC-F1D1DC758308}"/>
                </a:ext>
              </a:extLst>
            </p:cNvPr>
            <p:cNvSpPr/>
            <p:nvPr/>
          </p:nvSpPr>
          <p:spPr>
            <a:xfrm>
              <a:off x="6149340" y="4405883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70">
                  <a:moveTo>
                    <a:pt x="274320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8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8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20" y="547116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8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8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6">
              <a:extLst>
                <a:ext uri="{FF2B5EF4-FFF2-40B4-BE49-F238E27FC236}">
                  <a16:creationId xmlns:a16="http://schemas.microsoft.com/office/drawing/2014/main" id="{A7018846-F1F3-9085-3E43-E8004FBE401F}"/>
                </a:ext>
              </a:extLst>
            </p:cNvPr>
            <p:cNvSpPr/>
            <p:nvPr/>
          </p:nvSpPr>
          <p:spPr>
            <a:xfrm>
              <a:off x="6149340" y="3881627"/>
              <a:ext cx="548640" cy="1071880"/>
            </a:xfrm>
            <a:custGeom>
              <a:avLst/>
              <a:gdLst/>
              <a:ahLst/>
              <a:cxnLst/>
              <a:rect l="l" t="t" r="r" b="b"/>
              <a:pathLst>
                <a:path w="548640" h="1071879">
                  <a:moveTo>
                    <a:pt x="0" y="797814"/>
                  </a:moveTo>
                  <a:lnTo>
                    <a:pt x="4419" y="748628"/>
                  </a:lnTo>
                  <a:lnTo>
                    <a:pt x="17161" y="702341"/>
                  </a:lnTo>
                  <a:lnTo>
                    <a:pt x="37450" y="659722"/>
                  </a:lnTo>
                  <a:lnTo>
                    <a:pt x="64513" y="621544"/>
                  </a:lnTo>
                  <a:lnTo>
                    <a:pt x="97575" y="588577"/>
                  </a:lnTo>
                  <a:lnTo>
                    <a:pt x="135861" y="561594"/>
                  </a:lnTo>
                  <a:lnTo>
                    <a:pt x="178597" y="541364"/>
                  </a:lnTo>
                  <a:lnTo>
                    <a:pt x="225008" y="528661"/>
                  </a:lnTo>
                  <a:lnTo>
                    <a:pt x="274320" y="524256"/>
                  </a:lnTo>
                  <a:lnTo>
                    <a:pt x="323631" y="528661"/>
                  </a:lnTo>
                  <a:lnTo>
                    <a:pt x="370042" y="541364"/>
                  </a:lnTo>
                  <a:lnTo>
                    <a:pt x="412778" y="561594"/>
                  </a:lnTo>
                  <a:lnTo>
                    <a:pt x="451064" y="588577"/>
                  </a:lnTo>
                  <a:lnTo>
                    <a:pt x="484126" y="621544"/>
                  </a:lnTo>
                  <a:lnTo>
                    <a:pt x="511189" y="659722"/>
                  </a:lnTo>
                  <a:lnTo>
                    <a:pt x="531478" y="702341"/>
                  </a:lnTo>
                  <a:lnTo>
                    <a:pt x="544220" y="748628"/>
                  </a:lnTo>
                  <a:lnTo>
                    <a:pt x="548639" y="797814"/>
                  </a:lnTo>
                  <a:lnTo>
                    <a:pt x="544220" y="846999"/>
                  </a:lnTo>
                  <a:lnTo>
                    <a:pt x="531478" y="893286"/>
                  </a:lnTo>
                  <a:lnTo>
                    <a:pt x="511189" y="935905"/>
                  </a:lnTo>
                  <a:lnTo>
                    <a:pt x="484126" y="974083"/>
                  </a:lnTo>
                  <a:lnTo>
                    <a:pt x="451064" y="1007050"/>
                  </a:lnTo>
                  <a:lnTo>
                    <a:pt x="412778" y="1034034"/>
                  </a:lnTo>
                  <a:lnTo>
                    <a:pt x="370042" y="1054263"/>
                  </a:lnTo>
                  <a:lnTo>
                    <a:pt x="323631" y="1066966"/>
                  </a:lnTo>
                  <a:lnTo>
                    <a:pt x="274320" y="1071372"/>
                  </a:lnTo>
                  <a:lnTo>
                    <a:pt x="225008" y="1066966"/>
                  </a:lnTo>
                  <a:lnTo>
                    <a:pt x="178597" y="1054263"/>
                  </a:lnTo>
                  <a:lnTo>
                    <a:pt x="135861" y="1034034"/>
                  </a:lnTo>
                  <a:lnTo>
                    <a:pt x="97575" y="1007050"/>
                  </a:lnTo>
                  <a:lnTo>
                    <a:pt x="64513" y="974083"/>
                  </a:lnTo>
                  <a:lnTo>
                    <a:pt x="37450" y="935905"/>
                  </a:lnTo>
                  <a:lnTo>
                    <a:pt x="17161" y="893286"/>
                  </a:lnTo>
                  <a:lnTo>
                    <a:pt x="4419" y="846999"/>
                  </a:lnTo>
                  <a:lnTo>
                    <a:pt x="0" y="797814"/>
                  </a:lnTo>
                  <a:close/>
                </a:path>
                <a:path w="548640" h="1071879">
                  <a:moveTo>
                    <a:pt x="547242" y="0"/>
                  </a:moveTo>
                  <a:lnTo>
                    <a:pt x="275844" y="5238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17">
            <a:extLst>
              <a:ext uri="{FF2B5EF4-FFF2-40B4-BE49-F238E27FC236}">
                <a16:creationId xmlns:a16="http://schemas.microsoft.com/office/drawing/2014/main" id="{2FE333C8-1D7D-39E3-DD7C-CF93BC9E5385}"/>
              </a:ext>
            </a:extLst>
          </p:cNvPr>
          <p:cNvGrpSpPr/>
          <p:nvPr/>
        </p:nvGrpSpPr>
        <p:grpSpPr>
          <a:xfrm>
            <a:off x="3198593" y="2490726"/>
            <a:ext cx="1015365" cy="1395095"/>
            <a:chOff x="1755457" y="2572321"/>
            <a:chExt cx="1015365" cy="1395095"/>
          </a:xfrm>
        </p:grpSpPr>
        <p:sp>
          <p:nvSpPr>
            <p:cNvPr id="85" name="object 18">
              <a:extLst>
                <a:ext uri="{FF2B5EF4-FFF2-40B4-BE49-F238E27FC236}">
                  <a16:creationId xmlns:a16="http://schemas.microsoft.com/office/drawing/2014/main" id="{8EF2821A-7B8C-26E3-571D-0A6A6128C11C}"/>
                </a:ext>
              </a:extLst>
            </p:cNvPr>
            <p:cNvSpPr/>
            <p:nvPr/>
          </p:nvSpPr>
          <p:spPr>
            <a:xfrm>
              <a:off x="2217420" y="2577083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7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7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40" y="273557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01DCF55C-0059-191C-B2BE-1A2C8ECB4DE5}"/>
                </a:ext>
              </a:extLst>
            </p:cNvPr>
            <p:cNvSpPr/>
            <p:nvPr/>
          </p:nvSpPr>
          <p:spPr>
            <a:xfrm>
              <a:off x="2217420" y="2577083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7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40" y="273557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7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0">
              <a:extLst>
                <a:ext uri="{FF2B5EF4-FFF2-40B4-BE49-F238E27FC236}">
                  <a16:creationId xmlns:a16="http://schemas.microsoft.com/office/drawing/2014/main" id="{0B3FC236-F0E2-C5C4-5B59-7E486F0D05D3}"/>
                </a:ext>
              </a:extLst>
            </p:cNvPr>
            <p:cNvSpPr/>
            <p:nvPr/>
          </p:nvSpPr>
          <p:spPr>
            <a:xfrm>
              <a:off x="1760220" y="3415283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70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7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7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40" y="273557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1">
              <a:extLst>
                <a:ext uri="{FF2B5EF4-FFF2-40B4-BE49-F238E27FC236}">
                  <a16:creationId xmlns:a16="http://schemas.microsoft.com/office/drawing/2014/main" id="{B6F060B5-BFA8-408D-3DA6-76F5903708BC}"/>
                </a:ext>
              </a:extLst>
            </p:cNvPr>
            <p:cNvSpPr/>
            <p:nvPr/>
          </p:nvSpPr>
          <p:spPr>
            <a:xfrm>
              <a:off x="1760220" y="3415283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70">
                  <a:moveTo>
                    <a:pt x="0" y="273557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40" y="273557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7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22">
            <a:extLst>
              <a:ext uri="{FF2B5EF4-FFF2-40B4-BE49-F238E27FC236}">
                <a16:creationId xmlns:a16="http://schemas.microsoft.com/office/drawing/2014/main" id="{43ECF946-791E-1F25-CF47-B36C8DD8E53F}"/>
              </a:ext>
            </a:extLst>
          </p:cNvPr>
          <p:cNvSpPr txBox="1"/>
          <p:nvPr/>
        </p:nvSpPr>
        <p:spPr>
          <a:xfrm>
            <a:off x="3313210" y="340150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0" name="object 23">
            <a:extLst>
              <a:ext uri="{FF2B5EF4-FFF2-40B4-BE49-F238E27FC236}">
                <a16:creationId xmlns:a16="http://schemas.microsoft.com/office/drawing/2014/main" id="{81347A70-E4FA-3967-89D8-6B29C24C0357}"/>
              </a:ext>
            </a:extLst>
          </p:cNvPr>
          <p:cNvGrpSpPr/>
          <p:nvPr/>
        </p:nvGrpSpPr>
        <p:grpSpPr>
          <a:xfrm>
            <a:off x="4112993" y="3328926"/>
            <a:ext cx="558165" cy="556895"/>
            <a:chOff x="2669857" y="3410521"/>
            <a:chExt cx="558165" cy="556895"/>
          </a:xfrm>
        </p:grpSpPr>
        <p:sp>
          <p:nvSpPr>
            <p:cNvPr id="91" name="object 24">
              <a:extLst>
                <a:ext uri="{FF2B5EF4-FFF2-40B4-BE49-F238E27FC236}">
                  <a16:creationId xmlns:a16="http://schemas.microsoft.com/office/drawing/2014/main" id="{C4314956-687C-7A31-593E-F420458C7D61}"/>
                </a:ext>
              </a:extLst>
            </p:cNvPr>
            <p:cNvSpPr/>
            <p:nvPr/>
          </p:nvSpPr>
          <p:spPr>
            <a:xfrm>
              <a:off x="2674620" y="341528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70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7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7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40" y="273557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25">
              <a:extLst>
                <a:ext uri="{FF2B5EF4-FFF2-40B4-BE49-F238E27FC236}">
                  <a16:creationId xmlns:a16="http://schemas.microsoft.com/office/drawing/2014/main" id="{FEDA7E85-E42B-37DA-9FF6-DF0FD22ED6E9}"/>
                </a:ext>
              </a:extLst>
            </p:cNvPr>
            <p:cNvSpPr/>
            <p:nvPr/>
          </p:nvSpPr>
          <p:spPr>
            <a:xfrm>
              <a:off x="2674620" y="341528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70">
                  <a:moveTo>
                    <a:pt x="0" y="273557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40" y="273557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7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26">
            <a:extLst>
              <a:ext uri="{FF2B5EF4-FFF2-40B4-BE49-F238E27FC236}">
                <a16:creationId xmlns:a16="http://schemas.microsoft.com/office/drawing/2014/main" id="{F6A950E4-2394-41DA-809E-E6C49D830E98}"/>
              </a:ext>
            </a:extLst>
          </p:cNvPr>
          <p:cNvSpPr txBox="1"/>
          <p:nvPr/>
        </p:nvSpPr>
        <p:spPr>
          <a:xfrm>
            <a:off x="3845087" y="2562620"/>
            <a:ext cx="51111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792980" algn="l"/>
              </a:tabLst>
            </a:pPr>
            <a:r>
              <a:rPr sz="2400" spc="-50">
                <a:latin typeface="Times New Roman"/>
                <a:cs typeface="Times New Roman"/>
              </a:rPr>
              <a:t>5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94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394970">
              <a:tabLst>
                <a:tab pos="4335780" algn="l"/>
              </a:tabLst>
            </a:pPr>
            <a:r>
              <a:rPr sz="2400" spc="-25">
                <a:latin typeface="Times New Roman"/>
                <a:cs typeface="Times New Roman"/>
              </a:rPr>
              <a:t>94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4" name="object 27">
            <a:extLst>
              <a:ext uri="{FF2B5EF4-FFF2-40B4-BE49-F238E27FC236}">
                <a16:creationId xmlns:a16="http://schemas.microsoft.com/office/drawing/2014/main" id="{59E1B599-9B91-D7A8-C20A-6A265C76A491}"/>
              </a:ext>
            </a:extLst>
          </p:cNvPr>
          <p:cNvGrpSpPr/>
          <p:nvPr/>
        </p:nvGrpSpPr>
        <p:grpSpPr>
          <a:xfrm>
            <a:off x="2733772" y="2957070"/>
            <a:ext cx="1663064" cy="1919605"/>
            <a:chOff x="1290637" y="3038665"/>
            <a:chExt cx="1663064" cy="1919605"/>
          </a:xfrm>
        </p:grpSpPr>
        <p:sp>
          <p:nvSpPr>
            <p:cNvPr id="95" name="object 28">
              <a:extLst>
                <a:ext uri="{FF2B5EF4-FFF2-40B4-BE49-F238E27FC236}">
                  <a16:creationId xmlns:a16="http://schemas.microsoft.com/office/drawing/2014/main" id="{1639D960-6E06-DBEF-E57F-7CDCB3E16F19}"/>
                </a:ext>
              </a:extLst>
            </p:cNvPr>
            <p:cNvSpPr/>
            <p:nvPr/>
          </p:nvSpPr>
          <p:spPr>
            <a:xfrm>
              <a:off x="2034540" y="3043427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263525" y="0"/>
                  </a:moveTo>
                  <a:lnTo>
                    <a:pt x="0" y="371475"/>
                  </a:lnTo>
                </a:path>
                <a:path w="914400" h="371475">
                  <a:moveTo>
                    <a:pt x="649224" y="0"/>
                  </a:moveTo>
                  <a:lnTo>
                    <a:pt x="914273" y="3714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9">
              <a:extLst>
                <a:ext uri="{FF2B5EF4-FFF2-40B4-BE49-F238E27FC236}">
                  <a16:creationId xmlns:a16="http://schemas.microsoft.com/office/drawing/2014/main" id="{3588689E-4F2F-AF0B-DD9B-6FBE7C0BB2F2}"/>
                </a:ext>
              </a:extLst>
            </p:cNvPr>
            <p:cNvSpPr/>
            <p:nvPr/>
          </p:nvSpPr>
          <p:spPr>
            <a:xfrm>
              <a:off x="2209800" y="44058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69" h="547370">
                  <a:moveTo>
                    <a:pt x="273557" y="0"/>
                  </a:move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8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8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8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7" y="547116"/>
                  </a:lnTo>
                  <a:lnTo>
                    <a:pt x="322743" y="542710"/>
                  </a:lnTo>
                  <a:lnTo>
                    <a:pt x="369030" y="530007"/>
                  </a:lnTo>
                  <a:lnTo>
                    <a:pt x="411649" y="509778"/>
                  </a:lnTo>
                  <a:lnTo>
                    <a:pt x="449827" y="482794"/>
                  </a:lnTo>
                  <a:lnTo>
                    <a:pt x="482794" y="449827"/>
                  </a:lnTo>
                  <a:lnTo>
                    <a:pt x="509778" y="411649"/>
                  </a:lnTo>
                  <a:lnTo>
                    <a:pt x="530007" y="369030"/>
                  </a:lnTo>
                  <a:lnTo>
                    <a:pt x="542710" y="322743"/>
                  </a:lnTo>
                  <a:lnTo>
                    <a:pt x="547116" y="273558"/>
                  </a:lnTo>
                  <a:lnTo>
                    <a:pt x="542710" y="224372"/>
                  </a:lnTo>
                  <a:lnTo>
                    <a:pt x="530007" y="178085"/>
                  </a:lnTo>
                  <a:lnTo>
                    <a:pt x="509778" y="135466"/>
                  </a:lnTo>
                  <a:lnTo>
                    <a:pt x="482794" y="97288"/>
                  </a:lnTo>
                  <a:lnTo>
                    <a:pt x="449827" y="64321"/>
                  </a:lnTo>
                  <a:lnTo>
                    <a:pt x="411649" y="37338"/>
                  </a:lnTo>
                  <a:lnTo>
                    <a:pt x="369030" y="17108"/>
                  </a:lnTo>
                  <a:lnTo>
                    <a:pt x="322743" y="4405"/>
                  </a:lnTo>
                  <a:lnTo>
                    <a:pt x="2735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0">
              <a:extLst>
                <a:ext uri="{FF2B5EF4-FFF2-40B4-BE49-F238E27FC236}">
                  <a16:creationId xmlns:a16="http://schemas.microsoft.com/office/drawing/2014/main" id="{FD507F55-2F23-F563-7A1B-B6FC43D06206}"/>
                </a:ext>
              </a:extLst>
            </p:cNvPr>
            <p:cNvSpPr/>
            <p:nvPr/>
          </p:nvSpPr>
          <p:spPr>
            <a:xfrm>
              <a:off x="2209800" y="3881627"/>
              <a:ext cx="547370" cy="1071880"/>
            </a:xfrm>
            <a:custGeom>
              <a:avLst/>
              <a:gdLst/>
              <a:ahLst/>
              <a:cxnLst/>
              <a:rect l="l" t="t" r="r" b="b"/>
              <a:pathLst>
                <a:path w="547369" h="1071879">
                  <a:moveTo>
                    <a:pt x="0" y="797814"/>
                  </a:moveTo>
                  <a:lnTo>
                    <a:pt x="4405" y="748628"/>
                  </a:lnTo>
                  <a:lnTo>
                    <a:pt x="17108" y="702341"/>
                  </a:lnTo>
                  <a:lnTo>
                    <a:pt x="37337" y="659722"/>
                  </a:lnTo>
                  <a:lnTo>
                    <a:pt x="64321" y="621544"/>
                  </a:lnTo>
                  <a:lnTo>
                    <a:pt x="97288" y="588577"/>
                  </a:lnTo>
                  <a:lnTo>
                    <a:pt x="135466" y="561594"/>
                  </a:lnTo>
                  <a:lnTo>
                    <a:pt x="178085" y="541364"/>
                  </a:lnTo>
                  <a:lnTo>
                    <a:pt x="224372" y="528661"/>
                  </a:lnTo>
                  <a:lnTo>
                    <a:pt x="273557" y="524256"/>
                  </a:lnTo>
                  <a:lnTo>
                    <a:pt x="322743" y="528661"/>
                  </a:lnTo>
                  <a:lnTo>
                    <a:pt x="369030" y="541364"/>
                  </a:lnTo>
                  <a:lnTo>
                    <a:pt x="411649" y="561594"/>
                  </a:lnTo>
                  <a:lnTo>
                    <a:pt x="449827" y="588577"/>
                  </a:lnTo>
                  <a:lnTo>
                    <a:pt x="482794" y="621544"/>
                  </a:lnTo>
                  <a:lnTo>
                    <a:pt x="509778" y="659722"/>
                  </a:lnTo>
                  <a:lnTo>
                    <a:pt x="530007" y="702341"/>
                  </a:lnTo>
                  <a:lnTo>
                    <a:pt x="542710" y="748628"/>
                  </a:lnTo>
                  <a:lnTo>
                    <a:pt x="547116" y="797814"/>
                  </a:lnTo>
                  <a:lnTo>
                    <a:pt x="542710" y="846999"/>
                  </a:lnTo>
                  <a:lnTo>
                    <a:pt x="530007" y="893286"/>
                  </a:lnTo>
                  <a:lnTo>
                    <a:pt x="509778" y="935905"/>
                  </a:lnTo>
                  <a:lnTo>
                    <a:pt x="482794" y="974083"/>
                  </a:lnTo>
                  <a:lnTo>
                    <a:pt x="449827" y="1007050"/>
                  </a:lnTo>
                  <a:lnTo>
                    <a:pt x="411649" y="1034034"/>
                  </a:lnTo>
                  <a:lnTo>
                    <a:pt x="369030" y="1054263"/>
                  </a:lnTo>
                  <a:lnTo>
                    <a:pt x="322743" y="1066966"/>
                  </a:lnTo>
                  <a:lnTo>
                    <a:pt x="273557" y="1071372"/>
                  </a:lnTo>
                  <a:lnTo>
                    <a:pt x="224372" y="1066966"/>
                  </a:lnTo>
                  <a:lnTo>
                    <a:pt x="178085" y="1054263"/>
                  </a:lnTo>
                  <a:lnTo>
                    <a:pt x="135466" y="1034034"/>
                  </a:lnTo>
                  <a:lnTo>
                    <a:pt x="97288" y="1007050"/>
                  </a:lnTo>
                  <a:lnTo>
                    <a:pt x="64321" y="974083"/>
                  </a:lnTo>
                  <a:lnTo>
                    <a:pt x="37337" y="935905"/>
                  </a:lnTo>
                  <a:lnTo>
                    <a:pt x="17108" y="893286"/>
                  </a:lnTo>
                  <a:lnTo>
                    <a:pt x="4405" y="846999"/>
                  </a:lnTo>
                  <a:lnTo>
                    <a:pt x="0" y="797814"/>
                  </a:lnTo>
                  <a:close/>
                </a:path>
                <a:path w="547369" h="1071879">
                  <a:moveTo>
                    <a:pt x="16763" y="0"/>
                  </a:moveTo>
                  <a:lnTo>
                    <a:pt x="273938" y="5238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1">
              <a:extLst>
                <a:ext uri="{FF2B5EF4-FFF2-40B4-BE49-F238E27FC236}">
                  <a16:creationId xmlns:a16="http://schemas.microsoft.com/office/drawing/2014/main" id="{EE41D881-4E05-1B6F-6951-B1BD7C77B9DC}"/>
                </a:ext>
              </a:extLst>
            </p:cNvPr>
            <p:cNvSpPr/>
            <p:nvPr/>
          </p:nvSpPr>
          <p:spPr>
            <a:xfrm>
              <a:off x="1295400" y="440588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69" h="547370">
                  <a:moveTo>
                    <a:pt x="273558" y="0"/>
                  </a:move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8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8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8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8" y="547116"/>
                  </a:lnTo>
                  <a:lnTo>
                    <a:pt x="322743" y="542710"/>
                  </a:lnTo>
                  <a:lnTo>
                    <a:pt x="369030" y="530007"/>
                  </a:lnTo>
                  <a:lnTo>
                    <a:pt x="411649" y="509778"/>
                  </a:lnTo>
                  <a:lnTo>
                    <a:pt x="449827" y="482794"/>
                  </a:lnTo>
                  <a:lnTo>
                    <a:pt x="482794" y="449827"/>
                  </a:lnTo>
                  <a:lnTo>
                    <a:pt x="509778" y="411649"/>
                  </a:lnTo>
                  <a:lnTo>
                    <a:pt x="530007" y="369030"/>
                  </a:lnTo>
                  <a:lnTo>
                    <a:pt x="542710" y="322743"/>
                  </a:lnTo>
                  <a:lnTo>
                    <a:pt x="547116" y="273558"/>
                  </a:lnTo>
                  <a:lnTo>
                    <a:pt x="542710" y="224372"/>
                  </a:lnTo>
                  <a:lnTo>
                    <a:pt x="530007" y="178085"/>
                  </a:lnTo>
                  <a:lnTo>
                    <a:pt x="509778" y="135466"/>
                  </a:lnTo>
                  <a:lnTo>
                    <a:pt x="482794" y="97288"/>
                  </a:lnTo>
                  <a:lnTo>
                    <a:pt x="449827" y="64321"/>
                  </a:lnTo>
                  <a:lnTo>
                    <a:pt x="411649" y="37338"/>
                  </a:lnTo>
                  <a:lnTo>
                    <a:pt x="369030" y="17108"/>
                  </a:lnTo>
                  <a:lnTo>
                    <a:pt x="322743" y="4405"/>
                  </a:lnTo>
                  <a:lnTo>
                    <a:pt x="27355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2">
              <a:extLst>
                <a:ext uri="{FF2B5EF4-FFF2-40B4-BE49-F238E27FC236}">
                  <a16:creationId xmlns:a16="http://schemas.microsoft.com/office/drawing/2014/main" id="{E8F920CF-51C9-0961-4A91-8E3E13C2C456}"/>
                </a:ext>
              </a:extLst>
            </p:cNvPr>
            <p:cNvSpPr/>
            <p:nvPr/>
          </p:nvSpPr>
          <p:spPr>
            <a:xfrm>
              <a:off x="1295400" y="3881627"/>
              <a:ext cx="547370" cy="1071880"/>
            </a:xfrm>
            <a:custGeom>
              <a:avLst/>
              <a:gdLst/>
              <a:ahLst/>
              <a:cxnLst/>
              <a:rect l="l" t="t" r="r" b="b"/>
              <a:pathLst>
                <a:path w="547369" h="1071879">
                  <a:moveTo>
                    <a:pt x="0" y="797814"/>
                  </a:moveTo>
                  <a:lnTo>
                    <a:pt x="4405" y="748628"/>
                  </a:lnTo>
                  <a:lnTo>
                    <a:pt x="17108" y="702341"/>
                  </a:lnTo>
                  <a:lnTo>
                    <a:pt x="37337" y="659722"/>
                  </a:lnTo>
                  <a:lnTo>
                    <a:pt x="64321" y="621544"/>
                  </a:lnTo>
                  <a:lnTo>
                    <a:pt x="97288" y="588577"/>
                  </a:lnTo>
                  <a:lnTo>
                    <a:pt x="135466" y="561594"/>
                  </a:lnTo>
                  <a:lnTo>
                    <a:pt x="178085" y="541364"/>
                  </a:lnTo>
                  <a:lnTo>
                    <a:pt x="224372" y="528661"/>
                  </a:lnTo>
                  <a:lnTo>
                    <a:pt x="273558" y="524256"/>
                  </a:lnTo>
                  <a:lnTo>
                    <a:pt x="322743" y="528661"/>
                  </a:lnTo>
                  <a:lnTo>
                    <a:pt x="369030" y="541364"/>
                  </a:lnTo>
                  <a:lnTo>
                    <a:pt x="411649" y="561594"/>
                  </a:lnTo>
                  <a:lnTo>
                    <a:pt x="449827" y="588577"/>
                  </a:lnTo>
                  <a:lnTo>
                    <a:pt x="482794" y="621544"/>
                  </a:lnTo>
                  <a:lnTo>
                    <a:pt x="509778" y="659722"/>
                  </a:lnTo>
                  <a:lnTo>
                    <a:pt x="530007" y="702341"/>
                  </a:lnTo>
                  <a:lnTo>
                    <a:pt x="542710" y="748628"/>
                  </a:lnTo>
                  <a:lnTo>
                    <a:pt x="547116" y="797814"/>
                  </a:lnTo>
                  <a:lnTo>
                    <a:pt x="542710" y="846999"/>
                  </a:lnTo>
                  <a:lnTo>
                    <a:pt x="530007" y="893286"/>
                  </a:lnTo>
                  <a:lnTo>
                    <a:pt x="509778" y="935905"/>
                  </a:lnTo>
                  <a:lnTo>
                    <a:pt x="482794" y="974083"/>
                  </a:lnTo>
                  <a:lnTo>
                    <a:pt x="449827" y="1007050"/>
                  </a:lnTo>
                  <a:lnTo>
                    <a:pt x="411649" y="1034034"/>
                  </a:lnTo>
                  <a:lnTo>
                    <a:pt x="369030" y="1054263"/>
                  </a:lnTo>
                  <a:lnTo>
                    <a:pt x="322743" y="1066966"/>
                  </a:lnTo>
                  <a:lnTo>
                    <a:pt x="273558" y="1071372"/>
                  </a:lnTo>
                  <a:lnTo>
                    <a:pt x="224372" y="1066966"/>
                  </a:lnTo>
                  <a:lnTo>
                    <a:pt x="178085" y="1054263"/>
                  </a:lnTo>
                  <a:lnTo>
                    <a:pt x="135466" y="1034034"/>
                  </a:lnTo>
                  <a:lnTo>
                    <a:pt x="97288" y="1007050"/>
                  </a:lnTo>
                  <a:lnTo>
                    <a:pt x="64321" y="974083"/>
                  </a:lnTo>
                  <a:lnTo>
                    <a:pt x="37337" y="935905"/>
                  </a:lnTo>
                  <a:lnTo>
                    <a:pt x="17108" y="893286"/>
                  </a:lnTo>
                  <a:lnTo>
                    <a:pt x="4405" y="846999"/>
                  </a:lnTo>
                  <a:lnTo>
                    <a:pt x="0" y="797814"/>
                  </a:lnTo>
                  <a:close/>
                </a:path>
                <a:path w="547369" h="1071879">
                  <a:moveTo>
                    <a:pt x="545719" y="0"/>
                  </a:moveTo>
                  <a:lnTo>
                    <a:pt x="274319" y="5238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35">
            <a:extLst>
              <a:ext uri="{FF2B5EF4-FFF2-40B4-BE49-F238E27FC236}">
                <a16:creationId xmlns:a16="http://schemas.microsoft.com/office/drawing/2014/main" id="{4FFAC9DD-0AAF-9FA8-7768-898EB93E6968}"/>
              </a:ext>
            </a:extLst>
          </p:cNvPr>
          <p:cNvSpPr txBox="1"/>
          <p:nvPr/>
        </p:nvSpPr>
        <p:spPr>
          <a:xfrm>
            <a:off x="3082364" y="1700639"/>
            <a:ext cx="727290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449445" algn="l"/>
              </a:tabLst>
            </a:pPr>
            <a:r>
              <a:rPr sz="2400">
                <a:latin typeface="+mj-lt"/>
                <a:cs typeface="Arial"/>
              </a:rPr>
              <a:t>Binary Heap	Binary Search Tree</a:t>
            </a:r>
          </a:p>
        </p:txBody>
      </p:sp>
      <p:grpSp>
        <p:nvGrpSpPr>
          <p:cNvPr id="101" name="object 36">
            <a:extLst>
              <a:ext uri="{FF2B5EF4-FFF2-40B4-BE49-F238E27FC236}">
                <a16:creationId xmlns:a16="http://schemas.microsoft.com/office/drawing/2014/main" id="{87C4FA2A-F881-144C-30AC-1BB26F644718}"/>
              </a:ext>
            </a:extLst>
          </p:cNvPr>
          <p:cNvGrpSpPr/>
          <p:nvPr/>
        </p:nvGrpSpPr>
        <p:grpSpPr>
          <a:xfrm>
            <a:off x="6315301" y="3702684"/>
            <a:ext cx="1379220" cy="1064895"/>
            <a:chOff x="4872166" y="3784279"/>
            <a:chExt cx="1379220" cy="1064895"/>
          </a:xfrm>
        </p:grpSpPr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972C2001-55B9-C653-FB17-FA90BABB5C2A}"/>
                </a:ext>
              </a:extLst>
            </p:cNvPr>
            <p:cNvSpPr/>
            <p:nvPr/>
          </p:nvSpPr>
          <p:spPr>
            <a:xfrm>
              <a:off x="4876738" y="3788851"/>
              <a:ext cx="1370330" cy="1056005"/>
            </a:xfrm>
            <a:custGeom>
              <a:avLst/>
              <a:gdLst/>
              <a:ahLst/>
              <a:cxnLst/>
              <a:rect l="l" t="t" r="r" b="b"/>
              <a:pathLst>
                <a:path w="1370329" h="1056004">
                  <a:moveTo>
                    <a:pt x="710557" y="0"/>
                  </a:moveTo>
                  <a:lnTo>
                    <a:pt x="656529" y="93"/>
                  </a:lnTo>
                  <a:lnTo>
                    <a:pt x="602106" y="2713"/>
                  </a:lnTo>
                  <a:lnTo>
                    <a:pt x="547506" y="7930"/>
                  </a:lnTo>
                  <a:lnTo>
                    <a:pt x="492948" y="15814"/>
                  </a:lnTo>
                  <a:lnTo>
                    <a:pt x="433873" y="27501"/>
                  </a:lnTo>
                  <a:lnTo>
                    <a:pt x="377832" y="41960"/>
                  </a:lnTo>
                  <a:lnTo>
                    <a:pt x="324988" y="59015"/>
                  </a:lnTo>
                  <a:lnTo>
                    <a:pt x="275506" y="78493"/>
                  </a:lnTo>
                  <a:lnTo>
                    <a:pt x="229549" y="100220"/>
                  </a:lnTo>
                  <a:lnTo>
                    <a:pt x="187282" y="124022"/>
                  </a:lnTo>
                  <a:lnTo>
                    <a:pt x="148869" y="149725"/>
                  </a:lnTo>
                  <a:lnTo>
                    <a:pt x="114474" y="177155"/>
                  </a:lnTo>
                  <a:lnTo>
                    <a:pt x="84262" y="206139"/>
                  </a:lnTo>
                  <a:lnTo>
                    <a:pt x="58395" y="236502"/>
                  </a:lnTo>
                  <a:lnTo>
                    <a:pt x="37039" y="268070"/>
                  </a:lnTo>
                  <a:lnTo>
                    <a:pt x="8514" y="334127"/>
                  </a:lnTo>
                  <a:lnTo>
                    <a:pt x="0" y="402920"/>
                  </a:lnTo>
                  <a:lnTo>
                    <a:pt x="3657" y="437906"/>
                  </a:lnTo>
                  <a:lnTo>
                    <a:pt x="27620" y="508193"/>
                  </a:lnTo>
                  <a:lnTo>
                    <a:pt x="67375" y="568542"/>
                  </a:lnTo>
                  <a:lnTo>
                    <a:pt x="121846" y="622955"/>
                  </a:lnTo>
                  <a:lnTo>
                    <a:pt x="154052" y="647762"/>
                  </a:lnTo>
                  <a:lnTo>
                    <a:pt x="189281" y="670876"/>
                  </a:lnTo>
                  <a:lnTo>
                    <a:pt x="227313" y="692228"/>
                  </a:lnTo>
                  <a:lnTo>
                    <a:pt x="267930" y="711748"/>
                  </a:lnTo>
                  <a:lnTo>
                    <a:pt x="310912" y="729367"/>
                  </a:lnTo>
                  <a:lnTo>
                    <a:pt x="356042" y="745016"/>
                  </a:lnTo>
                  <a:lnTo>
                    <a:pt x="403099" y="758624"/>
                  </a:lnTo>
                  <a:lnTo>
                    <a:pt x="451865" y="770122"/>
                  </a:lnTo>
                  <a:lnTo>
                    <a:pt x="502121" y="779442"/>
                  </a:lnTo>
                  <a:lnTo>
                    <a:pt x="553648" y="786512"/>
                  </a:lnTo>
                  <a:lnTo>
                    <a:pt x="606228" y="791264"/>
                  </a:lnTo>
                  <a:lnTo>
                    <a:pt x="659641" y="793628"/>
                  </a:lnTo>
                  <a:lnTo>
                    <a:pt x="713668" y="793534"/>
                  </a:lnTo>
                  <a:lnTo>
                    <a:pt x="768092" y="790914"/>
                  </a:lnTo>
                  <a:lnTo>
                    <a:pt x="822692" y="785697"/>
                  </a:lnTo>
                  <a:lnTo>
                    <a:pt x="877250" y="777814"/>
                  </a:lnTo>
                  <a:lnTo>
                    <a:pt x="1271712" y="1055690"/>
                  </a:lnTo>
                  <a:lnTo>
                    <a:pt x="1109660" y="708345"/>
                  </a:lnTo>
                  <a:lnTo>
                    <a:pt x="1161760" y="681940"/>
                  </a:lnTo>
                  <a:lnTo>
                    <a:pt x="1208422" y="653011"/>
                  </a:lnTo>
                  <a:lnTo>
                    <a:pt x="1249495" y="621834"/>
                  </a:lnTo>
                  <a:lnTo>
                    <a:pt x="1284826" y="588682"/>
                  </a:lnTo>
                  <a:lnTo>
                    <a:pt x="1314263" y="553832"/>
                  </a:lnTo>
                  <a:lnTo>
                    <a:pt x="1337656" y="517559"/>
                  </a:lnTo>
                  <a:lnTo>
                    <a:pt x="1354853" y="480137"/>
                  </a:lnTo>
                  <a:lnTo>
                    <a:pt x="1365701" y="441842"/>
                  </a:lnTo>
                  <a:lnTo>
                    <a:pt x="1370049" y="402949"/>
                  </a:lnTo>
                  <a:lnTo>
                    <a:pt x="1367746" y="363734"/>
                  </a:lnTo>
                  <a:lnTo>
                    <a:pt x="1358639" y="324470"/>
                  </a:lnTo>
                  <a:lnTo>
                    <a:pt x="1342578" y="285435"/>
                  </a:lnTo>
                  <a:lnTo>
                    <a:pt x="1302823" y="225085"/>
                  </a:lnTo>
                  <a:lnTo>
                    <a:pt x="1248352" y="170672"/>
                  </a:lnTo>
                  <a:lnTo>
                    <a:pt x="1216145" y="145866"/>
                  </a:lnTo>
                  <a:lnTo>
                    <a:pt x="1180916" y="122751"/>
                  </a:lnTo>
                  <a:lnTo>
                    <a:pt x="1142884" y="101399"/>
                  </a:lnTo>
                  <a:lnTo>
                    <a:pt x="1102267" y="81879"/>
                  </a:lnTo>
                  <a:lnTo>
                    <a:pt x="1059285" y="64260"/>
                  </a:lnTo>
                  <a:lnTo>
                    <a:pt x="1014156" y="48611"/>
                  </a:lnTo>
                  <a:lnTo>
                    <a:pt x="967099" y="35003"/>
                  </a:lnTo>
                  <a:lnTo>
                    <a:pt x="918333" y="23505"/>
                  </a:lnTo>
                  <a:lnTo>
                    <a:pt x="868077" y="14186"/>
                  </a:lnTo>
                  <a:lnTo>
                    <a:pt x="816549" y="7115"/>
                  </a:lnTo>
                  <a:lnTo>
                    <a:pt x="763970" y="2363"/>
                  </a:lnTo>
                  <a:lnTo>
                    <a:pt x="7105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2EDEB729-5CE6-156F-9B04-8F093E36B25E}"/>
                </a:ext>
              </a:extLst>
            </p:cNvPr>
            <p:cNvSpPr/>
            <p:nvPr/>
          </p:nvSpPr>
          <p:spPr>
            <a:xfrm>
              <a:off x="4876738" y="3788851"/>
              <a:ext cx="1370330" cy="1056005"/>
            </a:xfrm>
            <a:custGeom>
              <a:avLst/>
              <a:gdLst/>
              <a:ahLst/>
              <a:cxnLst/>
              <a:rect l="l" t="t" r="r" b="b"/>
              <a:pathLst>
                <a:path w="1370329" h="1056004">
                  <a:moveTo>
                    <a:pt x="1271712" y="1055690"/>
                  </a:moveTo>
                  <a:lnTo>
                    <a:pt x="877250" y="777814"/>
                  </a:lnTo>
                  <a:lnTo>
                    <a:pt x="822692" y="785697"/>
                  </a:lnTo>
                  <a:lnTo>
                    <a:pt x="768092" y="790914"/>
                  </a:lnTo>
                  <a:lnTo>
                    <a:pt x="713668" y="793534"/>
                  </a:lnTo>
                  <a:lnTo>
                    <a:pt x="659641" y="793628"/>
                  </a:lnTo>
                  <a:lnTo>
                    <a:pt x="606228" y="791264"/>
                  </a:lnTo>
                  <a:lnTo>
                    <a:pt x="553648" y="786512"/>
                  </a:lnTo>
                  <a:lnTo>
                    <a:pt x="502121" y="779442"/>
                  </a:lnTo>
                  <a:lnTo>
                    <a:pt x="451865" y="770122"/>
                  </a:lnTo>
                  <a:lnTo>
                    <a:pt x="403099" y="758624"/>
                  </a:lnTo>
                  <a:lnTo>
                    <a:pt x="356042" y="745016"/>
                  </a:lnTo>
                  <a:lnTo>
                    <a:pt x="310912" y="729367"/>
                  </a:lnTo>
                  <a:lnTo>
                    <a:pt x="267930" y="711748"/>
                  </a:lnTo>
                  <a:lnTo>
                    <a:pt x="227313" y="692228"/>
                  </a:lnTo>
                  <a:lnTo>
                    <a:pt x="189281" y="670876"/>
                  </a:lnTo>
                  <a:lnTo>
                    <a:pt x="154052" y="647762"/>
                  </a:lnTo>
                  <a:lnTo>
                    <a:pt x="121846" y="622955"/>
                  </a:lnTo>
                  <a:lnTo>
                    <a:pt x="92880" y="596525"/>
                  </a:lnTo>
                  <a:lnTo>
                    <a:pt x="45548" y="539074"/>
                  </a:lnTo>
                  <a:lnTo>
                    <a:pt x="12809" y="473055"/>
                  </a:lnTo>
                  <a:lnTo>
                    <a:pt x="0" y="402920"/>
                  </a:lnTo>
                  <a:lnTo>
                    <a:pt x="1673" y="368269"/>
                  </a:lnTo>
                  <a:lnTo>
                    <a:pt x="20357" y="300670"/>
                  </a:lnTo>
                  <a:lnTo>
                    <a:pt x="58395" y="236502"/>
                  </a:lnTo>
                  <a:lnTo>
                    <a:pt x="84262" y="206139"/>
                  </a:lnTo>
                  <a:lnTo>
                    <a:pt x="114474" y="177155"/>
                  </a:lnTo>
                  <a:lnTo>
                    <a:pt x="148869" y="149725"/>
                  </a:lnTo>
                  <a:lnTo>
                    <a:pt x="187282" y="124022"/>
                  </a:lnTo>
                  <a:lnTo>
                    <a:pt x="229549" y="100220"/>
                  </a:lnTo>
                  <a:lnTo>
                    <a:pt x="275506" y="78493"/>
                  </a:lnTo>
                  <a:lnTo>
                    <a:pt x="324988" y="59015"/>
                  </a:lnTo>
                  <a:lnTo>
                    <a:pt x="377832" y="41960"/>
                  </a:lnTo>
                  <a:lnTo>
                    <a:pt x="433873" y="27501"/>
                  </a:lnTo>
                  <a:lnTo>
                    <a:pt x="492948" y="15814"/>
                  </a:lnTo>
                  <a:lnTo>
                    <a:pt x="547506" y="7930"/>
                  </a:lnTo>
                  <a:lnTo>
                    <a:pt x="602106" y="2713"/>
                  </a:lnTo>
                  <a:lnTo>
                    <a:pt x="656529" y="93"/>
                  </a:lnTo>
                  <a:lnTo>
                    <a:pt x="710557" y="0"/>
                  </a:lnTo>
                  <a:lnTo>
                    <a:pt x="763970" y="2363"/>
                  </a:lnTo>
                  <a:lnTo>
                    <a:pt x="816549" y="7115"/>
                  </a:lnTo>
                  <a:lnTo>
                    <a:pt x="868077" y="14186"/>
                  </a:lnTo>
                  <a:lnTo>
                    <a:pt x="918333" y="23505"/>
                  </a:lnTo>
                  <a:lnTo>
                    <a:pt x="967099" y="35003"/>
                  </a:lnTo>
                  <a:lnTo>
                    <a:pt x="1014156" y="48611"/>
                  </a:lnTo>
                  <a:lnTo>
                    <a:pt x="1059285" y="64260"/>
                  </a:lnTo>
                  <a:lnTo>
                    <a:pt x="1102267" y="81879"/>
                  </a:lnTo>
                  <a:lnTo>
                    <a:pt x="1142884" y="101399"/>
                  </a:lnTo>
                  <a:lnTo>
                    <a:pt x="1180916" y="122751"/>
                  </a:lnTo>
                  <a:lnTo>
                    <a:pt x="1216145" y="145866"/>
                  </a:lnTo>
                  <a:lnTo>
                    <a:pt x="1248352" y="170672"/>
                  </a:lnTo>
                  <a:lnTo>
                    <a:pt x="1277317" y="197102"/>
                  </a:lnTo>
                  <a:lnTo>
                    <a:pt x="1324649" y="254553"/>
                  </a:lnTo>
                  <a:lnTo>
                    <a:pt x="1358639" y="324470"/>
                  </a:lnTo>
                  <a:lnTo>
                    <a:pt x="1367746" y="363734"/>
                  </a:lnTo>
                  <a:lnTo>
                    <a:pt x="1370049" y="402949"/>
                  </a:lnTo>
                  <a:lnTo>
                    <a:pt x="1365701" y="441842"/>
                  </a:lnTo>
                  <a:lnTo>
                    <a:pt x="1354853" y="480137"/>
                  </a:lnTo>
                  <a:lnTo>
                    <a:pt x="1337656" y="517559"/>
                  </a:lnTo>
                  <a:lnTo>
                    <a:pt x="1314263" y="553832"/>
                  </a:lnTo>
                  <a:lnTo>
                    <a:pt x="1284826" y="588682"/>
                  </a:lnTo>
                  <a:lnTo>
                    <a:pt x="1249495" y="621834"/>
                  </a:lnTo>
                  <a:lnTo>
                    <a:pt x="1208422" y="653011"/>
                  </a:lnTo>
                  <a:lnTo>
                    <a:pt x="1161760" y="681940"/>
                  </a:lnTo>
                  <a:lnTo>
                    <a:pt x="1109660" y="708345"/>
                  </a:lnTo>
                  <a:lnTo>
                    <a:pt x="1271712" y="1055690"/>
                  </a:lnTo>
                  <a:close/>
                </a:path>
              </a:pathLst>
            </a:custGeom>
            <a:ln w="9144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39">
            <a:extLst>
              <a:ext uri="{FF2B5EF4-FFF2-40B4-BE49-F238E27FC236}">
                <a16:creationId xmlns:a16="http://schemas.microsoft.com/office/drawing/2014/main" id="{6F41E322-904F-44DF-769F-984EE05C0F23}"/>
              </a:ext>
            </a:extLst>
          </p:cNvPr>
          <p:cNvSpPr txBox="1"/>
          <p:nvPr/>
        </p:nvSpPr>
        <p:spPr>
          <a:xfrm>
            <a:off x="6541771" y="3777578"/>
            <a:ext cx="88278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 algn="ctr">
              <a:spcBef>
                <a:spcPts val="95"/>
              </a:spcBef>
            </a:pPr>
            <a:r>
              <a:rPr lang="en-US" sz="2000" spc="-25">
                <a:latin typeface="+mj-lt"/>
                <a:cs typeface="Arial"/>
              </a:rPr>
              <a:t>m</a:t>
            </a:r>
            <a:r>
              <a:rPr sz="2000" spc="-25">
                <a:latin typeface="+mj-lt"/>
                <a:cs typeface="Arial"/>
              </a:rPr>
              <a:t>in</a:t>
            </a:r>
            <a:br>
              <a:rPr lang="en-US" sz="2000" spc="-25">
                <a:latin typeface="+mj-lt"/>
                <a:cs typeface="Arial"/>
              </a:rPr>
            </a:br>
            <a:r>
              <a:rPr sz="2000" spc="-80">
                <a:latin typeface="+mj-lt"/>
                <a:cs typeface="Arial"/>
              </a:rPr>
              <a:t>value</a:t>
            </a:r>
            <a:endParaRPr sz="2000">
              <a:latin typeface="+mj-lt"/>
              <a:cs typeface="Arial"/>
            </a:endParaRPr>
          </a:p>
        </p:txBody>
      </p:sp>
      <p:grpSp>
        <p:nvGrpSpPr>
          <p:cNvPr id="105" name="object 40">
            <a:extLst>
              <a:ext uri="{FF2B5EF4-FFF2-40B4-BE49-F238E27FC236}">
                <a16:creationId xmlns:a16="http://schemas.microsoft.com/office/drawing/2014/main" id="{5678B91D-7666-8831-7DCD-294CD860D1E5}"/>
              </a:ext>
            </a:extLst>
          </p:cNvPr>
          <p:cNvGrpSpPr/>
          <p:nvPr/>
        </p:nvGrpSpPr>
        <p:grpSpPr>
          <a:xfrm>
            <a:off x="4192940" y="2199901"/>
            <a:ext cx="1826895" cy="520700"/>
            <a:chOff x="2749804" y="2281497"/>
            <a:chExt cx="1826895" cy="520700"/>
          </a:xfrm>
        </p:grpSpPr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B94CF3E8-35A9-269D-B2F1-BBD1928969AE}"/>
                </a:ext>
              </a:extLst>
            </p:cNvPr>
            <p:cNvSpPr/>
            <p:nvPr/>
          </p:nvSpPr>
          <p:spPr>
            <a:xfrm>
              <a:off x="2754376" y="2286069"/>
              <a:ext cx="1818005" cy="511809"/>
            </a:xfrm>
            <a:custGeom>
              <a:avLst/>
              <a:gdLst/>
              <a:ahLst/>
              <a:cxnLst/>
              <a:rect l="l" t="t" r="r" b="b"/>
              <a:pathLst>
                <a:path w="1818004" h="511810">
                  <a:moveTo>
                    <a:pt x="1124415" y="83"/>
                  </a:moveTo>
                  <a:lnTo>
                    <a:pt x="1068459" y="0"/>
                  </a:lnTo>
                  <a:lnTo>
                    <a:pt x="1012374" y="1267"/>
                  </a:lnTo>
                  <a:lnTo>
                    <a:pt x="956413" y="3907"/>
                  </a:lnTo>
                  <a:lnTo>
                    <a:pt x="900830" y="7942"/>
                  </a:lnTo>
                  <a:lnTo>
                    <a:pt x="845879" y="13393"/>
                  </a:lnTo>
                  <a:lnTo>
                    <a:pt x="791813" y="20282"/>
                  </a:lnTo>
                  <a:lnTo>
                    <a:pt x="738886" y="28632"/>
                  </a:lnTo>
                  <a:lnTo>
                    <a:pt x="672215" y="41753"/>
                  </a:lnTo>
                  <a:lnTo>
                    <a:pt x="611710" y="56710"/>
                  </a:lnTo>
                  <a:lnTo>
                    <a:pt x="557540" y="73318"/>
                  </a:lnTo>
                  <a:lnTo>
                    <a:pt x="509872" y="91392"/>
                  </a:lnTo>
                  <a:lnTo>
                    <a:pt x="468874" y="110744"/>
                  </a:lnTo>
                  <a:lnTo>
                    <a:pt x="434715" y="131191"/>
                  </a:lnTo>
                  <a:lnTo>
                    <a:pt x="387587" y="174623"/>
                  </a:lnTo>
                  <a:lnTo>
                    <a:pt x="369833" y="220204"/>
                  </a:lnTo>
                  <a:lnTo>
                    <a:pt x="372391" y="243336"/>
                  </a:lnTo>
                  <a:lnTo>
                    <a:pt x="382798" y="266449"/>
                  </a:lnTo>
                  <a:lnTo>
                    <a:pt x="401221" y="289356"/>
                  </a:lnTo>
                  <a:lnTo>
                    <a:pt x="427828" y="311873"/>
                  </a:lnTo>
                  <a:lnTo>
                    <a:pt x="462788" y="333813"/>
                  </a:lnTo>
                  <a:lnTo>
                    <a:pt x="0" y="511486"/>
                  </a:lnTo>
                  <a:lnTo>
                    <a:pt x="641603" y="398964"/>
                  </a:lnTo>
                  <a:lnTo>
                    <a:pt x="685827" y="409080"/>
                  </a:lnTo>
                  <a:lnTo>
                    <a:pt x="731909" y="418042"/>
                  </a:lnTo>
                  <a:lnTo>
                    <a:pt x="779631" y="425845"/>
                  </a:lnTo>
                  <a:lnTo>
                    <a:pt x="828770" y="432482"/>
                  </a:lnTo>
                  <a:lnTo>
                    <a:pt x="879105" y="437948"/>
                  </a:lnTo>
                  <a:lnTo>
                    <a:pt x="930416" y="442239"/>
                  </a:lnTo>
                  <a:lnTo>
                    <a:pt x="982482" y="445349"/>
                  </a:lnTo>
                  <a:lnTo>
                    <a:pt x="1035081" y="447271"/>
                  </a:lnTo>
                  <a:lnTo>
                    <a:pt x="1087993" y="448002"/>
                  </a:lnTo>
                  <a:lnTo>
                    <a:pt x="1140996" y="447535"/>
                  </a:lnTo>
                  <a:lnTo>
                    <a:pt x="1193870" y="445865"/>
                  </a:lnTo>
                  <a:lnTo>
                    <a:pt x="1246393" y="442987"/>
                  </a:lnTo>
                  <a:lnTo>
                    <a:pt x="1298345" y="438895"/>
                  </a:lnTo>
                  <a:lnTo>
                    <a:pt x="1349504" y="433584"/>
                  </a:lnTo>
                  <a:lnTo>
                    <a:pt x="1399650" y="427049"/>
                  </a:lnTo>
                  <a:lnTo>
                    <a:pt x="1448562" y="419284"/>
                  </a:lnTo>
                  <a:lnTo>
                    <a:pt x="1515232" y="406162"/>
                  </a:lnTo>
                  <a:lnTo>
                    <a:pt x="1575737" y="391205"/>
                  </a:lnTo>
                  <a:lnTo>
                    <a:pt x="1629907" y="374597"/>
                  </a:lnTo>
                  <a:lnTo>
                    <a:pt x="1677575" y="356524"/>
                  </a:lnTo>
                  <a:lnTo>
                    <a:pt x="1718573" y="337171"/>
                  </a:lnTo>
                  <a:lnTo>
                    <a:pt x="1752732" y="316725"/>
                  </a:lnTo>
                  <a:lnTo>
                    <a:pt x="1799860" y="273292"/>
                  </a:lnTo>
                  <a:lnTo>
                    <a:pt x="1817614" y="227711"/>
                  </a:lnTo>
                  <a:lnTo>
                    <a:pt x="1815056" y="204579"/>
                  </a:lnTo>
                  <a:lnTo>
                    <a:pt x="1786226" y="158559"/>
                  </a:lnTo>
                  <a:lnTo>
                    <a:pt x="1724660" y="114103"/>
                  </a:lnTo>
                  <a:lnTo>
                    <a:pt x="1658848" y="83873"/>
                  </a:lnTo>
                  <a:lnTo>
                    <a:pt x="1621056" y="70379"/>
                  </a:lnTo>
                  <a:lnTo>
                    <a:pt x="1580345" y="57994"/>
                  </a:lnTo>
                  <a:lnTo>
                    <a:pt x="1536967" y="46741"/>
                  </a:lnTo>
                  <a:lnTo>
                    <a:pt x="1491178" y="36642"/>
                  </a:lnTo>
                  <a:lnTo>
                    <a:pt x="1443230" y="27717"/>
                  </a:lnTo>
                  <a:lnTo>
                    <a:pt x="1393376" y="19991"/>
                  </a:lnTo>
                  <a:lnTo>
                    <a:pt x="1341872" y="13483"/>
                  </a:lnTo>
                  <a:lnTo>
                    <a:pt x="1288970" y="8216"/>
                  </a:lnTo>
                  <a:lnTo>
                    <a:pt x="1234924" y="4213"/>
                  </a:lnTo>
                  <a:lnTo>
                    <a:pt x="1179988" y="1494"/>
                  </a:lnTo>
                  <a:lnTo>
                    <a:pt x="1124415" y="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62CBC115-91CB-FEF9-349D-485BD1EDCBA8}"/>
                </a:ext>
              </a:extLst>
            </p:cNvPr>
            <p:cNvSpPr/>
            <p:nvPr/>
          </p:nvSpPr>
          <p:spPr>
            <a:xfrm>
              <a:off x="2754376" y="2286069"/>
              <a:ext cx="1818005" cy="511809"/>
            </a:xfrm>
            <a:custGeom>
              <a:avLst/>
              <a:gdLst/>
              <a:ahLst/>
              <a:cxnLst/>
              <a:rect l="l" t="t" r="r" b="b"/>
              <a:pathLst>
                <a:path w="1818004" h="511810">
                  <a:moveTo>
                    <a:pt x="0" y="511486"/>
                  </a:moveTo>
                  <a:lnTo>
                    <a:pt x="462788" y="333813"/>
                  </a:lnTo>
                  <a:lnTo>
                    <a:pt x="427828" y="311873"/>
                  </a:lnTo>
                  <a:lnTo>
                    <a:pt x="401221" y="289356"/>
                  </a:lnTo>
                  <a:lnTo>
                    <a:pt x="382798" y="266449"/>
                  </a:lnTo>
                  <a:lnTo>
                    <a:pt x="372391" y="243336"/>
                  </a:lnTo>
                  <a:lnTo>
                    <a:pt x="369833" y="220204"/>
                  </a:lnTo>
                  <a:lnTo>
                    <a:pt x="374954" y="197238"/>
                  </a:lnTo>
                  <a:lnTo>
                    <a:pt x="407564" y="152546"/>
                  </a:lnTo>
                  <a:lnTo>
                    <a:pt x="468874" y="110744"/>
                  </a:lnTo>
                  <a:lnTo>
                    <a:pt x="509872" y="91392"/>
                  </a:lnTo>
                  <a:lnTo>
                    <a:pt x="557540" y="73318"/>
                  </a:lnTo>
                  <a:lnTo>
                    <a:pt x="611710" y="56710"/>
                  </a:lnTo>
                  <a:lnTo>
                    <a:pt x="672215" y="41753"/>
                  </a:lnTo>
                  <a:lnTo>
                    <a:pt x="738886" y="28632"/>
                  </a:lnTo>
                  <a:lnTo>
                    <a:pt x="791813" y="20282"/>
                  </a:lnTo>
                  <a:lnTo>
                    <a:pt x="845879" y="13393"/>
                  </a:lnTo>
                  <a:lnTo>
                    <a:pt x="900830" y="7942"/>
                  </a:lnTo>
                  <a:lnTo>
                    <a:pt x="956413" y="3907"/>
                  </a:lnTo>
                  <a:lnTo>
                    <a:pt x="1012374" y="1267"/>
                  </a:lnTo>
                  <a:lnTo>
                    <a:pt x="1068459" y="0"/>
                  </a:lnTo>
                  <a:lnTo>
                    <a:pt x="1124415" y="83"/>
                  </a:lnTo>
                  <a:lnTo>
                    <a:pt x="1179988" y="1494"/>
                  </a:lnTo>
                  <a:lnTo>
                    <a:pt x="1234924" y="4213"/>
                  </a:lnTo>
                  <a:lnTo>
                    <a:pt x="1288970" y="8216"/>
                  </a:lnTo>
                  <a:lnTo>
                    <a:pt x="1341872" y="13483"/>
                  </a:lnTo>
                  <a:lnTo>
                    <a:pt x="1393376" y="19991"/>
                  </a:lnTo>
                  <a:lnTo>
                    <a:pt x="1443230" y="27717"/>
                  </a:lnTo>
                  <a:lnTo>
                    <a:pt x="1491178" y="36642"/>
                  </a:lnTo>
                  <a:lnTo>
                    <a:pt x="1536967" y="46741"/>
                  </a:lnTo>
                  <a:lnTo>
                    <a:pt x="1580345" y="57994"/>
                  </a:lnTo>
                  <a:lnTo>
                    <a:pt x="1621056" y="70379"/>
                  </a:lnTo>
                  <a:lnTo>
                    <a:pt x="1658848" y="83873"/>
                  </a:lnTo>
                  <a:lnTo>
                    <a:pt x="1724660" y="114103"/>
                  </a:lnTo>
                  <a:lnTo>
                    <a:pt x="1759619" y="136043"/>
                  </a:lnTo>
                  <a:lnTo>
                    <a:pt x="1804649" y="181466"/>
                  </a:lnTo>
                  <a:lnTo>
                    <a:pt x="1817614" y="227711"/>
                  </a:lnTo>
                  <a:lnTo>
                    <a:pt x="1812493" y="250677"/>
                  </a:lnTo>
                  <a:lnTo>
                    <a:pt x="1779883" y="295370"/>
                  </a:lnTo>
                  <a:lnTo>
                    <a:pt x="1718573" y="337171"/>
                  </a:lnTo>
                  <a:lnTo>
                    <a:pt x="1677575" y="356524"/>
                  </a:lnTo>
                  <a:lnTo>
                    <a:pt x="1629907" y="374597"/>
                  </a:lnTo>
                  <a:lnTo>
                    <a:pt x="1575737" y="391205"/>
                  </a:lnTo>
                  <a:lnTo>
                    <a:pt x="1515232" y="406162"/>
                  </a:lnTo>
                  <a:lnTo>
                    <a:pt x="1448562" y="419284"/>
                  </a:lnTo>
                  <a:lnTo>
                    <a:pt x="1399650" y="427049"/>
                  </a:lnTo>
                  <a:lnTo>
                    <a:pt x="1349504" y="433584"/>
                  </a:lnTo>
                  <a:lnTo>
                    <a:pt x="1298345" y="438895"/>
                  </a:lnTo>
                  <a:lnTo>
                    <a:pt x="1246393" y="442987"/>
                  </a:lnTo>
                  <a:lnTo>
                    <a:pt x="1193870" y="445865"/>
                  </a:lnTo>
                  <a:lnTo>
                    <a:pt x="1140996" y="447535"/>
                  </a:lnTo>
                  <a:lnTo>
                    <a:pt x="1087993" y="448002"/>
                  </a:lnTo>
                  <a:lnTo>
                    <a:pt x="1035081" y="447271"/>
                  </a:lnTo>
                  <a:lnTo>
                    <a:pt x="982482" y="445349"/>
                  </a:lnTo>
                  <a:lnTo>
                    <a:pt x="930416" y="442239"/>
                  </a:lnTo>
                  <a:lnTo>
                    <a:pt x="879105" y="437948"/>
                  </a:lnTo>
                  <a:lnTo>
                    <a:pt x="828770" y="432482"/>
                  </a:lnTo>
                  <a:lnTo>
                    <a:pt x="779631" y="425845"/>
                  </a:lnTo>
                  <a:lnTo>
                    <a:pt x="731909" y="418042"/>
                  </a:lnTo>
                  <a:lnTo>
                    <a:pt x="685827" y="409080"/>
                  </a:lnTo>
                  <a:lnTo>
                    <a:pt x="641603" y="398964"/>
                  </a:lnTo>
                  <a:lnTo>
                    <a:pt x="0" y="511486"/>
                  </a:lnTo>
                  <a:close/>
                </a:path>
              </a:pathLst>
            </a:custGeom>
            <a:ln w="9144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43">
            <a:extLst>
              <a:ext uri="{FF2B5EF4-FFF2-40B4-BE49-F238E27FC236}">
                <a16:creationId xmlns:a16="http://schemas.microsoft.com/office/drawing/2014/main" id="{B6D7C1DC-3AEA-94F1-80B2-60080FE9574F}"/>
              </a:ext>
            </a:extLst>
          </p:cNvPr>
          <p:cNvSpPr txBox="1"/>
          <p:nvPr/>
        </p:nvSpPr>
        <p:spPr>
          <a:xfrm>
            <a:off x="4878993" y="2281873"/>
            <a:ext cx="971842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35">
                <a:latin typeface="+mj-lt"/>
                <a:cs typeface="Arial"/>
              </a:rPr>
              <a:t>min</a:t>
            </a:r>
            <a:r>
              <a:rPr spc="-95">
                <a:latin typeface="+mj-lt"/>
                <a:cs typeface="Arial"/>
              </a:rPr>
              <a:t> </a:t>
            </a:r>
            <a:r>
              <a:rPr spc="-65">
                <a:latin typeface="+mj-lt"/>
                <a:cs typeface="Arial"/>
              </a:rPr>
              <a:t>value</a:t>
            </a:r>
            <a:endParaRPr>
              <a:latin typeface="+mj-lt"/>
              <a:cs typeface="Arial"/>
            </a:endParaRPr>
          </a:p>
        </p:txBody>
      </p:sp>
      <p:sp>
        <p:nvSpPr>
          <p:cNvPr id="109" name="object 33">
            <a:extLst>
              <a:ext uri="{FF2B5EF4-FFF2-40B4-BE49-F238E27FC236}">
                <a16:creationId xmlns:a16="http://schemas.microsoft.com/office/drawing/2014/main" id="{97EDC158-5358-CAE4-4CA4-7CF2D2BD69E9}"/>
              </a:ext>
            </a:extLst>
          </p:cNvPr>
          <p:cNvSpPr txBox="1"/>
          <p:nvPr/>
        </p:nvSpPr>
        <p:spPr>
          <a:xfrm>
            <a:off x="6398799" y="4405314"/>
            <a:ext cx="3185795" cy="928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1285">
              <a:spcBef>
                <a:spcPts val="100"/>
              </a:spcBef>
              <a:tabLst>
                <a:tab pos="2230755" algn="l"/>
              </a:tabLst>
            </a:pPr>
            <a:r>
              <a:rPr sz="2400" spc="-50">
                <a:latin typeface="Times New Roman"/>
                <a:cs typeface="Times New Roman"/>
              </a:rPr>
              <a:t>5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24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</p:txBody>
      </p:sp>
      <p:sp>
        <p:nvSpPr>
          <p:cNvPr id="110" name="object 34">
            <a:extLst>
              <a:ext uri="{FF2B5EF4-FFF2-40B4-BE49-F238E27FC236}">
                <a16:creationId xmlns:a16="http://schemas.microsoft.com/office/drawing/2014/main" id="{CF9600A5-D032-2821-DE9F-F8C2BB36A43F}"/>
              </a:ext>
            </a:extLst>
          </p:cNvPr>
          <p:cNvSpPr txBox="1"/>
          <p:nvPr/>
        </p:nvSpPr>
        <p:spPr>
          <a:xfrm>
            <a:off x="2283362" y="4405314"/>
            <a:ext cx="29146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">
              <a:spcBef>
                <a:spcPts val="100"/>
              </a:spcBef>
              <a:tabLst>
                <a:tab pos="1490980" algn="l"/>
              </a:tabLst>
            </a:pPr>
            <a:r>
              <a:rPr sz="2400" spc="-25">
                <a:latin typeface="Times New Roman"/>
                <a:cs typeface="Times New Roman"/>
              </a:rPr>
              <a:t>97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24</a:t>
            </a:r>
            <a:endParaRPr lang="zh-CN" altLang="en-US" sz="2400" spc="-25">
              <a:latin typeface="Times New Roman"/>
              <a:cs typeface="Times New Roman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A3F865-68A9-FF9E-3A7D-FC21F9FFC8FB}"/>
              </a:ext>
            </a:extLst>
          </p:cNvPr>
          <p:cNvSpPr txBox="1"/>
          <p:nvPr/>
        </p:nvSpPr>
        <p:spPr>
          <a:xfrm>
            <a:off x="7141524" y="5220525"/>
            <a:ext cx="3433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j-lt"/>
                <a:cs typeface="Arial"/>
              </a:rPr>
              <a:t>Parent is greater than left child, less than right child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AB773FA-06ED-02C6-F488-53EF68DAED83}"/>
              </a:ext>
            </a:extLst>
          </p:cNvPr>
          <p:cNvSpPr txBox="1"/>
          <p:nvPr/>
        </p:nvSpPr>
        <p:spPr>
          <a:xfrm>
            <a:off x="2331876" y="5220525"/>
            <a:ext cx="318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/>
            <a:r>
              <a:rPr lang="en-US" altLang="zh-CN" sz="2400">
                <a:latin typeface="+mj-lt"/>
                <a:cs typeface="Arial"/>
              </a:rPr>
              <a:t>Parent is less than both left and right children</a:t>
            </a:r>
          </a:p>
        </p:txBody>
      </p:sp>
    </p:spTree>
    <p:extLst>
      <p:ext uri="{BB962C8B-B14F-4D97-AF65-F5344CB8AC3E}">
        <p14:creationId xmlns:p14="http://schemas.microsoft.com/office/powerpoint/2010/main" val="361105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5852-8BC5-49C1-F038-87FCEC46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Structure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204FB-C64C-D876-9920-FC3706A4D6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3200"/>
              <a:t>A binary heap is a complete tree</a:t>
            </a:r>
          </a:p>
          <a:p>
            <a:pPr lvl="1"/>
            <a:r>
              <a:rPr lang="en-US" altLang="zh-CN" sz="2800"/>
              <a:t>All nodes are in use except for possibly the right end of the bottom 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F2CB7-E3B3-C89C-89C7-3394EF79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AAEEEF-CCB0-31A8-60F8-4F2D41C85C3B}"/>
              </a:ext>
            </a:extLst>
          </p:cNvPr>
          <p:cNvSpPr/>
          <p:nvPr/>
        </p:nvSpPr>
        <p:spPr>
          <a:xfrm>
            <a:off x="4599992" y="3037114"/>
            <a:ext cx="2398542" cy="2076061"/>
          </a:xfrm>
          <a:custGeom>
            <a:avLst/>
            <a:gdLst/>
            <a:ahLst/>
            <a:cxnLst/>
            <a:rect l="l" t="t" r="r" b="b"/>
            <a:pathLst>
              <a:path w="2200910" h="1905000">
                <a:moveTo>
                  <a:pt x="2200656" y="1600200"/>
                </a:moveTo>
                <a:lnTo>
                  <a:pt x="1214628" y="0"/>
                </a:lnTo>
                <a:lnTo>
                  <a:pt x="734631" y="778967"/>
                </a:lnTo>
                <a:lnTo>
                  <a:pt x="723900" y="762000"/>
                </a:lnTo>
                <a:lnTo>
                  <a:pt x="0" y="1905000"/>
                </a:lnTo>
                <a:lnTo>
                  <a:pt x="1447800" y="1905000"/>
                </a:lnTo>
                <a:lnTo>
                  <a:pt x="1254760" y="1600200"/>
                </a:lnTo>
                <a:lnTo>
                  <a:pt x="2200656" y="16002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931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5852-8BC5-49C1-F038-87FCEC46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Examples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F2CB7-E3B3-C89C-89C7-3394EF79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AC04C4-F982-1F35-895C-8726B03133A6}"/>
              </a:ext>
            </a:extLst>
          </p:cNvPr>
          <p:cNvGrpSpPr/>
          <p:nvPr/>
        </p:nvGrpSpPr>
        <p:grpSpPr>
          <a:xfrm>
            <a:off x="2281238" y="3728670"/>
            <a:ext cx="1917686" cy="2423391"/>
            <a:chOff x="2281238" y="3728670"/>
            <a:chExt cx="1917686" cy="2423391"/>
          </a:xfrm>
        </p:grpSpPr>
        <p:grpSp>
          <p:nvGrpSpPr>
            <p:cNvPr id="6" name="object 3">
              <a:extLst>
                <a:ext uri="{FF2B5EF4-FFF2-40B4-BE49-F238E27FC236}">
                  <a16:creationId xmlns:a16="http://schemas.microsoft.com/office/drawing/2014/main" id="{9782ECEA-05D3-BC96-4938-D431F266F118}"/>
                </a:ext>
              </a:extLst>
            </p:cNvPr>
            <p:cNvGrpSpPr/>
            <p:nvPr/>
          </p:nvGrpSpPr>
          <p:grpSpPr>
            <a:xfrm>
              <a:off x="3232213" y="3757993"/>
              <a:ext cx="354330" cy="354330"/>
              <a:chOff x="1708213" y="3757993"/>
              <a:chExt cx="354330" cy="354330"/>
            </a:xfrm>
          </p:grpSpPr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22D6C9EC-2F23-880C-93F8-1960E6372463}"/>
                  </a:ext>
                </a:extLst>
              </p:cNvPr>
              <p:cNvSpPr/>
              <p:nvPr/>
            </p:nvSpPr>
            <p:spPr>
              <a:xfrm>
                <a:off x="1712976" y="3762755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51337AC9-48E1-CEE5-935F-B92464EC5B05}"/>
                  </a:ext>
                </a:extLst>
              </p:cNvPr>
              <p:cNvSpPr/>
              <p:nvPr/>
            </p:nvSpPr>
            <p:spPr>
              <a:xfrm>
                <a:off x="1712976" y="3762755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F11A664-7EC7-701B-4766-157CF41C47C0}"/>
                </a:ext>
              </a:extLst>
            </p:cNvPr>
            <p:cNvSpPr txBox="1"/>
            <p:nvPr/>
          </p:nvSpPr>
          <p:spPr>
            <a:xfrm>
              <a:off x="3320924" y="3728670"/>
              <a:ext cx="178435" cy="391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2</a:t>
              </a:r>
            </a:p>
          </p:txBody>
        </p:sp>
        <p:grpSp>
          <p:nvGrpSpPr>
            <p:cNvPr id="10" name="object 7">
              <a:extLst>
                <a:ext uri="{FF2B5EF4-FFF2-40B4-BE49-F238E27FC236}">
                  <a16:creationId xmlns:a16="http://schemas.microsoft.com/office/drawing/2014/main" id="{9B7B2B6A-C767-5D76-86EA-12D92D020B17}"/>
                </a:ext>
              </a:extLst>
            </p:cNvPr>
            <p:cNvGrpSpPr/>
            <p:nvPr/>
          </p:nvGrpSpPr>
          <p:grpSpPr>
            <a:xfrm>
              <a:off x="2281238" y="4050602"/>
              <a:ext cx="1762125" cy="1165225"/>
              <a:chOff x="757237" y="4050601"/>
              <a:chExt cx="1762125" cy="1165225"/>
            </a:xfrm>
          </p:grpSpPr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12482E01-0190-39F2-A196-68376B2C7855}"/>
                  </a:ext>
                </a:extLst>
              </p:cNvPr>
              <p:cNvSpPr/>
              <p:nvPr/>
            </p:nvSpPr>
            <p:spPr>
              <a:xfrm>
                <a:off x="1255776" y="4296156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3B82F8D0-7E7D-17B8-457B-6A59846598E1}"/>
                  </a:ext>
                </a:extLst>
              </p:cNvPr>
              <p:cNvSpPr/>
              <p:nvPr/>
            </p:nvSpPr>
            <p:spPr>
              <a:xfrm>
                <a:off x="1255776" y="4055364"/>
                <a:ext cx="50927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509269" h="585470">
                    <a:moveTo>
                      <a:pt x="0" y="413004"/>
                    </a:moveTo>
                    <a:lnTo>
                      <a:pt x="6150" y="367218"/>
                    </a:lnTo>
                    <a:lnTo>
                      <a:pt x="23509" y="326079"/>
                    </a:lnTo>
                    <a:lnTo>
                      <a:pt x="50434" y="291226"/>
                    </a:lnTo>
                    <a:lnTo>
                      <a:pt x="85287" y="264301"/>
                    </a:lnTo>
                    <a:lnTo>
                      <a:pt x="126426" y="246942"/>
                    </a:lnTo>
                    <a:lnTo>
                      <a:pt x="172212" y="240792"/>
                    </a:lnTo>
                    <a:lnTo>
                      <a:pt x="217997" y="246942"/>
                    </a:lnTo>
                    <a:lnTo>
                      <a:pt x="259136" y="264301"/>
                    </a:lnTo>
                    <a:lnTo>
                      <a:pt x="293989" y="291226"/>
                    </a:lnTo>
                    <a:lnTo>
                      <a:pt x="320914" y="326079"/>
                    </a:lnTo>
                    <a:lnTo>
                      <a:pt x="338273" y="367218"/>
                    </a:lnTo>
                    <a:lnTo>
                      <a:pt x="344424" y="413004"/>
                    </a:lnTo>
                    <a:lnTo>
                      <a:pt x="338273" y="458789"/>
                    </a:lnTo>
                    <a:lnTo>
                      <a:pt x="320914" y="499928"/>
                    </a:lnTo>
                    <a:lnTo>
                      <a:pt x="293989" y="534781"/>
                    </a:lnTo>
                    <a:lnTo>
                      <a:pt x="259136" y="561706"/>
                    </a:lnTo>
                    <a:lnTo>
                      <a:pt x="217997" y="579065"/>
                    </a:lnTo>
                    <a:lnTo>
                      <a:pt x="172212" y="585216"/>
                    </a:lnTo>
                    <a:lnTo>
                      <a:pt x="126426" y="579065"/>
                    </a:lnTo>
                    <a:lnTo>
                      <a:pt x="85287" y="561706"/>
                    </a:lnTo>
                    <a:lnTo>
                      <a:pt x="50434" y="534781"/>
                    </a:lnTo>
                    <a:lnTo>
                      <a:pt x="23509" y="499928"/>
                    </a:lnTo>
                    <a:lnTo>
                      <a:pt x="6150" y="458789"/>
                    </a:lnTo>
                    <a:lnTo>
                      <a:pt x="0" y="413004"/>
                    </a:lnTo>
                    <a:close/>
                  </a:path>
                  <a:path w="509269" h="585470">
                    <a:moveTo>
                      <a:pt x="508762" y="0"/>
                    </a:moveTo>
                    <a:lnTo>
                      <a:pt x="173736" y="23964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0">
                <a:extLst>
                  <a:ext uri="{FF2B5EF4-FFF2-40B4-BE49-F238E27FC236}">
                    <a16:creationId xmlns:a16="http://schemas.microsoft.com/office/drawing/2014/main" id="{86DEAFD5-0F2B-9834-F9BC-5C69E3264DE5}"/>
                  </a:ext>
                </a:extLst>
              </p:cNvPr>
              <p:cNvSpPr/>
              <p:nvPr/>
            </p:nvSpPr>
            <p:spPr>
              <a:xfrm>
                <a:off x="2170175" y="4296156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E81BB7E3-1C0D-27A9-7F2E-020A4C13C209}"/>
                  </a:ext>
                </a:extLst>
              </p:cNvPr>
              <p:cNvSpPr/>
              <p:nvPr/>
            </p:nvSpPr>
            <p:spPr>
              <a:xfrm>
                <a:off x="2007108" y="4055364"/>
                <a:ext cx="50800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508000" h="585470">
                    <a:moveTo>
                      <a:pt x="163068" y="413004"/>
                    </a:moveTo>
                    <a:lnTo>
                      <a:pt x="169218" y="367218"/>
                    </a:lnTo>
                    <a:lnTo>
                      <a:pt x="186577" y="326079"/>
                    </a:lnTo>
                    <a:lnTo>
                      <a:pt x="213502" y="291226"/>
                    </a:lnTo>
                    <a:lnTo>
                      <a:pt x="248355" y="264301"/>
                    </a:lnTo>
                    <a:lnTo>
                      <a:pt x="289494" y="246942"/>
                    </a:lnTo>
                    <a:lnTo>
                      <a:pt x="335280" y="240792"/>
                    </a:lnTo>
                    <a:lnTo>
                      <a:pt x="381065" y="246942"/>
                    </a:lnTo>
                    <a:lnTo>
                      <a:pt x="422204" y="264301"/>
                    </a:lnTo>
                    <a:lnTo>
                      <a:pt x="457057" y="291226"/>
                    </a:lnTo>
                    <a:lnTo>
                      <a:pt x="483982" y="326079"/>
                    </a:lnTo>
                    <a:lnTo>
                      <a:pt x="501341" y="367218"/>
                    </a:lnTo>
                    <a:lnTo>
                      <a:pt x="507492" y="413004"/>
                    </a:lnTo>
                    <a:lnTo>
                      <a:pt x="501341" y="458789"/>
                    </a:lnTo>
                    <a:lnTo>
                      <a:pt x="483982" y="499928"/>
                    </a:lnTo>
                    <a:lnTo>
                      <a:pt x="457057" y="534781"/>
                    </a:lnTo>
                    <a:lnTo>
                      <a:pt x="422204" y="561706"/>
                    </a:lnTo>
                    <a:lnTo>
                      <a:pt x="381065" y="579065"/>
                    </a:lnTo>
                    <a:lnTo>
                      <a:pt x="335280" y="585216"/>
                    </a:lnTo>
                    <a:lnTo>
                      <a:pt x="289494" y="579065"/>
                    </a:lnTo>
                    <a:lnTo>
                      <a:pt x="248355" y="561706"/>
                    </a:lnTo>
                    <a:lnTo>
                      <a:pt x="213502" y="534781"/>
                    </a:lnTo>
                    <a:lnTo>
                      <a:pt x="186577" y="499928"/>
                    </a:lnTo>
                    <a:lnTo>
                      <a:pt x="169218" y="458789"/>
                    </a:lnTo>
                    <a:lnTo>
                      <a:pt x="163068" y="413004"/>
                    </a:lnTo>
                    <a:close/>
                  </a:path>
                  <a:path w="508000" h="585470">
                    <a:moveTo>
                      <a:pt x="0" y="0"/>
                    </a:moveTo>
                    <a:lnTo>
                      <a:pt x="336550" y="23964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2">
                <a:extLst>
                  <a:ext uri="{FF2B5EF4-FFF2-40B4-BE49-F238E27FC236}">
                    <a16:creationId xmlns:a16="http://schemas.microsoft.com/office/drawing/2014/main" id="{F43B066A-F4D4-2A0C-22A8-68870B78D52B}"/>
                  </a:ext>
                </a:extLst>
              </p:cNvPr>
              <p:cNvSpPr/>
              <p:nvPr/>
            </p:nvSpPr>
            <p:spPr>
              <a:xfrm>
                <a:off x="7620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172212" y="0"/>
                    </a:moveTo>
                    <a:lnTo>
                      <a:pt x="126431" y="6150"/>
                    </a:lnTo>
                    <a:lnTo>
                      <a:pt x="85293" y="23509"/>
                    </a:lnTo>
                    <a:lnTo>
                      <a:pt x="50439" y="50434"/>
                    </a:lnTo>
                    <a:lnTo>
                      <a:pt x="23511" y="85287"/>
                    </a:lnTo>
                    <a:lnTo>
                      <a:pt x="6151" y="126426"/>
                    </a:lnTo>
                    <a:lnTo>
                      <a:pt x="0" y="172212"/>
                    </a:lnTo>
                    <a:lnTo>
                      <a:pt x="6151" y="217997"/>
                    </a:lnTo>
                    <a:lnTo>
                      <a:pt x="23511" y="259136"/>
                    </a:lnTo>
                    <a:lnTo>
                      <a:pt x="50439" y="293989"/>
                    </a:lnTo>
                    <a:lnTo>
                      <a:pt x="85293" y="320914"/>
                    </a:lnTo>
                    <a:lnTo>
                      <a:pt x="126431" y="338273"/>
                    </a:lnTo>
                    <a:lnTo>
                      <a:pt x="172212" y="344424"/>
                    </a:lnTo>
                    <a:lnTo>
                      <a:pt x="217992" y="338273"/>
                    </a:lnTo>
                    <a:lnTo>
                      <a:pt x="259130" y="320914"/>
                    </a:lnTo>
                    <a:lnTo>
                      <a:pt x="293984" y="293989"/>
                    </a:lnTo>
                    <a:lnTo>
                      <a:pt x="320912" y="259136"/>
                    </a:lnTo>
                    <a:lnTo>
                      <a:pt x="338272" y="217997"/>
                    </a:lnTo>
                    <a:lnTo>
                      <a:pt x="344424" y="172212"/>
                    </a:lnTo>
                    <a:lnTo>
                      <a:pt x="338272" y="126426"/>
                    </a:lnTo>
                    <a:lnTo>
                      <a:pt x="320912" y="85287"/>
                    </a:lnTo>
                    <a:lnTo>
                      <a:pt x="293984" y="50434"/>
                    </a:lnTo>
                    <a:lnTo>
                      <a:pt x="259130" y="23509"/>
                    </a:lnTo>
                    <a:lnTo>
                      <a:pt x="217992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3">
                <a:extLst>
                  <a:ext uri="{FF2B5EF4-FFF2-40B4-BE49-F238E27FC236}">
                    <a16:creationId xmlns:a16="http://schemas.microsoft.com/office/drawing/2014/main" id="{70818DBD-777C-AA10-A2D6-DC50F9B17FCE}"/>
                  </a:ext>
                </a:extLst>
              </p:cNvPr>
              <p:cNvSpPr/>
              <p:nvPr/>
            </p:nvSpPr>
            <p:spPr>
              <a:xfrm>
                <a:off x="7620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0" y="172212"/>
                    </a:moveTo>
                    <a:lnTo>
                      <a:pt x="6151" y="126426"/>
                    </a:lnTo>
                    <a:lnTo>
                      <a:pt x="23511" y="85287"/>
                    </a:lnTo>
                    <a:lnTo>
                      <a:pt x="50439" y="50434"/>
                    </a:lnTo>
                    <a:lnTo>
                      <a:pt x="85293" y="23509"/>
                    </a:lnTo>
                    <a:lnTo>
                      <a:pt x="126431" y="6150"/>
                    </a:lnTo>
                    <a:lnTo>
                      <a:pt x="172212" y="0"/>
                    </a:lnTo>
                    <a:lnTo>
                      <a:pt x="217992" y="6150"/>
                    </a:lnTo>
                    <a:lnTo>
                      <a:pt x="259130" y="23509"/>
                    </a:lnTo>
                    <a:lnTo>
                      <a:pt x="293984" y="50434"/>
                    </a:lnTo>
                    <a:lnTo>
                      <a:pt x="320912" y="85287"/>
                    </a:lnTo>
                    <a:lnTo>
                      <a:pt x="338272" y="126426"/>
                    </a:lnTo>
                    <a:lnTo>
                      <a:pt x="344424" y="172212"/>
                    </a:lnTo>
                    <a:lnTo>
                      <a:pt x="338272" y="217997"/>
                    </a:lnTo>
                    <a:lnTo>
                      <a:pt x="320912" y="259136"/>
                    </a:lnTo>
                    <a:lnTo>
                      <a:pt x="293984" y="293989"/>
                    </a:lnTo>
                    <a:lnTo>
                      <a:pt x="259130" y="320914"/>
                    </a:lnTo>
                    <a:lnTo>
                      <a:pt x="217992" y="338273"/>
                    </a:lnTo>
                    <a:lnTo>
                      <a:pt x="172212" y="344424"/>
                    </a:lnTo>
                    <a:lnTo>
                      <a:pt x="126431" y="338273"/>
                    </a:lnTo>
                    <a:lnTo>
                      <a:pt x="85293" y="320914"/>
                    </a:lnTo>
                    <a:lnTo>
                      <a:pt x="50439" y="293989"/>
                    </a:lnTo>
                    <a:lnTo>
                      <a:pt x="23511" y="259136"/>
                    </a:lnTo>
                    <a:lnTo>
                      <a:pt x="6151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4">
                <a:extLst>
                  <a:ext uri="{FF2B5EF4-FFF2-40B4-BE49-F238E27FC236}">
                    <a16:creationId xmlns:a16="http://schemas.microsoft.com/office/drawing/2014/main" id="{74F84537-3D07-DFB2-F5C0-D4B29EBA3C7F}"/>
                  </a:ext>
                </a:extLst>
              </p:cNvPr>
              <p:cNvSpPr/>
              <p:nvPr/>
            </p:nvSpPr>
            <p:spPr>
              <a:xfrm>
                <a:off x="16764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5">
                <a:extLst>
                  <a:ext uri="{FF2B5EF4-FFF2-40B4-BE49-F238E27FC236}">
                    <a16:creationId xmlns:a16="http://schemas.microsoft.com/office/drawing/2014/main" id="{87805CF7-103F-8BB2-ABC5-FCDE7ECDAEA0}"/>
                  </a:ext>
                </a:extLst>
              </p:cNvPr>
              <p:cNvSpPr/>
              <p:nvPr/>
            </p:nvSpPr>
            <p:spPr>
              <a:xfrm>
                <a:off x="16764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5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0DAA5FA0-9C88-763C-1DD0-21463E98A9EB}"/>
                </a:ext>
              </a:extLst>
            </p:cNvPr>
            <p:cNvSpPr txBox="1"/>
            <p:nvPr/>
          </p:nvSpPr>
          <p:spPr>
            <a:xfrm>
              <a:off x="2369921" y="4832730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7</a:t>
              </a: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9CFB4A2C-AF88-7EF7-8127-638E7B80666A}"/>
                </a:ext>
              </a:extLst>
            </p:cNvPr>
            <p:cNvSpPr/>
            <p:nvPr/>
          </p:nvSpPr>
          <p:spPr>
            <a:xfrm>
              <a:off x="2459736" y="4588765"/>
              <a:ext cx="914400" cy="276225"/>
            </a:xfrm>
            <a:custGeom>
              <a:avLst/>
              <a:gdLst/>
              <a:ahLst/>
              <a:cxnLst/>
              <a:rect l="l" t="t" r="r" b="b"/>
              <a:pathLst>
                <a:path w="914400" h="276225">
                  <a:moveTo>
                    <a:pt x="371475" y="0"/>
                  </a:moveTo>
                  <a:lnTo>
                    <a:pt x="0" y="276225"/>
                  </a:lnTo>
                </a:path>
                <a:path w="914400" h="276225">
                  <a:moveTo>
                    <a:pt x="614172" y="0"/>
                  </a:moveTo>
                  <a:lnTo>
                    <a:pt x="914272" y="2762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73AEF2F9-31FD-FF00-85E9-909C62E93A86}"/>
                </a:ext>
              </a:extLst>
            </p:cNvPr>
            <p:cNvSpPr txBox="1"/>
            <p:nvPr/>
          </p:nvSpPr>
          <p:spPr>
            <a:xfrm>
              <a:off x="2593644" y="4058539"/>
              <a:ext cx="1605280" cy="2093522"/>
            </a:xfrm>
            <a:prstGeom prst="rect">
              <a:avLst/>
            </a:prstGeom>
          </p:spPr>
          <p:txBody>
            <a:bodyPr vert="horz" wrap="square" lIns="0" tIns="216535" rIns="0" bIns="0" rtlCol="0">
              <a:spAutoFit/>
            </a:bodyPr>
            <a:lstStyle/>
            <a:p>
              <a:pPr marL="282575">
                <a:spcBef>
                  <a:spcPts val="1705"/>
                </a:spcBef>
                <a:tabLst>
                  <a:tab pos="1196975" algn="l"/>
                </a:tabLst>
              </a:pPr>
              <a:r>
                <a:rPr sz="2400" spc="-50">
                  <a:latin typeface="Times New Roman"/>
                  <a:cs typeface="Times New Roman"/>
                </a:rPr>
                <a:t>4</a:t>
              </a:r>
              <a:r>
                <a:rPr sz="2400">
                  <a:latin typeface="Times New Roman"/>
                  <a:cs typeface="Times New Roman"/>
                </a:rPr>
                <a:t>	</a:t>
              </a:r>
              <a:r>
                <a:rPr sz="2400" spc="-50">
                  <a:latin typeface="Times New Roman"/>
                  <a:cs typeface="Times New Roman"/>
                </a:rPr>
                <a:t>6</a:t>
              </a:r>
              <a:endParaRPr sz="2400">
                <a:latin typeface="Times New Roman"/>
                <a:cs typeface="Times New Roman"/>
              </a:endParaRPr>
            </a:p>
            <a:p>
              <a:pPr marR="38100" algn="ctr">
                <a:spcBef>
                  <a:spcPts val="1610"/>
                </a:spcBef>
              </a:pPr>
              <a:r>
                <a:rPr sz="2400">
                  <a:latin typeface="Times New Roman"/>
                  <a:cs typeface="Times New Roman"/>
                </a:rPr>
                <a:t>5</a:t>
              </a:r>
            </a:p>
            <a:p>
              <a:pPr marL="12700" marR="5080">
                <a:spcBef>
                  <a:spcPts val="1515"/>
                </a:spcBef>
              </a:pPr>
              <a:r>
                <a:rPr sz="1600">
                  <a:latin typeface="+mj-lt"/>
                  <a:cs typeface="Times New Roman"/>
                </a:rPr>
                <a:t>complete</a:t>
              </a:r>
              <a:r>
                <a:rPr sz="1600" spc="-45">
                  <a:latin typeface="+mj-lt"/>
                  <a:cs typeface="Times New Roman"/>
                </a:rPr>
                <a:t> </a:t>
              </a:r>
              <a:r>
                <a:rPr sz="1600" spc="-10">
                  <a:latin typeface="+mj-lt"/>
                  <a:cs typeface="Times New Roman"/>
                </a:rPr>
                <a:t>tree,</a:t>
              </a:r>
              <a:r>
                <a:rPr sz="1600" spc="500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heap</a:t>
              </a:r>
              <a:r>
                <a:rPr sz="1600" spc="-30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order</a:t>
              </a:r>
              <a:r>
                <a:rPr sz="1600" spc="-10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is</a:t>
              </a:r>
              <a:r>
                <a:rPr sz="1600" spc="-10">
                  <a:latin typeface="+mj-lt"/>
                  <a:cs typeface="Times New Roman"/>
                </a:rPr>
                <a:t> </a:t>
              </a:r>
              <a:r>
                <a:rPr sz="1600" spc="-20">
                  <a:latin typeface="+mj-lt"/>
                  <a:cs typeface="Times New Roman"/>
                </a:rPr>
                <a:t>"min"</a:t>
              </a:r>
              <a:endParaRPr sz="1600">
                <a:latin typeface="+mj-lt"/>
                <a:cs typeface="Times New Roman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D93DF0-7983-7DA8-504A-BEDC753BCF23}"/>
              </a:ext>
            </a:extLst>
          </p:cNvPr>
          <p:cNvGrpSpPr/>
          <p:nvPr/>
        </p:nvGrpSpPr>
        <p:grpSpPr>
          <a:xfrm>
            <a:off x="8193023" y="1947798"/>
            <a:ext cx="1882903" cy="2242874"/>
            <a:chOff x="8193023" y="1947798"/>
            <a:chExt cx="1882903" cy="2242874"/>
          </a:xfrm>
        </p:grpSpPr>
        <p:grpSp>
          <p:nvGrpSpPr>
            <p:cNvPr id="22" name="object 19">
              <a:extLst>
                <a:ext uri="{FF2B5EF4-FFF2-40B4-BE49-F238E27FC236}">
                  <a16:creationId xmlns:a16="http://schemas.microsoft.com/office/drawing/2014/main" id="{BFDB81DD-E06D-B19D-C9CC-C301A22825C1}"/>
                </a:ext>
              </a:extLst>
            </p:cNvPr>
            <p:cNvGrpSpPr/>
            <p:nvPr/>
          </p:nvGrpSpPr>
          <p:grpSpPr>
            <a:xfrm>
              <a:off x="9120949" y="1976437"/>
              <a:ext cx="354330" cy="354330"/>
              <a:chOff x="7596949" y="1976437"/>
              <a:chExt cx="354330" cy="354330"/>
            </a:xfrm>
          </p:grpSpPr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E54F07E1-15A8-025A-B878-B32535459332}"/>
                  </a:ext>
                </a:extLst>
              </p:cNvPr>
              <p:cNvSpPr/>
              <p:nvPr/>
            </p:nvSpPr>
            <p:spPr>
              <a:xfrm>
                <a:off x="7601711" y="19812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1">
                <a:extLst>
                  <a:ext uri="{FF2B5EF4-FFF2-40B4-BE49-F238E27FC236}">
                    <a16:creationId xmlns:a16="http://schemas.microsoft.com/office/drawing/2014/main" id="{3C7CB85A-ACF8-0114-139B-5FB3C53ED713}"/>
                  </a:ext>
                </a:extLst>
              </p:cNvPr>
              <p:cNvSpPr/>
              <p:nvPr/>
            </p:nvSpPr>
            <p:spPr>
              <a:xfrm>
                <a:off x="7601711" y="19812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07621132-BC6A-D241-4DD8-32B83BA89E31}"/>
                </a:ext>
              </a:extLst>
            </p:cNvPr>
            <p:cNvSpPr txBox="1"/>
            <p:nvPr/>
          </p:nvSpPr>
          <p:spPr>
            <a:xfrm>
              <a:off x="9209658" y="1947798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2</a:t>
              </a:r>
            </a:p>
          </p:txBody>
        </p:sp>
        <p:grpSp>
          <p:nvGrpSpPr>
            <p:cNvPr id="26" name="object 23">
              <a:extLst>
                <a:ext uri="{FF2B5EF4-FFF2-40B4-BE49-F238E27FC236}">
                  <a16:creationId xmlns:a16="http://schemas.microsoft.com/office/drawing/2014/main" id="{0A85B80C-3CAC-5F4E-A1CE-BB1B0FDAE783}"/>
                </a:ext>
              </a:extLst>
            </p:cNvPr>
            <p:cNvGrpSpPr/>
            <p:nvPr/>
          </p:nvGrpSpPr>
          <p:grpSpPr>
            <a:xfrm>
              <a:off x="9578149" y="2509837"/>
              <a:ext cx="354330" cy="354330"/>
              <a:chOff x="8054149" y="2509837"/>
              <a:chExt cx="354330" cy="354330"/>
            </a:xfrm>
          </p:grpSpPr>
          <p:sp>
            <p:nvSpPr>
              <p:cNvPr id="27" name="object 24">
                <a:extLst>
                  <a:ext uri="{FF2B5EF4-FFF2-40B4-BE49-F238E27FC236}">
                    <a16:creationId xmlns:a16="http://schemas.microsoft.com/office/drawing/2014/main" id="{03F03BFF-93A6-D1D9-95EB-26B33B63D744}"/>
                  </a:ext>
                </a:extLst>
              </p:cNvPr>
              <p:cNvSpPr/>
              <p:nvPr/>
            </p:nvSpPr>
            <p:spPr>
              <a:xfrm>
                <a:off x="8058911" y="2514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5">
                <a:extLst>
                  <a:ext uri="{FF2B5EF4-FFF2-40B4-BE49-F238E27FC236}">
                    <a16:creationId xmlns:a16="http://schemas.microsoft.com/office/drawing/2014/main" id="{F1ABBE6F-6E69-7871-E4B2-3720C72D16D0}"/>
                  </a:ext>
                </a:extLst>
              </p:cNvPr>
              <p:cNvSpPr/>
              <p:nvPr/>
            </p:nvSpPr>
            <p:spPr>
              <a:xfrm>
                <a:off x="8058911" y="2514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35C01E23-C3C7-C7CA-ADCD-1ACAD7D30D88}"/>
                </a:ext>
              </a:extLst>
            </p:cNvPr>
            <p:cNvSpPr txBox="1"/>
            <p:nvPr/>
          </p:nvSpPr>
          <p:spPr>
            <a:xfrm>
              <a:off x="9667113" y="2481198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6</a:t>
              </a:r>
            </a:p>
          </p:txBody>
        </p:sp>
        <p:grpSp>
          <p:nvGrpSpPr>
            <p:cNvPr id="30" name="object 27">
              <a:extLst>
                <a:ext uri="{FF2B5EF4-FFF2-40B4-BE49-F238E27FC236}">
                  <a16:creationId xmlns:a16="http://schemas.microsoft.com/office/drawing/2014/main" id="{D1005D0B-D102-53EC-972C-136A4028D1C2}"/>
                </a:ext>
              </a:extLst>
            </p:cNvPr>
            <p:cNvGrpSpPr/>
            <p:nvPr/>
          </p:nvGrpSpPr>
          <p:grpSpPr>
            <a:xfrm>
              <a:off x="8663749" y="2509837"/>
              <a:ext cx="354330" cy="354330"/>
              <a:chOff x="7139749" y="2509837"/>
              <a:chExt cx="354330" cy="354330"/>
            </a:xfrm>
          </p:grpSpPr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D8FAEFE5-D02E-6BAC-9B92-99CFDC595ED3}"/>
                  </a:ext>
                </a:extLst>
              </p:cNvPr>
              <p:cNvSpPr/>
              <p:nvPr/>
            </p:nvSpPr>
            <p:spPr>
              <a:xfrm>
                <a:off x="7144511" y="2514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29">
                <a:extLst>
                  <a:ext uri="{FF2B5EF4-FFF2-40B4-BE49-F238E27FC236}">
                    <a16:creationId xmlns:a16="http://schemas.microsoft.com/office/drawing/2014/main" id="{74C533D9-82AA-8042-FC03-19E31386539B}"/>
                  </a:ext>
                </a:extLst>
              </p:cNvPr>
              <p:cNvSpPr/>
              <p:nvPr/>
            </p:nvSpPr>
            <p:spPr>
              <a:xfrm>
                <a:off x="7144511" y="2514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80714E90-B914-8D8E-265D-4D9828986F2B}"/>
                </a:ext>
              </a:extLst>
            </p:cNvPr>
            <p:cNvSpPr txBox="1"/>
            <p:nvPr/>
          </p:nvSpPr>
          <p:spPr>
            <a:xfrm>
              <a:off x="8752458" y="2481198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4</a:t>
              </a:r>
            </a:p>
          </p:txBody>
        </p:sp>
        <p:grpSp>
          <p:nvGrpSpPr>
            <p:cNvPr id="34" name="object 31">
              <a:extLst>
                <a:ext uri="{FF2B5EF4-FFF2-40B4-BE49-F238E27FC236}">
                  <a16:creationId xmlns:a16="http://schemas.microsoft.com/office/drawing/2014/main" id="{B455D85E-33AF-0DCF-EFD7-BEB8D7BFE3C2}"/>
                </a:ext>
              </a:extLst>
            </p:cNvPr>
            <p:cNvGrpSpPr/>
            <p:nvPr/>
          </p:nvGrpSpPr>
          <p:grpSpPr>
            <a:xfrm>
              <a:off x="8835962" y="2270569"/>
              <a:ext cx="923925" cy="1163320"/>
              <a:chOff x="7311961" y="2270569"/>
              <a:chExt cx="923925" cy="1163320"/>
            </a:xfrm>
          </p:grpSpPr>
          <p:sp>
            <p:nvSpPr>
              <p:cNvPr id="35" name="object 32">
                <a:extLst>
                  <a:ext uri="{FF2B5EF4-FFF2-40B4-BE49-F238E27FC236}">
                    <a16:creationId xmlns:a16="http://schemas.microsoft.com/office/drawing/2014/main" id="{8BE5A0D5-1DA0-5FFB-5816-ECFEEB18FBE5}"/>
                  </a:ext>
                </a:extLst>
              </p:cNvPr>
              <p:cNvSpPr/>
              <p:nvPr/>
            </p:nvSpPr>
            <p:spPr>
              <a:xfrm>
                <a:off x="7316723" y="2275332"/>
                <a:ext cx="914400" cy="240029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40030">
                    <a:moveTo>
                      <a:pt x="334899" y="0"/>
                    </a:moveTo>
                    <a:lnTo>
                      <a:pt x="0" y="239648"/>
                    </a:lnTo>
                  </a:path>
                  <a:path w="914400" h="240030">
                    <a:moveTo>
                      <a:pt x="577596" y="0"/>
                    </a:moveTo>
                    <a:lnTo>
                      <a:pt x="914146" y="239648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3">
                <a:extLst>
                  <a:ext uri="{FF2B5EF4-FFF2-40B4-BE49-F238E27FC236}">
                    <a16:creationId xmlns:a16="http://schemas.microsoft.com/office/drawing/2014/main" id="{ACAAD13D-228A-2A46-B888-9D9FA736A99E}"/>
                  </a:ext>
                </a:extLst>
              </p:cNvPr>
              <p:cNvSpPr/>
              <p:nvPr/>
            </p:nvSpPr>
            <p:spPr>
              <a:xfrm>
                <a:off x="7565135" y="3084576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4">
                <a:extLst>
                  <a:ext uri="{FF2B5EF4-FFF2-40B4-BE49-F238E27FC236}">
                    <a16:creationId xmlns:a16="http://schemas.microsoft.com/office/drawing/2014/main" id="{E7C9152D-F77B-D9B3-18B6-A407EEF3949D}"/>
                  </a:ext>
                </a:extLst>
              </p:cNvPr>
              <p:cNvSpPr/>
              <p:nvPr/>
            </p:nvSpPr>
            <p:spPr>
              <a:xfrm>
                <a:off x="7565135" y="3084576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964DF4EC-0916-3EC9-FED6-BA4FD6D60DD2}"/>
                </a:ext>
              </a:extLst>
            </p:cNvPr>
            <p:cNvSpPr txBox="1"/>
            <p:nvPr/>
          </p:nvSpPr>
          <p:spPr>
            <a:xfrm>
              <a:off x="9173336" y="3051175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5</a:t>
              </a:r>
            </a:p>
          </p:txBody>
        </p:sp>
        <p:grpSp>
          <p:nvGrpSpPr>
            <p:cNvPr id="39" name="object 36">
              <a:extLst>
                <a:ext uri="{FF2B5EF4-FFF2-40B4-BE49-F238E27FC236}">
                  <a16:creationId xmlns:a16="http://schemas.microsoft.com/office/drawing/2014/main" id="{437805E6-1BA9-0B10-63F4-2E2A3A6922D1}"/>
                </a:ext>
              </a:extLst>
            </p:cNvPr>
            <p:cNvGrpSpPr/>
            <p:nvPr/>
          </p:nvGrpSpPr>
          <p:grpSpPr>
            <a:xfrm>
              <a:off x="8193023" y="2804161"/>
              <a:ext cx="1073150" cy="1029335"/>
              <a:chOff x="6669023" y="2804160"/>
              <a:chExt cx="1073150" cy="1029335"/>
            </a:xfrm>
          </p:grpSpPr>
          <p:sp>
            <p:nvSpPr>
              <p:cNvPr id="40" name="object 37">
                <a:extLst>
                  <a:ext uri="{FF2B5EF4-FFF2-40B4-BE49-F238E27FC236}">
                    <a16:creationId xmlns:a16="http://schemas.microsoft.com/office/drawing/2014/main" id="{DEF34C7D-0240-721C-8ED4-1B4A9DBE0191}"/>
                  </a:ext>
                </a:extLst>
              </p:cNvPr>
              <p:cNvSpPr/>
              <p:nvPr/>
            </p:nvSpPr>
            <p:spPr>
              <a:xfrm>
                <a:off x="7437119" y="2808732"/>
                <a:ext cx="300355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300354" h="276225">
                    <a:moveTo>
                      <a:pt x="0" y="0"/>
                    </a:moveTo>
                    <a:lnTo>
                      <a:pt x="299974" y="276225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8">
                <a:extLst>
                  <a:ext uri="{FF2B5EF4-FFF2-40B4-BE49-F238E27FC236}">
                    <a16:creationId xmlns:a16="http://schemas.microsoft.com/office/drawing/2014/main" id="{22410D42-354B-FD0C-E475-51F16CC4A32B}"/>
                  </a:ext>
                </a:extLst>
              </p:cNvPr>
              <p:cNvSpPr/>
              <p:nvPr/>
            </p:nvSpPr>
            <p:spPr>
              <a:xfrm>
                <a:off x="6673595" y="2808732"/>
                <a:ext cx="521334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521334" h="620395">
                    <a:moveTo>
                      <a:pt x="0" y="448055"/>
                    </a:moveTo>
                    <a:lnTo>
                      <a:pt x="6150" y="402270"/>
                    </a:lnTo>
                    <a:lnTo>
                      <a:pt x="23509" y="361131"/>
                    </a:lnTo>
                    <a:lnTo>
                      <a:pt x="50434" y="326278"/>
                    </a:lnTo>
                    <a:lnTo>
                      <a:pt x="85287" y="299353"/>
                    </a:lnTo>
                    <a:lnTo>
                      <a:pt x="126426" y="281994"/>
                    </a:lnTo>
                    <a:lnTo>
                      <a:pt x="172211" y="275843"/>
                    </a:lnTo>
                    <a:lnTo>
                      <a:pt x="217997" y="281994"/>
                    </a:lnTo>
                    <a:lnTo>
                      <a:pt x="259136" y="299353"/>
                    </a:lnTo>
                    <a:lnTo>
                      <a:pt x="293989" y="326278"/>
                    </a:lnTo>
                    <a:lnTo>
                      <a:pt x="320914" y="361131"/>
                    </a:lnTo>
                    <a:lnTo>
                      <a:pt x="338273" y="402270"/>
                    </a:lnTo>
                    <a:lnTo>
                      <a:pt x="344424" y="448055"/>
                    </a:lnTo>
                    <a:lnTo>
                      <a:pt x="338273" y="493841"/>
                    </a:lnTo>
                    <a:lnTo>
                      <a:pt x="320914" y="534980"/>
                    </a:lnTo>
                    <a:lnTo>
                      <a:pt x="293989" y="569833"/>
                    </a:lnTo>
                    <a:lnTo>
                      <a:pt x="259136" y="596758"/>
                    </a:lnTo>
                    <a:lnTo>
                      <a:pt x="217997" y="614117"/>
                    </a:lnTo>
                    <a:lnTo>
                      <a:pt x="172211" y="620267"/>
                    </a:lnTo>
                    <a:lnTo>
                      <a:pt x="126426" y="614117"/>
                    </a:lnTo>
                    <a:lnTo>
                      <a:pt x="85287" y="596758"/>
                    </a:lnTo>
                    <a:lnTo>
                      <a:pt x="50434" y="569833"/>
                    </a:lnTo>
                    <a:lnTo>
                      <a:pt x="23509" y="534980"/>
                    </a:lnTo>
                    <a:lnTo>
                      <a:pt x="6150" y="493841"/>
                    </a:lnTo>
                    <a:lnTo>
                      <a:pt x="0" y="448055"/>
                    </a:lnTo>
                    <a:close/>
                  </a:path>
                  <a:path w="521334" h="620395">
                    <a:moveTo>
                      <a:pt x="521334" y="0"/>
                    </a:moveTo>
                    <a:lnTo>
                      <a:pt x="173735" y="276225"/>
                    </a:lnTo>
                  </a:path>
                </a:pathLst>
              </a:custGeom>
              <a:ln w="9144">
                <a:solidFill>
                  <a:srgbClr val="000000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39">
                <a:extLst>
                  <a:ext uri="{FF2B5EF4-FFF2-40B4-BE49-F238E27FC236}">
                    <a16:creationId xmlns:a16="http://schemas.microsoft.com/office/drawing/2014/main" id="{0D377171-5877-5332-2AFF-ED9216E13A4D}"/>
                  </a:ext>
                </a:extLst>
              </p:cNvPr>
              <p:cNvSpPr/>
              <p:nvPr/>
            </p:nvSpPr>
            <p:spPr>
              <a:xfrm>
                <a:off x="7018019" y="3249041"/>
                <a:ext cx="37338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373379" h="584200">
                    <a:moveTo>
                      <a:pt x="73624" y="45323"/>
                    </a:moveTo>
                    <a:lnTo>
                      <a:pt x="109981" y="82676"/>
                    </a:lnTo>
                    <a:lnTo>
                      <a:pt x="135762" y="121793"/>
                    </a:lnTo>
                    <a:lnTo>
                      <a:pt x="156845" y="166750"/>
                    </a:lnTo>
                    <a:lnTo>
                      <a:pt x="171830" y="215773"/>
                    </a:lnTo>
                    <a:lnTo>
                      <a:pt x="179958" y="267208"/>
                    </a:lnTo>
                    <a:lnTo>
                      <a:pt x="180975" y="293750"/>
                    </a:lnTo>
                    <a:lnTo>
                      <a:pt x="182118" y="320801"/>
                    </a:lnTo>
                    <a:lnTo>
                      <a:pt x="190373" y="374142"/>
                    </a:lnTo>
                    <a:lnTo>
                      <a:pt x="205866" y="424688"/>
                    </a:lnTo>
                    <a:lnTo>
                      <a:pt x="227456" y="471297"/>
                    </a:lnTo>
                    <a:lnTo>
                      <a:pt x="254126" y="512064"/>
                    </a:lnTo>
                    <a:lnTo>
                      <a:pt x="284733" y="545084"/>
                    </a:lnTo>
                    <a:lnTo>
                      <a:pt x="318643" y="569214"/>
                    </a:lnTo>
                    <a:lnTo>
                      <a:pt x="354837" y="582295"/>
                    </a:lnTo>
                    <a:lnTo>
                      <a:pt x="372872" y="583946"/>
                    </a:lnTo>
                    <a:lnTo>
                      <a:pt x="373379" y="571246"/>
                    </a:lnTo>
                    <a:lnTo>
                      <a:pt x="364744" y="570865"/>
                    </a:lnTo>
                    <a:lnTo>
                      <a:pt x="356488" y="569722"/>
                    </a:lnTo>
                    <a:lnTo>
                      <a:pt x="316229" y="553212"/>
                    </a:lnTo>
                    <a:lnTo>
                      <a:pt x="285369" y="528447"/>
                    </a:lnTo>
                    <a:lnTo>
                      <a:pt x="250571" y="485140"/>
                    </a:lnTo>
                    <a:lnTo>
                      <a:pt x="227329" y="442976"/>
                    </a:lnTo>
                    <a:lnTo>
                      <a:pt x="209296" y="395732"/>
                    </a:lnTo>
                    <a:lnTo>
                      <a:pt x="197738" y="345313"/>
                    </a:lnTo>
                    <a:lnTo>
                      <a:pt x="192658" y="266700"/>
                    </a:lnTo>
                    <a:lnTo>
                      <a:pt x="189483" y="239649"/>
                    </a:lnTo>
                    <a:lnTo>
                      <a:pt x="177419" y="187451"/>
                    </a:lnTo>
                    <a:lnTo>
                      <a:pt x="158623" y="138557"/>
                    </a:lnTo>
                    <a:lnTo>
                      <a:pt x="134238" y="94869"/>
                    </a:lnTo>
                    <a:lnTo>
                      <a:pt x="105282" y="57658"/>
                    </a:lnTo>
                    <a:lnTo>
                      <a:pt x="93276" y="45593"/>
                    </a:lnTo>
                    <a:lnTo>
                      <a:pt x="74168" y="45593"/>
                    </a:lnTo>
                    <a:lnTo>
                      <a:pt x="73624" y="45323"/>
                    </a:lnTo>
                    <a:close/>
                  </a:path>
                  <a:path w="373379" h="584200">
                    <a:moveTo>
                      <a:pt x="84708" y="0"/>
                    </a:moveTo>
                    <a:lnTo>
                      <a:pt x="0" y="9271"/>
                    </a:lnTo>
                    <a:lnTo>
                      <a:pt x="58293" y="71374"/>
                    </a:lnTo>
                    <a:lnTo>
                      <a:pt x="68817" y="42937"/>
                    </a:lnTo>
                    <a:lnTo>
                      <a:pt x="56769" y="36957"/>
                    </a:lnTo>
                    <a:lnTo>
                      <a:pt x="62356" y="25654"/>
                    </a:lnTo>
                    <a:lnTo>
                      <a:pt x="75214" y="25654"/>
                    </a:lnTo>
                    <a:lnTo>
                      <a:pt x="84708" y="0"/>
                    </a:lnTo>
                    <a:close/>
                  </a:path>
                  <a:path w="373379" h="584200">
                    <a:moveTo>
                      <a:pt x="72898" y="44704"/>
                    </a:moveTo>
                    <a:lnTo>
                      <a:pt x="73624" y="45323"/>
                    </a:lnTo>
                    <a:lnTo>
                      <a:pt x="74168" y="45593"/>
                    </a:lnTo>
                    <a:lnTo>
                      <a:pt x="72898" y="44704"/>
                    </a:lnTo>
                    <a:close/>
                  </a:path>
                  <a:path w="373379" h="584200">
                    <a:moveTo>
                      <a:pt x="92311" y="44704"/>
                    </a:moveTo>
                    <a:lnTo>
                      <a:pt x="72898" y="44704"/>
                    </a:lnTo>
                    <a:lnTo>
                      <a:pt x="74168" y="45593"/>
                    </a:lnTo>
                    <a:lnTo>
                      <a:pt x="93276" y="45593"/>
                    </a:lnTo>
                    <a:lnTo>
                      <a:pt x="92311" y="44704"/>
                    </a:lnTo>
                    <a:close/>
                  </a:path>
                  <a:path w="373379" h="584200">
                    <a:moveTo>
                      <a:pt x="73242" y="30981"/>
                    </a:moveTo>
                    <a:lnTo>
                      <a:pt x="68817" y="42937"/>
                    </a:lnTo>
                    <a:lnTo>
                      <a:pt x="73624" y="45323"/>
                    </a:lnTo>
                    <a:lnTo>
                      <a:pt x="72898" y="44704"/>
                    </a:lnTo>
                    <a:lnTo>
                      <a:pt x="92311" y="44704"/>
                    </a:lnTo>
                    <a:lnTo>
                      <a:pt x="89280" y="41910"/>
                    </a:lnTo>
                    <a:lnTo>
                      <a:pt x="81025" y="35051"/>
                    </a:lnTo>
                    <a:lnTo>
                      <a:pt x="80645" y="34671"/>
                    </a:lnTo>
                    <a:lnTo>
                      <a:pt x="80263" y="34417"/>
                    </a:lnTo>
                    <a:lnTo>
                      <a:pt x="73242" y="30981"/>
                    </a:lnTo>
                    <a:close/>
                  </a:path>
                  <a:path w="373379" h="584200">
                    <a:moveTo>
                      <a:pt x="62356" y="25654"/>
                    </a:moveTo>
                    <a:lnTo>
                      <a:pt x="56769" y="36957"/>
                    </a:lnTo>
                    <a:lnTo>
                      <a:pt x="68817" y="42937"/>
                    </a:lnTo>
                    <a:lnTo>
                      <a:pt x="73242" y="30981"/>
                    </a:lnTo>
                    <a:lnTo>
                      <a:pt x="62356" y="25654"/>
                    </a:lnTo>
                    <a:close/>
                  </a:path>
                  <a:path w="373379" h="584200">
                    <a:moveTo>
                      <a:pt x="75214" y="25654"/>
                    </a:moveTo>
                    <a:lnTo>
                      <a:pt x="62356" y="25654"/>
                    </a:lnTo>
                    <a:lnTo>
                      <a:pt x="73242" y="30981"/>
                    </a:lnTo>
                    <a:lnTo>
                      <a:pt x="75214" y="25654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95D692FD-4E31-1F17-6FDF-905AC02E2F0A}"/>
                </a:ext>
              </a:extLst>
            </p:cNvPr>
            <p:cNvSpPr txBox="1"/>
            <p:nvPr/>
          </p:nvSpPr>
          <p:spPr>
            <a:xfrm>
              <a:off x="8998966" y="3686047"/>
              <a:ext cx="1076960" cy="5046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600">
                  <a:latin typeface="+mj-lt"/>
                  <a:cs typeface="Times New Roman"/>
                </a:rPr>
                <a:t>not</a:t>
              </a:r>
              <a:r>
                <a:rPr sz="1600" spc="-30">
                  <a:latin typeface="+mj-lt"/>
                  <a:cs typeface="Times New Roman"/>
                </a:rPr>
                <a:t> </a:t>
              </a:r>
              <a:r>
                <a:rPr sz="1600" spc="-10">
                  <a:latin typeface="+mj-lt"/>
                  <a:cs typeface="Times New Roman"/>
                </a:rPr>
                <a:t>complete</a:t>
              </a:r>
              <a:endParaRPr sz="1600">
                <a:latin typeface="+mj-lt"/>
                <a:cs typeface="Times New Roman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79B8F3-8ADD-4513-CBCF-CFDA951EA2DB}"/>
              </a:ext>
            </a:extLst>
          </p:cNvPr>
          <p:cNvGrpSpPr/>
          <p:nvPr/>
        </p:nvGrpSpPr>
        <p:grpSpPr>
          <a:xfrm>
            <a:off x="4295649" y="1871598"/>
            <a:ext cx="1638935" cy="1681480"/>
            <a:chOff x="4295649" y="1871598"/>
            <a:chExt cx="1638935" cy="1681480"/>
          </a:xfrm>
        </p:grpSpPr>
        <p:grpSp>
          <p:nvGrpSpPr>
            <p:cNvPr id="44" name="object 41">
              <a:extLst>
                <a:ext uri="{FF2B5EF4-FFF2-40B4-BE49-F238E27FC236}">
                  <a16:creationId xmlns:a16="http://schemas.microsoft.com/office/drawing/2014/main" id="{1B16F1C3-8415-4855-95CD-947A82F92BAA}"/>
                </a:ext>
              </a:extLst>
            </p:cNvPr>
            <p:cNvGrpSpPr/>
            <p:nvPr/>
          </p:nvGrpSpPr>
          <p:grpSpPr>
            <a:xfrm>
              <a:off x="4934521" y="1900237"/>
              <a:ext cx="354330" cy="354330"/>
              <a:chOff x="3410521" y="1900237"/>
              <a:chExt cx="354330" cy="354330"/>
            </a:xfrm>
          </p:grpSpPr>
          <p:sp>
            <p:nvSpPr>
              <p:cNvPr id="45" name="object 42">
                <a:extLst>
                  <a:ext uri="{FF2B5EF4-FFF2-40B4-BE49-F238E27FC236}">
                    <a16:creationId xmlns:a16="http://schemas.microsoft.com/office/drawing/2014/main" id="{84A1B1C7-328C-35A8-4038-894BBFD792CE}"/>
                  </a:ext>
                </a:extLst>
              </p:cNvPr>
              <p:cNvSpPr/>
              <p:nvPr/>
            </p:nvSpPr>
            <p:spPr>
              <a:xfrm>
                <a:off x="3415284" y="1905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3">
                <a:extLst>
                  <a:ext uri="{FF2B5EF4-FFF2-40B4-BE49-F238E27FC236}">
                    <a16:creationId xmlns:a16="http://schemas.microsoft.com/office/drawing/2014/main" id="{1E847391-49B1-D860-0592-7F6DD5401C37}"/>
                  </a:ext>
                </a:extLst>
              </p:cNvPr>
              <p:cNvSpPr/>
              <p:nvPr/>
            </p:nvSpPr>
            <p:spPr>
              <a:xfrm>
                <a:off x="3415284" y="1905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B3EAB527-C90F-BDFB-AAFE-FFF5BE724690}"/>
                </a:ext>
              </a:extLst>
            </p:cNvPr>
            <p:cNvSpPr txBox="1"/>
            <p:nvPr/>
          </p:nvSpPr>
          <p:spPr>
            <a:xfrm>
              <a:off x="5022850" y="1871598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6</a:t>
              </a:r>
            </a:p>
          </p:txBody>
        </p:sp>
        <p:grpSp>
          <p:nvGrpSpPr>
            <p:cNvPr id="48" name="object 45">
              <a:extLst>
                <a:ext uri="{FF2B5EF4-FFF2-40B4-BE49-F238E27FC236}">
                  <a16:creationId xmlns:a16="http://schemas.microsoft.com/office/drawing/2014/main" id="{ED90CBF2-AA79-51AC-1DE5-61DB6286CC02}"/>
                </a:ext>
              </a:extLst>
            </p:cNvPr>
            <p:cNvGrpSpPr/>
            <p:nvPr/>
          </p:nvGrpSpPr>
          <p:grpSpPr>
            <a:xfrm>
              <a:off x="4477512" y="2194560"/>
              <a:ext cx="1268095" cy="593090"/>
              <a:chOff x="2953511" y="2194560"/>
              <a:chExt cx="1268095" cy="593090"/>
            </a:xfrm>
          </p:grpSpPr>
          <p:sp>
            <p:nvSpPr>
              <p:cNvPr id="49" name="object 46">
                <a:extLst>
                  <a:ext uri="{FF2B5EF4-FFF2-40B4-BE49-F238E27FC236}">
                    <a16:creationId xmlns:a16="http://schemas.microsoft.com/office/drawing/2014/main" id="{FBA024F5-C306-5F57-5344-5298A9CB8E55}"/>
                  </a:ext>
                </a:extLst>
              </p:cNvPr>
              <p:cNvSpPr/>
              <p:nvPr/>
            </p:nvSpPr>
            <p:spPr>
              <a:xfrm>
                <a:off x="2958083" y="24384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47">
                <a:extLst>
                  <a:ext uri="{FF2B5EF4-FFF2-40B4-BE49-F238E27FC236}">
                    <a16:creationId xmlns:a16="http://schemas.microsoft.com/office/drawing/2014/main" id="{0C49EACA-35D5-E25A-1686-ADD5302E9D4E}"/>
                  </a:ext>
                </a:extLst>
              </p:cNvPr>
              <p:cNvSpPr/>
              <p:nvPr/>
            </p:nvSpPr>
            <p:spPr>
              <a:xfrm>
                <a:off x="2958083" y="2199132"/>
                <a:ext cx="507365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507364" h="584200">
                    <a:moveTo>
                      <a:pt x="0" y="411479"/>
                    </a:moveTo>
                    <a:lnTo>
                      <a:pt x="6150" y="365694"/>
                    </a:lnTo>
                    <a:lnTo>
                      <a:pt x="23509" y="324555"/>
                    </a:lnTo>
                    <a:lnTo>
                      <a:pt x="50434" y="289702"/>
                    </a:lnTo>
                    <a:lnTo>
                      <a:pt x="85287" y="262777"/>
                    </a:lnTo>
                    <a:lnTo>
                      <a:pt x="126426" y="245418"/>
                    </a:lnTo>
                    <a:lnTo>
                      <a:pt x="172212" y="239267"/>
                    </a:lnTo>
                    <a:lnTo>
                      <a:pt x="217997" y="245418"/>
                    </a:lnTo>
                    <a:lnTo>
                      <a:pt x="259136" y="262777"/>
                    </a:lnTo>
                    <a:lnTo>
                      <a:pt x="293989" y="289702"/>
                    </a:lnTo>
                    <a:lnTo>
                      <a:pt x="320914" y="324555"/>
                    </a:lnTo>
                    <a:lnTo>
                      <a:pt x="338273" y="365694"/>
                    </a:lnTo>
                    <a:lnTo>
                      <a:pt x="344424" y="411479"/>
                    </a:lnTo>
                    <a:lnTo>
                      <a:pt x="338273" y="457265"/>
                    </a:lnTo>
                    <a:lnTo>
                      <a:pt x="320914" y="498404"/>
                    </a:lnTo>
                    <a:lnTo>
                      <a:pt x="293989" y="533257"/>
                    </a:lnTo>
                    <a:lnTo>
                      <a:pt x="259136" y="560182"/>
                    </a:lnTo>
                    <a:lnTo>
                      <a:pt x="217997" y="577541"/>
                    </a:lnTo>
                    <a:lnTo>
                      <a:pt x="172212" y="583691"/>
                    </a:lnTo>
                    <a:lnTo>
                      <a:pt x="126426" y="577541"/>
                    </a:lnTo>
                    <a:lnTo>
                      <a:pt x="85287" y="560182"/>
                    </a:lnTo>
                    <a:lnTo>
                      <a:pt x="50434" y="533257"/>
                    </a:lnTo>
                    <a:lnTo>
                      <a:pt x="23509" y="498404"/>
                    </a:lnTo>
                    <a:lnTo>
                      <a:pt x="6150" y="457265"/>
                    </a:lnTo>
                    <a:lnTo>
                      <a:pt x="0" y="411479"/>
                    </a:lnTo>
                    <a:close/>
                  </a:path>
                  <a:path w="507364" h="584200">
                    <a:moveTo>
                      <a:pt x="507238" y="0"/>
                    </a:moveTo>
                    <a:lnTo>
                      <a:pt x="172212" y="239648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48">
                <a:extLst>
                  <a:ext uri="{FF2B5EF4-FFF2-40B4-BE49-F238E27FC236}">
                    <a16:creationId xmlns:a16="http://schemas.microsoft.com/office/drawing/2014/main" id="{A90A0E47-FA77-D12D-2F8E-3BD074E2B82D}"/>
                  </a:ext>
                </a:extLst>
              </p:cNvPr>
              <p:cNvSpPr/>
              <p:nvPr/>
            </p:nvSpPr>
            <p:spPr>
              <a:xfrm>
                <a:off x="3872483" y="24384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5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49">
                <a:extLst>
                  <a:ext uri="{FF2B5EF4-FFF2-40B4-BE49-F238E27FC236}">
                    <a16:creationId xmlns:a16="http://schemas.microsoft.com/office/drawing/2014/main" id="{2CED513C-80EB-E2E6-3AD7-346C04496A67}"/>
                  </a:ext>
                </a:extLst>
              </p:cNvPr>
              <p:cNvSpPr/>
              <p:nvPr/>
            </p:nvSpPr>
            <p:spPr>
              <a:xfrm>
                <a:off x="3707891" y="2199132"/>
                <a:ext cx="50927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509270" h="584200">
                    <a:moveTo>
                      <a:pt x="164592" y="411479"/>
                    </a:moveTo>
                    <a:lnTo>
                      <a:pt x="170742" y="365694"/>
                    </a:lnTo>
                    <a:lnTo>
                      <a:pt x="188101" y="324555"/>
                    </a:lnTo>
                    <a:lnTo>
                      <a:pt x="215026" y="289702"/>
                    </a:lnTo>
                    <a:lnTo>
                      <a:pt x="249879" y="262777"/>
                    </a:lnTo>
                    <a:lnTo>
                      <a:pt x="291018" y="245418"/>
                    </a:lnTo>
                    <a:lnTo>
                      <a:pt x="336804" y="239267"/>
                    </a:lnTo>
                    <a:lnTo>
                      <a:pt x="382589" y="245418"/>
                    </a:lnTo>
                    <a:lnTo>
                      <a:pt x="423728" y="262777"/>
                    </a:lnTo>
                    <a:lnTo>
                      <a:pt x="458581" y="289702"/>
                    </a:lnTo>
                    <a:lnTo>
                      <a:pt x="485506" y="324555"/>
                    </a:lnTo>
                    <a:lnTo>
                      <a:pt x="502865" y="365694"/>
                    </a:lnTo>
                    <a:lnTo>
                      <a:pt x="509016" y="411479"/>
                    </a:lnTo>
                    <a:lnTo>
                      <a:pt x="502865" y="457265"/>
                    </a:lnTo>
                    <a:lnTo>
                      <a:pt x="485506" y="498404"/>
                    </a:lnTo>
                    <a:lnTo>
                      <a:pt x="458581" y="533257"/>
                    </a:lnTo>
                    <a:lnTo>
                      <a:pt x="423728" y="560182"/>
                    </a:lnTo>
                    <a:lnTo>
                      <a:pt x="382589" y="577541"/>
                    </a:lnTo>
                    <a:lnTo>
                      <a:pt x="336804" y="583691"/>
                    </a:lnTo>
                    <a:lnTo>
                      <a:pt x="291018" y="577541"/>
                    </a:lnTo>
                    <a:lnTo>
                      <a:pt x="249879" y="560182"/>
                    </a:lnTo>
                    <a:lnTo>
                      <a:pt x="215026" y="533257"/>
                    </a:lnTo>
                    <a:lnTo>
                      <a:pt x="188101" y="498404"/>
                    </a:lnTo>
                    <a:lnTo>
                      <a:pt x="170742" y="457265"/>
                    </a:lnTo>
                    <a:lnTo>
                      <a:pt x="164592" y="411479"/>
                    </a:lnTo>
                    <a:close/>
                  </a:path>
                  <a:path w="509270" h="584200">
                    <a:moveTo>
                      <a:pt x="0" y="0"/>
                    </a:moveTo>
                    <a:lnTo>
                      <a:pt x="336550" y="239648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DA9C5DE9-4A85-3537-21FE-DDF2A8E60A9D}"/>
                </a:ext>
              </a:extLst>
            </p:cNvPr>
            <p:cNvSpPr txBox="1"/>
            <p:nvPr/>
          </p:nvSpPr>
          <p:spPr>
            <a:xfrm>
              <a:off x="4295649" y="2404998"/>
              <a:ext cx="1638935" cy="1148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2575">
                <a:spcBef>
                  <a:spcPts val="100"/>
                </a:spcBef>
                <a:tabLst>
                  <a:tab pos="1196975" algn="l"/>
                </a:tabLst>
              </a:pPr>
              <a:r>
                <a:rPr sz="2400" spc="-50">
                  <a:latin typeface="Times New Roman"/>
                  <a:cs typeface="Times New Roman"/>
                </a:rPr>
                <a:t>4</a:t>
              </a:r>
              <a:r>
                <a:rPr sz="2400">
                  <a:latin typeface="Times New Roman"/>
                  <a:cs typeface="Times New Roman"/>
                </a:rPr>
                <a:t>	</a:t>
              </a:r>
              <a:r>
                <a:rPr sz="2400" spc="-50">
                  <a:latin typeface="Times New Roman"/>
                  <a:cs typeface="Times New Roman"/>
                </a:rPr>
                <a:t>2</a:t>
              </a:r>
              <a:endParaRPr sz="2400">
                <a:latin typeface="Times New Roman"/>
                <a:cs typeface="Times New Roman"/>
              </a:endParaRPr>
            </a:p>
            <a:p>
              <a:pPr marL="12700">
                <a:spcBef>
                  <a:spcPts val="2115"/>
                </a:spcBef>
              </a:pPr>
              <a:r>
                <a:rPr lang="en-US" sz="1600">
                  <a:latin typeface="+mj-lt"/>
                  <a:cs typeface="Times New Roman"/>
                </a:rPr>
                <a:t>complete</a:t>
              </a:r>
              <a:r>
                <a:rPr lang="en-US" sz="1600" spc="-40">
                  <a:latin typeface="+mj-lt"/>
                  <a:cs typeface="Times New Roman"/>
                </a:rPr>
                <a:t> </a:t>
              </a:r>
              <a:r>
                <a:rPr lang="en-US" sz="1600" spc="-10">
                  <a:latin typeface="+mj-lt"/>
                  <a:cs typeface="Times New Roman"/>
                </a:rPr>
                <a:t>tree,</a:t>
              </a:r>
              <a:endParaRPr lang="en-US" sz="1600">
                <a:latin typeface="+mj-lt"/>
                <a:cs typeface="Times New Roman"/>
              </a:endParaRPr>
            </a:p>
            <a:p>
              <a:pPr marL="12700"/>
              <a:r>
                <a:rPr lang="en-US" sz="1600">
                  <a:latin typeface="+mj-lt"/>
                  <a:cs typeface="Times New Roman"/>
                </a:rPr>
                <a:t>heap</a:t>
              </a:r>
              <a:r>
                <a:rPr lang="en-US" sz="1600" spc="-30">
                  <a:latin typeface="+mj-lt"/>
                  <a:cs typeface="Times New Roman"/>
                </a:rPr>
                <a:t> </a:t>
              </a:r>
              <a:r>
                <a:rPr lang="en-US" sz="1600">
                  <a:latin typeface="+mj-lt"/>
                  <a:cs typeface="Times New Roman"/>
                </a:rPr>
                <a:t>order</a:t>
              </a:r>
              <a:r>
                <a:rPr lang="en-US" sz="1600" spc="-10">
                  <a:latin typeface="+mj-lt"/>
                  <a:cs typeface="Times New Roman"/>
                </a:rPr>
                <a:t> </a:t>
              </a:r>
              <a:r>
                <a:rPr lang="en-US" sz="1600">
                  <a:latin typeface="+mj-lt"/>
                  <a:cs typeface="Times New Roman"/>
                </a:rPr>
                <a:t>is</a:t>
              </a:r>
              <a:r>
                <a:rPr lang="en-US" sz="1600" spc="-10">
                  <a:latin typeface="+mj-lt"/>
                  <a:cs typeface="Times New Roman"/>
                </a:rPr>
                <a:t> </a:t>
              </a:r>
              <a:r>
                <a:rPr lang="en-US" sz="1600" spc="-20">
                  <a:latin typeface="+mj-lt"/>
                  <a:cs typeface="Times New Roman"/>
                </a:rPr>
                <a:t>"max"</a:t>
              </a:r>
              <a:endParaRPr lang="en-US" sz="1600">
                <a:latin typeface="+mj-lt"/>
                <a:cs typeface="Times New Roman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DE9FD53-7C83-AFCF-6AD7-42A6D412F36C}"/>
              </a:ext>
            </a:extLst>
          </p:cNvPr>
          <p:cNvGrpSpPr/>
          <p:nvPr/>
        </p:nvGrpSpPr>
        <p:grpSpPr>
          <a:xfrm>
            <a:off x="6167438" y="3728670"/>
            <a:ext cx="2565590" cy="2500335"/>
            <a:chOff x="6167438" y="3728670"/>
            <a:chExt cx="2565590" cy="2500335"/>
          </a:xfrm>
        </p:grpSpPr>
        <p:grpSp>
          <p:nvGrpSpPr>
            <p:cNvPr id="54" name="object 51">
              <a:extLst>
                <a:ext uri="{FF2B5EF4-FFF2-40B4-BE49-F238E27FC236}">
                  <a16:creationId xmlns:a16="http://schemas.microsoft.com/office/drawing/2014/main" id="{9303C874-423A-0A25-EEAE-D2C8CCDCA8AF}"/>
                </a:ext>
              </a:extLst>
            </p:cNvPr>
            <p:cNvGrpSpPr/>
            <p:nvPr/>
          </p:nvGrpSpPr>
          <p:grpSpPr>
            <a:xfrm>
              <a:off x="7118413" y="3757993"/>
              <a:ext cx="354330" cy="354330"/>
              <a:chOff x="5594413" y="3757993"/>
              <a:chExt cx="354330" cy="354330"/>
            </a:xfrm>
          </p:grpSpPr>
          <p:sp>
            <p:nvSpPr>
              <p:cNvPr id="55" name="object 52">
                <a:extLst>
                  <a:ext uri="{FF2B5EF4-FFF2-40B4-BE49-F238E27FC236}">
                    <a16:creationId xmlns:a16="http://schemas.microsoft.com/office/drawing/2014/main" id="{B1453B62-CCF8-F91C-6462-58DB126AE979}"/>
                  </a:ext>
                </a:extLst>
              </p:cNvPr>
              <p:cNvSpPr/>
              <p:nvPr/>
            </p:nvSpPr>
            <p:spPr>
              <a:xfrm>
                <a:off x="5599176" y="3762755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53">
                <a:extLst>
                  <a:ext uri="{FF2B5EF4-FFF2-40B4-BE49-F238E27FC236}">
                    <a16:creationId xmlns:a16="http://schemas.microsoft.com/office/drawing/2014/main" id="{D9FC4E6A-BE24-8D7F-24AC-4860DAABF910}"/>
                  </a:ext>
                </a:extLst>
              </p:cNvPr>
              <p:cNvSpPr/>
              <p:nvPr/>
            </p:nvSpPr>
            <p:spPr>
              <a:xfrm>
                <a:off x="5599176" y="3762755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88DA10AF-DF56-3C89-365E-4BF5E9076B14}"/>
                </a:ext>
              </a:extLst>
            </p:cNvPr>
            <p:cNvSpPr txBox="1"/>
            <p:nvPr/>
          </p:nvSpPr>
          <p:spPr>
            <a:xfrm>
              <a:off x="7207759" y="3728670"/>
              <a:ext cx="178435" cy="391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2</a:t>
              </a:r>
            </a:p>
          </p:txBody>
        </p:sp>
        <p:grpSp>
          <p:nvGrpSpPr>
            <p:cNvPr id="58" name="object 55">
              <a:extLst>
                <a:ext uri="{FF2B5EF4-FFF2-40B4-BE49-F238E27FC236}">
                  <a16:creationId xmlns:a16="http://schemas.microsoft.com/office/drawing/2014/main" id="{AC52C6F9-236D-DED6-CD39-ECC488B90C7E}"/>
                </a:ext>
              </a:extLst>
            </p:cNvPr>
            <p:cNvGrpSpPr/>
            <p:nvPr/>
          </p:nvGrpSpPr>
          <p:grpSpPr>
            <a:xfrm>
              <a:off x="6167438" y="4050602"/>
              <a:ext cx="1762125" cy="1165225"/>
              <a:chOff x="4643437" y="4050601"/>
              <a:chExt cx="1762125" cy="1165225"/>
            </a:xfrm>
          </p:grpSpPr>
          <p:sp>
            <p:nvSpPr>
              <p:cNvPr id="59" name="object 56">
                <a:extLst>
                  <a:ext uri="{FF2B5EF4-FFF2-40B4-BE49-F238E27FC236}">
                    <a16:creationId xmlns:a16="http://schemas.microsoft.com/office/drawing/2014/main" id="{6C426ED2-F89B-E7E1-5F0C-56AA029DBBF5}"/>
                  </a:ext>
                </a:extLst>
              </p:cNvPr>
              <p:cNvSpPr/>
              <p:nvPr/>
            </p:nvSpPr>
            <p:spPr>
              <a:xfrm>
                <a:off x="5141976" y="4296156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57">
                <a:extLst>
                  <a:ext uri="{FF2B5EF4-FFF2-40B4-BE49-F238E27FC236}">
                    <a16:creationId xmlns:a16="http://schemas.microsoft.com/office/drawing/2014/main" id="{5B14C19D-DA7A-0631-AFD2-E3527470A405}"/>
                  </a:ext>
                </a:extLst>
              </p:cNvPr>
              <p:cNvSpPr/>
              <p:nvPr/>
            </p:nvSpPr>
            <p:spPr>
              <a:xfrm>
                <a:off x="5141976" y="4055364"/>
                <a:ext cx="50927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509270" h="585470">
                    <a:moveTo>
                      <a:pt x="0" y="413004"/>
                    </a:moveTo>
                    <a:lnTo>
                      <a:pt x="6150" y="367218"/>
                    </a:lnTo>
                    <a:lnTo>
                      <a:pt x="23509" y="326079"/>
                    </a:lnTo>
                    <a:lnTo>
                      <a:pt x="50434" y="291226"/>
                    </a:lnTo>
                    <a:lnTo>
                      <a:pt x="85287" y="264301"/>
                    </a:lnTo>
                    <a:lnTo>
                      <a:pt x="126426" y="246942"/>
                    </a:lnTo>
                    <a:lnTo>
                      <a:pt x="172212" y="240792"/>
                    </a:lnTo>
                    <a:lnTo>
                      <a:pt x="217997" y="246942"/>
                    </a:lnTo>
                    <a:lnTo>
                      <a:pt x="259136" y="264301"/>
                    </a:lnTo>
                    <a:lnTo>
                      <a:pt x="293989" y="291226"/>
                    </a:lnTo>
                    <a:lnTo>
                      <a:pt x="320914" y="326079"/>
                    </a:lnTo>
                    <a:lnTo>
                      <a:pt x="338273" y="367218"/>
                    </a:lnTo>
                    <a:lnTo>
                      <a:pt x="344424" y="413004"/>
                    </a:lnTo>
                    <a:lnTo>
                      <a:pt x="338273" y="458789"/>
                    </a:lnTo>
                    <a:lnTo>
                      <a:pt x="320914" y="499928"/>
                    </a:lnTo>
                    <a:lnTo>
                      <a:pt x="293989" y="534781"/>
                    </a:lnTo>
                    <a:lnTo>
                      <a:pt x="259136" y="561706"/>
                    </a:lnTo>
                    <a:lnTo>
                      <a:pt x="217997" y="579065"/>
                    </a:lnTo>
                    <a:lnTo>
                      <a:pt x="172212" y="585216"/>
                    </a:lnTo>
                    <a:lnTo>
                      <a:pt x="126426" y="579065"/>
                    </a:lnTo>
                    <a:lnTo>
                      <a:pt x="85287" y="561706"/>
                    </a:lnTo>
                    <a:lnTo>
                      <a:pt x="50434" y="534781"/>
                    </a:lnTo>
                    <a:lnTo>
                      <a:pt x="23509" y="499928"/>
                    </a:lnTo>
                    <a:lnTo>
                      <a:pt x="6150" y="458789"/>
                    </a:lnTo>
                    <a:lnTo>
                      <a:pt x="0" y="413004"/>
                    </a:lnTo>
                    <a:close/>
                  </a:path>
                  <a:path w="509270" h="585470">
                    <a:moveTo>
                      <a:pt x="508762" y="0"/>
                    </a:moveTo>
                    <a:lnTo>
                      <a:pt x="173736" y="23964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58">
                <a:extLst>
                  <a:ext uri="{FF2B5EF4-FFF2-40B4-BE49-F238E27FC236}">
                    <a16:creationId xmlns:a16="http://schemas.microsoft.com/office/drawing/2014/main" id="{633F2769-6155-8E1E-FDA4-040CEBE5D806}"/>
                  </a:ext>
                </a:extLst>
              </p:cNvPr>
              <p:cNvSpPr/>
              <p:nvPr/>
            </p:nvSpPr>
            <p:spPr>
              <a:xfrm>
                <a:off x="6056375" y="4296156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9">
                <a:extLst>
                  <a:ext uri="{FF2B5EF4-FFF2-40B4-BE49-F238E27FC236}">
                    <a16:creationId xmlns:a16="http://schemas.microsoft.com/office/drawing/2014/main" id="{ACCC69E8-697D-BE3B-677E-1A5E10813615}"/>
                  </a:ext>
                </a:extLst>
              </p:cNvPr>
              <p:cNvSpPr/>
              <p:nvPr/>
            </p:nvSpPr>
            <p:spPr>
              <a:xfrm>
                <a:off x="5893308" y="4055364"/>
                <a:ext cx="50800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508000" h="585470">
                    <a:moveTo>
                      <a:pt x="163067" y="413004"/>
                    </a:moveTo>
                    <a:lnTo>
                      <a:pt x="169218" y="367218"/>
                    </a:lnTo>
                    <a:lnTo>
                      <a:pt x="186577" y="326079"/>
                    </a:lnTo>
                    <a:lnTo>
                      <a:pt x="213502" y="291226"/>
                    </a:lnTo>
                    <a:lnTo>
                      <a:pt x="248355" y="264301"/>
                    </a:lnTo>
                    <a:lnTo>
                      <a:pt x="289494" y="246942"/>
                    </a:lnTo>
                    <a:lnTo>
                      <a:pt x="335279" y="240792"/>
                    </a:lnTo>
                    <a:lnTo>
                      <a:pt x="381065" y="246942"/>
                    </a:lnTo>
                    <a:lnTo>
                      <a:pt x="422204" y="264301"/>
                    </a:lnTo>
                    <a:lnTo>
                      <a:pt x="457057" y="291226"/>
                    </a:lnTo>
                    <a:lnTo>
                      <a:pt x="483982" y="326079"/>
                    </a:lnTo>
                    <a:lnTo>
                      <a:pt x="501341" y="367218"/>
                    </a:lnTo>
                    <a:lnTo>
                      <a:pt x="507491" y="413004"/>
                    </a:lnTo>
                    <a:lnTo>
                      <a:pt x="501341" y="458789"/>
                    </a:lnTo>
                    <a:lnTo>
                      <a:pt x="483982" y="499928"/>
                    </a:lnTo>
                    <a:lnTo>
                      <a:pt x="457057" y="534781"/>
                    </a:lnTo>
                    <a:lnTo>
                      <a:pt x="422204" y="561706"/>
                    </a:lnTo>
                    <a:lnTo>
                      <a:pt x="381065" y="579065"/>
                    </a:lnTo>
                    <a:lnTo>
                      <a:pt x="335279" y="585216"/>
                    </a:lnTo>
                    <a:lnTo>
                      <a:pt x="289494" y="579065"/>
                    </a:lnTo>
                    <a:lnTo>
                      <a:pt x="248355" y="561706"/>
                    </a:lnTo>
                    <a:lnTo>
                      <a:pt x="213502" y="534781"/>
                    </a:lnTo>
                    <a:lnTo>
                      <a:pt x="186577" y="499928"/>
                    </a:lnTo>
                    <a:lnTo>
                      <a:pt x="169218" y="458789"/>
                    </a:lnTo>
                    <a:lnTo>
                      <a:pt x="163067" y="413004"/>
                    </a:lnTo>
                    <a:close/>
                  </a:path>
                  <a:path w="508000" h="585470">
                    <a:moveTo>
                      <a:pt x="0" y="0"/>
                    </a:moveTo>
                    <a:lnTo>
                      <a:pt x="336550" y="23964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6A638140-3472-DA8F-3C03-E8D9D31F1F66}"/>
                  </a:ext>
                </a:extLst>
              </p:cNvPr>
              <p:cNvSpPr/>
              <p:nvPr/>
            </p:nvSpPr>
            <p:spPr>
              <a:xfrm>
                <a:off x="46482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1">
                <a:extLst>
                  <a:ext uri="{FF2B5EF4-FFF2-40B4-BE49-F238E27FC236}">
                    <a16:creationId xmlns:a16="http://schemas.microsoft.com/office/drawing/2014/main" id="{CC102E60-C187-4E80-7BED-DAA20936102F}"/>
                  </a:ext>
                </a:extLst>
              </p:cNvPr>
              <p:cNvSpPr/>
              <p:nvPr/>
            </p:nvSpPr>
            <p:spPr>
              <a:xfrm>
                <a:off x="46482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2">
                <a:extLst>
                  <a:ext uri="{FF2B5EF4-FFF2-40B4-BE49-F238E27FC236}">
                    <a16:creationId xmlns:a16="http://schemas.microsoft.com/office/drawing/2014/main" id="{38A9301B-15BC-AF02-B47A-3DB843F16C41}"/>
                  </a:ext>
                </a:extLst>
              </p:cNvPr>
              <p:cNvSpPr/>
              <p:nvPr/>
            </p:nvSpPr>
            <p:spPr>
              <a:xfrm>
                <a:off x="55626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63">
                <a:extLst>
                  <a:ext uri="{FF2B5EF4-FFF2-40B4-BE49-F238E27FC236}">
                    <a16:creationId xmlns:a16="http://schemas.microsoft.com/office/drawing/2014/main" id="{A27C165F-573D-EAC9-725F-E27BD24E2A5E}"/>
                  </a:ext>
                </a:extLst>
              </p:cNvPr>
              <p:cNvSpPr/>
              <p:nvPr/>
            </p:nvSpPr>
            <p:spPr>
              <a:xfrm>
                <a:off x="5562600" y="486613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A203A186-9E69-85D2-4044-D9022FEFF84D}"/>
                </a:ext>
              </a:extLst>
            </p:cNvPr>
            <p:cNvSpPr txBox="1"/>
            <p:nvPr/>
          </p:nvSpPr>
          <p:spPr>
            <a:xfrm>
              <a:off x="6256401" y="4832730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7</a:t>
              </a:r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9145F563-DE5B-E764-0C17-8794EDDEF890}"/>
                </a:ext>
              </a:extLst>
            </p:cNvPr>
            <p:cNvSpPr/>
            <p:nvPr/>
          </p:nvSpPr>
          <p:spPr>
            <a:xfrm>
              <a:off x="6345935" y="4588765"/>
              <a:ext cx="914400" cy="276225"/>
            </a:xfrm>
            <a:custGeom>
              <a:avLst/>
              <a:gdLst/>
              <a:ahLst/>
              <a:cxnLst/>
              <a:rect l="l" t="t" r="r" b="b"/>
              <a:pathLst>
                <a:path w="914400" h="276225">
                  <a:moveTo>
                    <a:pt x="371475" y="0"/>
                  </a:moveTo>
                  <a:lnTo>
                    <a:pt x="0" y="276225"/>
                  </a:lnTo>
                </a:path>
                <a:path w="914400" h="276225">
                  <a:moveTo>
                    <a:pt x="614172" y="0"/>
                  </a:moveTo>
                  <a:lnTo>
                    <a:pt x="914273" y="2762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93719ABA-B11F-371F-6EFD-1F44C5DC44FE}"/>
                </a:ext>
              </a:extLst>
            </p:cNvPr>
            <p:cNvSpPr txBox="1"/>
            <p:nvPr/>
          </p:nvSpPr>
          <p:spPr>
            <a:xfrm>
              <a:off x="6750558" y="4058539"/>
              <a:ext cx="1982470" cy="2170466"/>
            </a:xfrm>
            <a:prstGeom prst="rect">
              <a:avLst/>
            </a:prstGeom>
          </p:spPr>
          <p:txBody>
            <a:bodyPr vert="horz" wrap="square" lIns="0" tIns="216535" rIns="0" bIns="0" rtlCol="0">
              <a:spAutoFit/>
            </a:bodyPr>
            <a:lstStyle/>
            <a:p>
              <a:pPr marL="12700">
                <a:spcBef>
                  <a:spcPts val="1705"/>
                </a:spcBef>
                <a:tabLst>
                  <a:tab pos="926465" algn="l"/>
                </a:tabLst>
              </a:pPr>
              <a:r>
                <a:rPr sz="2400" spc="-50">
                  <a:latin typeface="Times New Roman"/>
                  <a:cs typeface="Times New Roman"/>
                </a:rPr>
                <a:t>5</a:t>
              </a:r>
              <a:r>
                <a:rPr sz="2400">
                  <a:latin typeface="Times New Roman"/>
                  <a:cs typeface="Times New Roman"/>
                </a:rPr>
                <a:t>	</a:t>
              </a:r>
              <a:r>
                <a:rPr sz="2400" spc="-50">
                  <a:latin typeface="Times New Roman"/>
                  <a:cs typeface="Times New Roman"/>
                </a:rPr>
                <a:t>6</a:t>
              </a:r>
              <a:endParaRPr sz="2400">
                <a:latin typeface="Times New Roman"/>
                <a:cs typeface="Times New Roman"/>
              </a:endParaRPr>
            </a:p>
            <a:p>
              <a:pPr marL="433070">
                <a:spcBef>
                  <a:spcPts val="1610"/>
                </a:spcBef>
              </a:pPr>
              <a:r>
                <a:rPr sz="2400">
                  <a:latin typeface="Times New Roman"/>
                  <a:cs typeface="Times New Roman"/>
                </a:rPr>
                <a:t>4</a:t>
              </a:r>
            </a:p>
            <a:p>
              <a:pPr marL="140335" marR="5080">
                <a:spcBef>
                  <a:spcPts val="2115"/>
                </a:spcBef>
              </a:pPr>
              <a:r>
                <a:rPr sz="1600">
                  <a:latin typeface="+mj-lt"/>
                  <a:cs typeface="Times New Roman"/>
                </a:rPr>
                <a:t>complete</a:t>
              </a:r>
              <a:r>
                <a:rPr sz="1600" spc="-5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tree,</a:t>
              </a:r>
              <a:r>
                <a:rPr sz="1600" spc="-25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but</a:t>
              </a:r>
              <a:r>
                <a:rPr sz="1600" spc="-50">
                  <a:latin typeface="+mj-lt"/>
                  <a:cs typeface="Times New Roman"/>
                </a:rPr>
                <a:t> </a:t>
              </a:r>
              <a:r>
                <a:rPr sz="1600" spc="-25">
                  <a:latin typeface="+mj-lt"/>
                  <a:cs typeface="Times New Roman"/>
                </a:rPr>
                <a:t>min </a:t>
              </a:r>
              <a:r>
                <a:rPr sz="1600">
                  <a:latin typeface="+mj-lt"/>
                  <a:cs typeface="Times New Roman"/>
                </a:rPr>
                <a:t>heap</a:t>
              </a:r>
              <a:r>
                <a:rPr sz="1600" spc="-30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order</a:t>
              </a:r>
              <a:r>
                <a:rPr sz="1600" spc="-10">
                  <a:latin typeface="+mj-lt"/>
                  <a:cs typeface="Times New Roman"/>
                </a:rPr>
                <a:t> </a:t>
              </a:r>
              <a:r>
                <a:rPr sz="1600">
                  <a:latin typeface="+mj-lt"/>
                  <a:cs typeface="Times New Roman"/>
                </a:rPr>
                <a:t>is</a:t>
              </a:r>
              <a:r>
                <a:rPr sz="1600" spc="-10">
                  <a:latin typeface="+mj-lt"/>
                  <a:cs typeface="Times New Roman"/>
                </a:rPr>
                <a:t> broken</a:t>
              </a:r>
              <a:endParaRPr sz="1600">
                <a:latin typeface="+mj-lt"/>
                <a:cs typeface="Times New Roman"/>
              </a:endParaRPr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A9916C1F-E7C5-A1DB-B2F1-68EA9DB37BC6}"/>
                </a:ext>
              </a:extLst>
            </p:cNvPr>
            <p:cNvSpPr/>
            <p:nvPr/>
          </p:nvSpPr>
          <p:spPr>
            <a:xfrm>
              <a:off x="6563615" y="4640580"/>
              <a:ext cx="522605" cy="1096010"/>
            </a:xfrm>
            <a:custGeom>
              <a:avLst/>
              <a:gdLst/>
              <a:ahLst/>
              <a:cxnLst/>
              <a:rect l="l" t="t" r="r" b="b"/>
              <a:pathLst>
                <a:path w="522604" h="1096010">
                  <a:moveTo>
                    <a:pt x="522351" y="397764"/>
                  </a:moveTo>
                  <a:lnTo>
                    <a:pt x="516928" y="395478"/>
                  </a:lnTo>
                  <a:lnTo>
                    <a:pt x="443865" y="364617"/>
                  </a:lnTo>
                  <a:lnTo>
                    <a:pt x="445909" y="396887"/>
                  </a:lnTo>
                  <a:lnTo>
                    <a:pt x="401066" y="403606"/>
                  </a:lnTo>
                  <a:lnTo>
                    <a:pt x="353949" y="414655"/>
                  </a:lnTo>
                  <a:lnTo>
                    <a:pt x="308229" y="429006"/>
                  </a:lnTo>
                  <a:lnTo>
                    <a:pt x="264160" y="446151"/>
                  </a:lnTo>
                  <a:lnTo>
                    <a:pt x="222250" y="466090"/>
                  </a:lnTo>
                  <a:lnTo>
                    <a:pt x="182626" y="488442"/>
                  </a:lnTo>
                  <a:lnTo>
                    <a:pt x="146050" y="512953"/>
                  </a:lnTo>
                  <a:lnTo>
                    <a:pt x="112649" y="539496"/>
                  </a:lnTo>
                  <a:lnTo>
                    <a:pt x="82677" y="567829"/>
                  </a:lnTo>
                  <a:lnTo>
                    <a:pt x="56769" y="597408"/>
                  </a:lnTo>
                  <a:lnTo>
                    <a:pt x="26162" y="644398"/>
                  </a:lnTo>
                  <a:lnTo>
                    <a:pt x="17983" y="661187"/>
                  </a:lnTo>
                  <a:lnTo>
                    <a:pt x="19304" y="649605"/>
                  </a:lnTo>
                  <a:lnTo>
                    <a:pt x="30226" y="589673"/>
                  </a:lnTo>
                  <a:lnTo>
                    <a:pt x="45339" y="534797"/>
                  </a:lnTo>
                  <a:lnTo>
                    <a:pt x="64008" y="487172"/>
                  </a:lnTo>
                  <a:lnTo>
                    <a:pt x="85090" y="448818"/>
                  </a:lnTo>
                  <a:lnTo>
                    <a:pt x="113411" y="417068"/>
                  </a:lnTo>
                  <a:lnTo>
                    <a:pt x="141097" y="406527"/>
                  </a:lnTo>
                  <a:lnTo>
                    <a:pt x="147447" y="405892"/>
                  </a:lnTo>
                  <a:lnTo>
                    <a:pt x="147828" y="405892"/>
                  </a:lnTo>
                  <a:lnTo>
                    <a:pt x="148209" y="405765"/>
                  </a:lnTo>
                  <a:lnTo>
                    <a:pt x="148463" y="405638"/>
                  </a:lnTo>
                  <a:lnTo>
                    <a:pt x="154813" y="403987"/>
                  </a:lnTo>
                  <a:lnTo>
                    <a:pt x="155194" y="403860"/>
                  </a:lnTo>
                  <a:lnTo>
                    <a:pt x="155448" y="403733"/>
                  </a:lnTo>
                  <a:lnTo>
                    <a:pt x="155829" y="403606"/>
                  </a:lnTo>
                  <a:lnTo>
                    <a:pt x="161925" y="400812"/>
                  </a:lnTo>
                  <a:lnTo>
                    <a:pt x="168910" y="396621"/>
                  </a:lnTo>
                  <a:lnTo>
                    <a:pt x="172885" y="393446"/>
                  </a:lnTo>
                  <a:lnTo>
                    <a:pt x="173215" y="393192"/>
                  </a:lnTo>
                  <a:lnTo>
                    <a:pt x="174967" y="391795"/>
                  </a:lnTo>
                  <a:lnTo>
                    <a:pt x="175768" y="391160"/>
                  </a:lnTo>
                  <a:lnTo>
                    <a:pt x="182245" y="384937"/>
                  </a:lnTo>
                  <a:lnTo>
                    <a:pt x="206883" y="351028"/>
                  </a:lnTo>
                  <a:lnTo>
                    <a:pt x="228854" y="304419"/>
                  </a:lnTo>
                  <a:lnTo>
                    <a:pt x="243332" y="262763"/>
                  </a:lnTo>
                  <a:lnTo>
                    <a:pt x="256032" y="216154"/>
                  </a:lnTo>
                  <a:lnTo>
                    <a:pt x="269367" y="148082"/>
                  </a:lnTo>
                  <a:lnTo>
                    <a:pt x="277329" y="76390"/>
                  </a:lnTo>
                  <a:lnTo>
                    <a:pt x="309499" y="77724"/>
                  </a:lnTo>
                  <a:lnTo>
                    <a:pt x="302844" y="62865"/>
                  </a:lnTo>
                  <a:lnTo>
                    <a:pt x="274701" y="0"/>
                  </a:lnTo>
                  <a:lnTo>
                    <a:pt x="233426" y="74549"/>
                  </a:lnTo>
                  <a:lnTo>
                    <a:pt x="264604" y="75857"/>
                  </a:lnTo>
                  <a:lnTo>
                    <a:pt x="261747" y="110363"/>
                  </a:lnTo>
                  <a:lnTo>
                    <a:pt x="256921" y="145923"/>
                  </a:lnTo>
                  <a:lnTo>
                    <a:pt x="243713" y="212852"/>
                  </a:lnTo>
                  <a:lnTo>
                    <a:pt x="231267" y="258826"/>
                  </a:lnTo>
                  <a:lnTo>
                    <a:pt x="217043" y="299593"/>
                  </a:lnTo>
                  <a:lnTo>
                    <a:pt x="201295" y="334391"/>
                  </a:lnTo>
                  <a:lnTo>
                    <a:pt x="179197" y="369316"/>
                  </a:lnTo>
                  <a:lnTo>
                    <a:pt x="150495" y="392049"/>
                  </a:lnTo>
                  <a:lnTo>
                    <a:pt x="151511" y="391795"/>
                  </a:lnTo>
                  <a:lnTo>
                    <a:pt x="146024" y="393230"/>
                  </a:lnTo>
                  <a:lnTo>
                    <a:pt x="140081" y="393827"/>
                  </a:lnTo>
                  <a:lnTo>
                    <a:pt x="133731" y="394335"/>
                  </a:lnTo>
                  <a:lnTo>
                    <a:pt x="133096" y="394335"/>
                  </a:lnTo>
                  <a:lnTo>
                    <a:pt x="132715" y="394462"/>
                  </a:lnTo>
                  <a:lnTo>
                    <a:pt x="98933" y="412623"/>
                  </a:lnTo>
                  <a:lnTo>
                    <a:pt x="74295" y="441960"/>
                  </a:lnTo>
                  <a:lnTo>
                    <a:pt x="52324" y="482092"/>
                  </a:lnTo>
                  <a:lnTo>
                    <a:pt x="33274" y="531114"/>
                  </a:lnTo>
                  <a:lnTo>
                    <a:pt x="17780" y="587121"/>
                  </a:lnTo>
                  <a:lnTo>
                    <a:pt x="6731" y="648081"/>
                  </a:lnTo>
                  <a:lnTo>
                    <a:pt x="762" y="712089"/>
                  </a:lnTo>
                  <a:lnTo>
                    <a:pt x="63" y="741629"/>
                  </a:lnTo>
                  <a:lnTo>
                    <a:pt x="0" y="743204"/>
                  </a:lnTo>
                  <a:lnTo>
                    <a:pt x="12" y="744131"/>
                  </a:lnTo>
                  <a:lnTo>
                    <a:pt x="0" y="744728"/>
                  </a:lnTo>
                  <a:lnTo>
                    <a:pt x="254" y="761111"/>
                  </a:lnTo>
                  <a:lnTo>
                    <a:pt x="5207" y="809879"/>
                  </a:lnTo>
                  <a:lnTo>
                    <a:pt x="19939" y="873125"/>
                  </a:lnTo>
                  <a:lnTo>
                    <a:pt x="42926" y="932180"/>
                  </a:lnTo>
                  <a:lnTo>
                    <a:pt x="72644" y="985062"/>
                  </a:lnTo>
                  <a:lnTo>
                    <a:pt x="98552" y="1019606"/>
                  </a:lnTo>
                  <a:lnTo>
                    <a:pt x="127254" y="1048702"/>
                  </a:lnTo>
                  <a:lnTo>
                    <a:pt x="157988" y="1071638"/>
                  </a:lnTo>
                  <a:lnTo>
                    <a:pt x="201422" y="1090904"/>
                  </a:lnTo>
                  <a:lnTo>
                    <a:pt x="234696" y="1095438"/>
                  </a:lnTo>
                  <a:lnTo>
                    <a:pt x="235204" y="1082751"/>
                  </a:lnTo>
                  <a:lnTo>
                    <a:pt x="235204" y="1081989"/>
                  </a:lnTo>
                  <a:lnTo>
                    <a:pt x="194183" y="1074559"/>
                  </a:lnTo>
                  <a:lnTo>
                    <a:pt x="154559" y="1053401"/>
                  </a:lnTo>
                  <a:lnTo>
                    <a:pt x="116840" y="1020165"/>
                  </a:lnTo>
                  <a:lnTo>
                    <a:pt x="82931" y="976706"/>
                  </a:lnTo>
                  <a:lnTo>
                    <a:pt x="54229" y="925322"/>
                  </a:lnTo>
                  <a:lnTo>
                    <a:pt x="32004" y="867791"/>
                  </a:lnTo>
                  <a:lnTo>
                    <a:pt x="20447" y="821944"/>
                  </a:lnTo>
                  <a:lnTo>
                    <a:pt x="13970" y="774700"/>
                  </a:lnTo>
                  <a:lnTo>
                    <a:pt x="12712" y="743864"/>
                  </a:lnTo>
                  <a:lnTo>
                    <a:pt x="12763" y="741476"/>
                  </a:lnTo>
                  <a:lnTo>
                    <a:pt x="19177" y="696087"/>
                  </a:lnTo>
                  <a:lnTo>
                    <a:pt x="37592" y="649859"/>
                  </a:lnTo>
                  <a:lnTo>
                    <a:pt x="66929" y="605028"/>
                  </a:lnTo>
                  <a:lnTo>
                    <a:pt x="106045" y="562483"/>
                  </a:lnTo>
                  <a:lnTo>
                    <a:pt x="137033" y="535813"/>
                  </a:lnTo>
                  <a:lnTo>
                    <a:pt x="171196" y="510921"/>
                  </a:lnTo>
                  <a:lnTo>
                    <a:pt x="208534" y="487934"/>
                  </a:lnTo>
                  <a:lnTo>
                    <a:pt x="248539" y="467233"/>
                  </a:lnTo>
                  <a:lnTo>
                    <a:pt x="290830" y="448945"/>
                  </a:lnTo>
                  <a:lnTo>
                    <a:pt x="334899" y="433451"/>
                  </a:lnTo>
                  <a:lnTo>
                    <a:pt x="380492" y="421005"/>
                  </a:lnTo>
                  <a:lnTo>
                    <a:pt x="427228" y="411734"/>
                  </a:lnTo>
                  <a:lnTo>
                    <a:pt x="446709" y="409600"/>
                  </a:lnTo>
                  <a:lnTo>
                    <a:pt x="448691" y="440690"/>
                  </a:lnTo>
                  <a:lnTo>
                    <a:pt x="522351" y="397764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69">
            <a:extLst>
              <a:ext uri="{FF2B5EF4-FFF2-40B4-BE49-F238E27FC236}">
                <a16:creationId xmlns:a16="http://schemas.microsoft.com/office/drawing/2014/main" id="{F3D58804-7611-55A2-5044-CB0610BCA725}"/>
              </a:ext>
            </a:extLst>
          </p:cNvPr>
          <p:cNvSpPr/>
          <p:nvPr/>
        </p:nvSpPr>
        <p:spPr>
          <a:xfrm>
            <a:off x="4953001" y="1828800"/>
            <a:ext cx="2133600" cy="4343400"/>
          </a:xfrm>
          <a:custGeom>
            <a:avLst/>
            <a:gdLst/>
            <a:ahLst/>
            <a:cxnLst/>
            <a:rect l="l" t="t" r="r" b="b"/>
            <a:pathLst>
              <a:path w="2133600" h="4343400">
                <a:moveTo>
                  <a:pt x="2133600" y="0"/>
                </a:moveTo>
                <a:lnTo>
                  <a:pt x="0" y="43434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333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0535-E23C-E2A1-3561-A8D24744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Array Implementation (Implicit Pointers)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4E9CE-FEB5-AB3E-648A-7081D82B6A0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/>
                  <a:t>Root node = A[1]</a:t>
                </a:r>
              </a:p>
              <a:p>
                <a:r>
                  <a:rPr lang="en-US" altLang="zh-CN"/>
                  <a:t>Children of A[</a:t>
                </a:r>
                <a:r>
                  <a:rPr lang="en-US" altLang="zh-CN" err="1"/>
                  <a:t>i</a:t>
                </a:r>
                <a:r>
                  <a:rPr lang="en-US" altLang="zh-CN"/>
                  <a:t>] = A[2i], A[2i + 1]</a:t>
                </a:r>
              </a:p>
              <a:p>
                <a:r>
                  <a:rPr lang="en-US" altLang="zh-CN"/>
                  <a:t>Parent of A[j] = A[ j // 2 ]</a:t>
                </a:r>
              </a:p>
              <a:p>
                <a:r>
                  <a:rPr lang="en-US" altLang="zh-CN"/>
                  <a:t>Keep track of current size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/>
                  <a:t> (number of nodes)</a:t>
                </a: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4E9CE-FEB5-AB3E-648A-7081D82B6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D049-E440-43F7-F1BE-E5A298B3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D310C88-67B3-39FE-41B6-A145BE929834}"/>
              </a:ext>
            </a:extLst>
          </p:cNvPr>
          <p:cNvSpPr/>
          <p:nvPr/>
        </p:nvSpPr>
        <p:spPr>
          <a:xfrm>
            <a:off x="6499097" y="5531358"/>
            <a:ext cx="76200" cy="302260"/>
          </a:xfrm>
          <a:custGeom>
            <a:avLst/>
            <a:gdLst/>
            <a:ahLst/>
            <a:cxnLst/>
            <a:rect l="l" t="t" r="r" b="b"/>
            <a:pathLst>
              <a:path w="76200" h="302260">
                <a:moveTo>
                  <a:pt x="48005" y="63499"/>
                </a:moveTo>
                <a:lnTo>
                  <a:pt x="28193" y="63499"/>
                </a:lnTo>
                <a:lnTo>
                  <a:pt x="28193" y="301751"/>
                </a:lnTo>
                <a:lnTo>
                  <a:pt x="48005" y="301751"/>
                </a:lnTo>
                <a:lnTo>
                  <a:pt x="48005" y="63499"/>
                </a:lnTo>
                <a:close/>
              </a:path>
              <a:path w="76200" h="302260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02260">
                <a:moveTo>
                  <a:pt x="69850" y="63499"/>
                </a:moveTo>
                <a:lnTo>
                  <a:pt x="48005" y="63499"/>
                </a:lnTo>
                <a:lnTo>
                  <a:pt x="48005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88B7B9C-2C6B-C74A-2221-9FFC31C54510}"/>
              </a:ext>
            </a:extLst>
          </p:cNvPr>
          <p:cNvSpPr txBox="1"/>
          <p:nvPr/>
        </p:nvSpPr>
        <p:spPr>
          <a:xfrm>
            <a:off x="6432551" y="5234178"/>
            <a:ext cx="812165" cy="974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spcBef>
                <a:spcPts val="100"/>
              </a:spcBef>
              <a:tabLst>
                <a:tab pos="661035" algn="l"/>
              </a:tabLst>
            </a:pPr>
            <a:r>
              <a:rPr b="1" spc="-50">
                <a:latin typeface="Courier New"/>
                <a:cs typeface="Courier New"/>
              </a:rPr>
              <a:t>5</a:t>
            </a:r>
            <a:r>
              <a:rPr b="1">
                <a:latin typeface="Courier New"/>
                <a:cs typeface="Courier New"/>
              </a:rPr>
              <a:t>	</a:t>
            </a:r>
            <a:r>
              <a:rPr b="1" spc="-50">
                <a:latin typeface="Courier New"/>
                <a:cs typeface="Courier New"/>
              </a:rPr>
              <a:t>6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2050">
              <a:latin typeface="Courier New"/>
              <a:cs typeface="Courier New"/>
            </a:endParaRPr>
          </a:p>
          <a:p>
            <a:pPr marL="12700"/>
            <a:r>
              <a:rPr sz="240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4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AA2D80D-0021-BFEB-7D5B-3B131A6D980D}"/>
              </a:ext>
            </a:extLst>
          </p:cNvPr>
          <p:cNvSpPr txBox="1"/>
          <p:nvPr/>
        </p:nvSpPr>
        <p:spPr>
          <a:xfrm>
            <a:off x="2490927" y="4797297"/>
            <a:ext cx="477520" cy="681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>
              <a:spcBef>
                <a:spcPts val="95"/>
              </a:spcBef>
            </a:pPr>
            <a:r>
              <a:rPr sz="1600" spc="-10">
                <a:latin typeface="+mj-lt"/>
                <a:cs typeface="Times New Roman"/>
              </a:rPr>
              <a:t>value</a:t>
            </a:r>
            <a:endParaRPr sz="1600">
              <a:latin typeface="+mj-lt"/>
              <a:cs typeface="Times New Roman"/>
            </a:endParaRPr>
          </a:p>
          <a:p>
            <a:pPr marL="12700">
              <a:spcBef>
                <a:spcPts val="1330"/>
              </a:spcBef>
            </a:pPr>
            <a:r>
              <a:rPr sz="1600" spc="-10">
                <a:latin typeface="+mj-lt"/>
                <a:cs typeface="Times New Roman"/>
              </a:rPr>
              <a:t>index</a:t>
            </a:r>
            <a:endParaRPr sz="1600">
              <a:latin typeface="+mj-lt"/>
              <a:cs typeface="Times New Roman"/>
            </a:endParaRPr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D9B189A1-7F9F-7C21-2C7B-728C21E8DD90}"/>
              </a:ext>
            </a:extLst>
          </p:cNvPr>
          <p:cNvGrpSpPr/>
          <p:nvPr/>
        </p:nvGrpSpPr>
        <p:grpSpPr>
          <a:xfrm>
            <a:off x="10221913" y="4329583"/>
            <a:ext cx="811530" cy="887730"/>
            <a:chOff x="7880413" y="4186237"/>
            <a:chExt cx="811530" cy="887730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33FF613-E0AD-99A2-1308-1E7806B88D4D}"/>
                </a:ext>
              </a:extLst>
            </p:cNvPr>
            <p:cNvSpPr/>
            <p:nvPr/>
          </p:nvSpPr>
          <p:spPr>
            <a:xfrm>
              <a:off x="7885176" y="4191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0692A5D9-89CD-C720-5766-49F1E400F881}"/>
                </a:ext>
              </a:extLst>
            </p:cNvPr>
            <p:cNvSpPr/>
            <p:nvPr/>
          </p:nvSpPr>
          <p:spPr>
            <a:xfrm>
              <a:off x="7885176" y="4191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BB1A45E-FD2B-93B7-1742-3D876C908A7B}"/>
                </a:ext>
              </a:extLst>
            </p:cNvPr>
            <p:cNvSpPr/>
            <p:nvPr/>
          </p:nvSpPr>
          <p:spPr>
            <a:xfrm>
              <a:off x="8342376" y="4724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CD5ADA-E837-0B69-5AA0-D4659AFE640C}"/>
                </a:ext>
              </a:extLst>
            </p:cNvPr>
            <p:cNvSpPr/>
            <p:nvPr/>
          </p:nvSpPr>
          <p:spPr>
            <a:xfrm>
              <a:off x="8342376" y="4724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806F5F75-785E-9049-BA6C-89A61199D090}"/>
              </a:ext>
            </a:extLst>
          </p:cNvPr>
          <p:cNvSpPr txBox="1"/>
          <p:nvPr/>
        </p:nvSpPr>
        <p:spPr>
          <a:xfrm>
            <a:off x="10768712" y="4834295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6</a:t>
            </a: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CFCC04E0-CC51-F812-3D06-CE6669F0E7A8}"/>
              </a:ext>
            </a:extLst>
          </p:cNvPr>
          <p:cNvGrpSpPr/>
          <p:nvPr/>
        </p:nvGrpSpPr>
        <p:grpSpPr>
          <a:xfrm>
            <a:off x="9764713" y="4862983"/>
            <a:ext cx="354330" cy="354330"/>
            <a:chOff x="7423213" y="4719637"/>
            <a:chExt cx="354330" cy="35433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6833B2A-2269-6302-8365-1213D65AF63B}"/>
                </a:ext>
              </a:extLst>
            </p:cNvPr>
            <p:cNvSpPr/>
            <p:nvPr/>
          </p:nvSpPr>
          <p:spPr>
            <a:xfrm>
              <a:off x="7427976" y="4724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76FD3A5C-3F90-B5F0-FE71-B695D7C1ADAC}"/>
                </a:ext>
              </a:extLst>
            </p:cNvPr>
            <p:cNvSpPr/>
            <p:nvPr/>
          </p:nvSpPr>
          <p:spPr>
            <a:xfrm>
              <a:off x="7427976" y="4724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7B8F4860-1FB2-B487-5AFB-6C2F3C809AB1}"/>
              </a:ext>
            </a:extLst>
          </p:cNvPr>
          <p:cNvSpPr txBox="1"/>
          <p:nvPr/>
        </p:nvSpPr>
        <p:spPr>
          <a:xfrm>
            <a:off x="9854312" y="4834295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9EDA3FB6-17FE-B005-E584-DA95AF556163}"/>
              </a:ext>
            </a:extLst>
          </p:cNvPr>
          <p:cNvGrpSpPr/>
          <p:nvPr/>
        </p:nvGrpSpPr>
        <p:grpSpPr>
          <a:xfrm>
            <a:off x="9938450" y="4623715"/>
            <a:ext cx="923925" cy="1163320"/>
            <a:chOff x="7596949" y="4480369"/>
            <a:chExt cx="923925" cy="1163320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E0FFACD-E2E0-395D-F634-E9C82FC384E9}"/>
                </a:ext>
              </a:extLst>
            </p:cNvPr>
            <p:cNvSpPr/>
            <p:nvPr/>
          </p:nvSpPr>
          <p:spPr>
            <a:xfrm>
              <a:off x="7601711" y="4485132"/>
              <a:ext cx="914400" cy="240029"/>
            </a:xfrm>
            <a:custGeom>
              <a:avLst/>
              <a:gdLst/>
              <a:ahLst/>
              <a:cxnLst/>
              <a:rect l="l" t="t" r="r" b="b"/>
              <a:pathLst>
                <a:path w="914400" h="240029">
                  <a:moveTo>
                    <a:pt x="335026" y="0"/>
                  </a:moveTo>
                  <a:lnTo>
                    <a:pt x="0" y="239649"/>
                  </a:lnTo>
                </a:path>
                <a:path w="914400" h="240029">
                  <a:moveTo>
                    <a:pt x="577596" y="0"/>
                  </a:moveTo>
                  <a:lnTo>
                    <a:pt x="914146" y="2396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B80BE8E-5710-42EC-3EB9-BCDC5672DF8F}"/>
                </a:ext>
              </a:extLst>
            </p:cNvPr>
            <p:cNvSpPr/>
            <p:nvPr/>
          </p:nvSpPr>
          <p:spPr>
            <a:xfrm>
              <a:off x="7848599" y="5294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B83286C8-5F79-F2A1-8F7B-289063842540}"/>
                </a:ext>
              </a:extLst>
            </p:cNvPr>
            <p:cNvSpPr/>
            <p:nvPr/>
          </p:nvSpPr>
          <p:spPr>
            <a:xfrm>
              <a:off x="7848599" y="5294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1">
            <a:extLst>
              <a:ext uri="{FF2B5EF4-FFF2-40B4-BE49-F238E27FC236}">
                <a16:creationId xmlns:a16="http://schemas.microsoft.com/office/drawing/2014/main" id="{CE564070-32F4-E132-4216-B6D6DFEDA174}"/>
              </a:ext>
            </a:extLst>
          </p:cNvPr>
          <p:cNvSpPr txBox="1"/>
          <p:nvPr/>
        </p:nvSpPr>
        <p:spPr>
          <a:xfrm>
            <a:off x="10274935" y="54049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DEA7C5E5-E083-B9B2-91E5-528255D9874D}"/>
              </a:ext>
            </a:extLst>
          </p:cNvPr>
          <p:cNvGrpSpPr/>
          <p:nvPr/>
        </p:nvGrpSpPr>
        <p:grpSpPr>
          <a:xfrm>
            <a:off x="9270937" y="5432959"/>
            <a:ext cx="354330" cy="354330"/>
            <a:chOff x="6929437" y="5289613"/>
            <a:chExt cx="354330" cy="35433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6DE78F27-7174-5A1E-CBD6-3EB4BD042A52}"/>
                </a:ext>
              </a:extLst>
            </p:cNvPr>
            <p:cNvSpPr/>
            <p:nvPr/>
          </p:nvSpPr>
          <p:spPr>
            <a:xfrm>
              <a:off x="6934200" y="5294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AE1D0A74-DC69-A69A-887D-1AF15425B62C}"/>
                </a:ext>
              </a:extLst>
            </p:cNvPr>
            <p:cNvSpPr/>
            <p:nvPr/>
          </p:nvSpPr>
          <p:spPr>
            <a:xfrm>
              <a:off x="6934200" y="5294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5">
            <a:extLst>
              <a:ext uri="{FF2B5EF4-FFF2-40B4-BE49-F238E27FC236}">
                <a16:creationId xmlns:a16="http://schemas.microsoft.com/office/drawing/2014/main" id="{BF2950D6-B974-968C-C607-27F7F799F8A3}"/>
              </a:ext>
            </a:extLst>
          </p:cNvPr>
          <p:cNvSpPr txBox="1"/>
          <p:nvPr/>
        </p:nvSpPr>
        <p:spPr>
          <a:xfrm>
            <a:off x="9360535" y="54049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5DA3E64-3040-5E18-F7BE-37FDF5BE50B5}"/>
              </a:ext>
            </a:extLst>
          </p:cNvPr>
          <p:cNvSpPr/>
          <p:nvPr/>
        </p:nvSpPr>
        <p:spPr>
          <a:xfrm>
            <a:off x="9449435" y="5161879"/>
            <a:ext cx="914400" cy="276225"/>
          </a:xfrm>
          <a:custGeom>
            <a:avLst/>
            <a:gdLst/>
            <a:ahLst/>
            <a:cxnLst/>
            <a:rect l="l" t="t" r="r" b="b"/>
            <a:pathLst>
              <a:path w="914400" h="276225">
                <a:moveTo>
                  <a:pt x="371475" y="0"/>
                </a:moveTo>
                <a:lnTo>
                  <a:pt x="0" y="276225"/>
                </a:lnTo>
              </a:path>
              <a:path w="914400" h="276225">
                <a:moveTo>
                  <a:pt x="614172" y="0"/>
                </a:moveTo>
                <a:lnTo>
                  <a:pt x="914273" y="2762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5E39C1E-E8DC-DE00-FA1C-66AAF5194F69}"/>
              </a:ext>
            </a:extLst>
          </p:cNvPr>
          <p:cNvSpPr txBox="1"/>
          <p:nvPr/>
        </p:nvSpPr>
        <p:spPr>
          <a:xfrm>
            <a:off x="10311512" y="4084792"/>
            <a:ext cx="465455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30"/>
              </a:lnSpc>
              <a:spcBef>
                <a:spcPts val="100"/>
              </a:spcBef>
            </a:pPr>
            <a:r>
              <a:rPr b="1" spc="-9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ts val="2650"/>
              </a:lnSpc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C38CF660-EE29-E725-B649-69847B3BB811}"/>
              </a:ext>
            </a:extLst>
          </p:cNvPr>
          <p:cNvGraphicFramePr>
            <a:graphicFrameLocks noGrp="1"/>
          </p:cNvGraphicFramePr>
          <p:nvPr/>
        </p:nvGraphicFramePr>
        <p:xfrm>
          <a:off x="3195827" y="4719828"/>
          <a:ext cx="4876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>
                          <a:latin typeface="Times New Roman"/>
                          <a:cs typeface="Times New Roman"/>
                        </a:rPr>
                        <a:t>-</a:t>
                      </a:r>
                    </a:p>
                  </a:txBody>
                  <a:tcPr marL="0" marR="0" marT="3556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 marL="0" marR="0" marT="3556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 marL="0" marR="0" marT="3556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 marL="0" marR="0" marT="3556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 marL="0" marR="0" marT="3556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0" marR="0" marT="3556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29">
            <a:extLst>
              <a:ext uri="{FF2B5EF4-FFF2-40B4-BE49-F238E27FC236}">
                <a16:creationId xmlns:a16="http://schemas.microsoft.com/office/drawing/2014/main" id="{6B8DF4A5-5BE1-633D-75B1-26154FEDFD2A}"/>
              </a:ext>
            </a:extLst>
          </p:cNvPr>
          <p:cNvSpPr txBox="1"/>
          <p:nvPr/>
        </p:nvSpPr>
        <p:spPr>
          <a:xfrm>
            <a:off x="3423286" y="5234178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>
                <a:latin typeface="Courier New"/>
                <a:cs typeface="Courier New"/>
              </a:rPr>
              <a:t>0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865F1CC2-1EF9-5CB1-72DF-6749977DED4B}"/>
              </a:ext>
            </a:extLst>
          </p:cNvPr>
          <p:cNvSpPr txBox="1"/>
          <p:nvPr/>
        </p:nvSpPr>
        <p:spPr>
          <a:xfrm>
            <a:off x="4032886" y="5234178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>
                <a:latin typeface="Courier New"/>
                <a:cs typeface="Courier New"/>
              </a:rPr>
              <a:t>1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9A613649-24B7-EBAE-2382-BADAEE3F9ECF}"/>
              </a:ext>
            </a:extLst>
          </p:cNvPr>
          <p:cNvSpPr txBox="1"/>
          <p:nvPr/>
        </p:nvSpPr>
        <p:spPr>
          <a:xfrm>
            <a:off x="4642867" y="5234178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>
                <a:latin typeface="Courier New"/>
                <a:cs typeface="Courier New"/>
              </a:rPr>
              <a:t>2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6CD98655-1F99-55B7-C1A2-8C7C84F416A0}"/>
              </a:ext>
            </a:extLst>
          </p:cNvPr>
          <p:cNvSpPr txBox="1"/>
          <p:nvPr/>
        </p:nvSpPr>
        <p:spPr>
          <a:xfrm>
            <a:off x="5252466" y="5234178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>
                <a:latin typeface="Courier New"/>
                <a:cs typeface="Courier New"/>
              </a:rPr>
              <a:t>3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4F9771E0-E1DD-99FB-F766-AE857C59876B}"/>
              </a:ext>
            </a:extLst>
          </p:cNvPr>
          <p:cNvSpPr txBox="1"/>
          <p:nvPr/>
        </p:nvSpPr>
        <p:spPr>
          <a:xfrm>
            <a:off x="5862066" y="5234178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>
                <a:latin typeface="Courier New"/>
                <a:cs typeface="Courier New"/>
              </a:rPr>
              <a:t>4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275ED304-6AA5-894B-A0C5-E5E24D87F94C}"/>
              </a:ext>
            </a:extLst>
          </p:cNvPr>
          <p:cNvSpPr txBox="1"/>
          <p:nvPr/>
        </p:nvSpPr>
        <p:spPr>
          <a:xfrm>
            <a:off x="7691121" y="5234178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>
                <a:latin typeface="Courier New"/>
                <a:cs typeface="Courier New"/>
              </a:rPr>
              <a:t>7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8CD65D99-56EC-5926-25B6-90433A3BC840}"/>
              </a:ext>
            </a:extLst>
          </p:cNvPr>
          <p:cNvSpPr/>
          <p:nvPr/>
        </p:nvSpPr>
        <p:spPr>
          <a:xfrm>
            <a:off x="4718050" y="4394073"/>
            <a:ext cx="1842770" cy="332105"/>
          </a:xfrm>
          <a:custGeom>
            <a:avLst/>
            <a:gdLst/>
            <a:ahLst/>
            <a:cxnLst/>
            <a:rect l="l" t="t" r="r" b="b"/>
            <a:pathLst>
              <a:path w="1842770" h="332104">
                <a:moveTo>
                  <a:pt x="1842643" y="247142"/>
                </a:moveTo>
                <a:lnTo>
                  <a:pt x="1812023" y="259156"/>
                </a:lnTo>
                <a:lnTo>
                  <a:pt x="1808861" y="252857"/>
                </a:lnTo>
                <a:lnTo>
                  <a:pt x="1808480" y="252349"/>
                </a:lnTo>
                <a:lnTo>
                  <a:pt x="1808099" y="251968"/>
                </a:lnTo>
                <a:lnTo>
                  <a:pt x="1794256" y="236855"/>
                </a:lnTo>
                <a:lnTo>
                  <a:pt x="1760220" y="207264"/>
                </a:lnTo>
                <a:lnTo>
                  <a:pt x="1718310" y="178816"/>
                </a:lnTo>
                <a:lnTo>
                  <a:pt x="1669161" y="151638"/>
                </a:lnTo>
                <a:lnTo>
                  <a:pt x="1613281" y="125984"/>
                </a:lnTo>
                <a:lnTo>
                  <a:pt x="1551432" y="102108"/>
                </a:lnTo>
                <a:lnTo>
                  <a:pt x="1484249" y="80137"/>
                </a:lnTo>
                <a:lnTo>
                  <a:pt x="1412494" y="60325"/>
                </a:lnTo>
                <a:lnTo>
                  <a:pt x="1375029" y="51181"/>
                </a:lnTo>
                <a:lnTo>
                  <a:pt x="1336675" y="42926"/>
                </a:lnTo>
                <a:lnTo>
                  <a:pt x="1297432" y="35179"/>
                </a:lnTo>
                <a:lnTo>
                  <a:pt x="1257554" y="28067"/>
                </a:lnTo>
                <a:lnTo>
                  <a:pt x="1216914" y="21717"/>
                </a:lnTo>
                <a:lnTo>
                  <a:pt x="1175639" y="16129"/>
                </a:lnTo>
                <a:lnTo>
                  <a:pt x="1144104" y="12573"/>
                </a:lnTo>
                <a:lnTo>
                  <a:pt x="1133983" y="11430"/>
                </a:lnTo>
                <a:lnTo>
                  <a:pt x="1091819" y="7366"/>
                </a:lnTo>
                <a:lnTo>
                  <a:pt x="1049274" y="4191"/>
                </a:lnTo>
                <a:lnTo>
                  <a:pt x="1006602" y="1905"/>
                </a:lnTo>
                <a:lnTo>
                  <a:pt x="963676" y="508"/>
                </a:lnTo>
                <a:lnTo>
                  <a:pt x="920623" y="0"/>
                </a:lnTo>
                <a:lnTo>
                  <a:pt x="877697" y="381"/>
                </a:lnTo>
                <a:lnTo>
                  <a:pt x="834771" y="1905"/>
                </a:lnTo>
                <a:lnTo>
                  <a:pt x="792099" y="4191"/>
                </a:lnTo>
                <a:lnTo>
                  <a:pt x="749554" y="7239"/>
                </a:lnTo>
                <a:lnTo>
                  <a:pt x="707390" y="11303"/>
                </a:lnTo>
                <a:lnTo>
                  <a:pt x="665734" y="16129"/>
                </a:lnTo>
                <a:lnTo>
                  <a:pt x="624459" y="21590"/>
                </a:lnTo>
                <a:lnTo>
                  <a:pt x="583946" y="27940"/>
                </a:lnTo>
                <a:lnTo>
                  <a:pt x="543941" y="35052"/>
                </a:lnTo>
                <a:lnTo>
                  <a:pt x="504698" y="42672"/>
                </a:lnTo>
                <a:lnTo>
                  <a:pt x="466344" y="51054"/>
                </a:lnTo>
                <a:lnTo>
                  <a:pt x="428879" y="60071"/>
                </a:lnTo>
                <a:lnTo>
                  <a:pt x="357124" y="79756"/>
                </a:lnTo>
                <a:lnTo>
                  <a:pt x="289941" y="101727"/>
                </a:lnTo>
                <a:lnTo>
                  <a:pt x="227965" y="125476"/>
                </a:lnTo>
                <a:lnTo>
                  <a:pt x="172212" y="151003"/>
                </a:lnTo>
                <a:lnTo>
                  <a:pt x="122936" y="178054"/>
                </a:lnTo>
                <a:lnTo>
                  <a:pt x="80899" y="206375"/>
                </a:lnTo>
                <a:lnTo>
                  <a:pt x="46863" y="235966"/>
                </a:lnTo>
                <a:lnTo>
                  <a:pt x="21590" y="266573"/>
                </a:lnTo>
                <a:lnTo>
                  <a:pt x="3048" y="306197"/>
                </a:lnTo>
                <a:lnTo>
                  <a:pt x="12" y="329653"/>
                </a:lnTo>
                <a:lnTo>
                  <a:pt x="0" y="329819"/>
                </a:lnTo>
                <a:lnTo>
                  <a:pt x="0" y="330073"/>
                </a:lnTo>
                <a:lnTo>
                  <a:pt x="6350" y="330327"/>
                </a:lnTo>
                <a:lnTo>
                  <a:pt x="12700" y="330835"/>
                </a:lnTo>
                <a:lnTo>
                  <a:pt x="13500" y="321183"/>
                </a:lnTo>
                <a:lnTo>
                  <a:pt x="13589" y="320167"/>
                </a:lnTo>
                <a:lnTo>
                  <a:pt x="32639" y="280797"/>
                </a:lnTo>
                <a:lnTo>
                  <a:pt x="62865" y="251206"/>
                </a:lnTo>
                <a:lnTo>
                  <a:pt x="105283" y="222504"/>
                </a:lnTo>
                <a:lnTo>
                  <a:pt x="139700" y="204343"/>
                </a:lnTo>
                <a:lnTo>
                  <a:pt x="178435" y="187198"/>
                </a:lnTo>
                <a:lnTo>
                  <a:pt x="220853" y="171196"/>
                </a:lnTo>
                <a:lnTo>
                  <a:pt x="266827" y="156718"/>
                </a:lnTo>
                <a:lnTo>
                  <a:pt x="315595" y="143764"/>
                </a:lnTo>
                <a:lnTo>
                  <a:pt x="393319" y="127635"/>
                </a:lnTo>
                <a:lnTo>
                  <a:pt x="447421" y="119380"/>
                </a:lnTo>
                <a:lnTo>
                  <a:pt x="502793" y="113157"/>
                </a:lnTo>
                <a:lnTo>
                  <a:pt x="559308" y="109347"/>
                </a:lnTo>
                <a:lnTo>
                  <a:pt x="630986" y="108280"/>
                </a:lnTo>
                <a:lnTo>
                  <a:pt x="644398" y="108458"/>
                </a:lnTo>
                <a:lnTo>
                  <a:pt x="701040" y="110998"/>
                </a:lnTo>
                <a:lnTo>
                  <a:pt x="757047" y="116078"/>
                </a:lnTo>
                <a:lnTo>
                  <a:pt x="838835" y="127762"/>
                </a:lnTo>
                <a:lnTo>
                  <a:pt x="891159" y="138176"/>
                </a:lnTo>
                <a:lnTo>
                  <a:pt x="941197" y="150368"/>
                </a:lnTo>
                <a:lnTo>
                  <a:pt x="988568" y="164338"/>
                </a:lnTo>
                <a:lnTo>
                  <a:pt x="1032891" y="179578"/>
                </a:lnTo>
                <a:lnTo>
                  <a:pt x="1073531" y="196342"/>
                </a:lnTo>
                <a:lnTo>
                  <a:pt x="1110234" y="214122"/>
                </a:lnTo>
                <a:lnTo>
                  <a:pt x="1156462" y="242570"/>
                </a:lnTo>
                <a:lnTo>
                  <a:pt x="1184071" y="267512"/>
                </a:lnTo>
                <a:lnTo>
                  <a:pt x="1157351" y="280924"/>
                </a:lnTo>
                <a:lnTo>
                  <a:pt x="1225550" y="331978"/>
                </a:lnTo>
                <a:lnTo>
                  <a:pt x="1225461" y="278765"/>
                </a:lnTo>
                <a:lnTo>
                  <a:pt x="1225423" y="246761"/>
                </a:lnTo>
                <a:lnTo>
                  <a:pt x="1195539" y="261759"/>
                </a:lnTo>
                <a:lnTo>
                  <a:pt x="1195095" y="261112"/>
                </a:lnTo>
                <a:lnTo>
                  <a:pt x="1190244" y="254000"/>
                </a:lnTo>
                <a:lnTo>
                  <a:pt x="1189863" y="253492"/>
                </a:lnTo>
                <a:lnTo>
                  <a:pt x="1148842" y="222123"/>
                </a:lnTo>
                <a:lnTo>
                  <a:pt x="1115949" y="202819"/>
                </a:lnTo>
                <a:lnTo>
                  <a:pt x="1078484" y="184658"/>
                </a:lnTo>
                <a:lnTo>
                  <a:pt x="1037209" y="167640"/>
                </a:lnTo>
                <a:lnTo>
                  <a:pt x="992378" y="152146"/>
                </a:lnTo>
                <a:lnTo>
                  <a:pt x="944372" y="138049"/>
                </a:lnTo>
                <a:lnTo>
                  <a:pt x="893572" y="125730"/>
                </a:lnTo>
                <a:lnTo>
                  <a:pt x="840740" y="115316"/>
                </a:lnTo>
                <a:lnTo>
                  <a:pt x="794270" y="108077"/>
                </a:lnTo>
                <a:lnTo>
                  <a:pt x="786130" y="106807"/>
                </a:lnTo>
                <a:lnTo>
                  <a:pt x="730123" y="100584"/>
                </a:lnTo>
                <a:lnTo>
                  <a:pt x="673227" y="96774"/>
                </a:lnTo>
                <a:lnTo>
                  <a:pt x="615950" y="95377"/>
                </a:lnTo>
                <a:lnTo>
                  <a:pt x="587121" y="95631"/>
                </a:lnTo>
                <a:lnTo>
                  <a:pt x="529971" y="98298"/>
                </a:lnTo>
                <a:lnTo>
                  <a:pt x="473456" y="103378"/>
                </a:lnTo>
                <a:lnTo>
                  <a:pt x="390906" y="115062"/>
                </a:lnTo>
                <a:lnTo>
                  <a:pt x="338074" y="125603"/>
                </a:lnTo>
                <a:lnTo>
                  <a:pt x="287401" y="137795"/>
                </a:lnTo>
                <a:lnTo>
                  <a:pt x="239395" y="151765"/>
                </a:lnTo>
                <a:lnTo>
                  <a:pt x="194564" y="167259"/>
                </a:lnTo>
                <a:lnTo>
                  <a:pt x="153162" y="184023"/>
                </a:lnTo>
                <a:lnTo>
                  <a:pt x="115824" y="202184"/>
                </a:lnTo>
                <a:lnTo>
                  <a:pt x="82791" y="221361"/>
                </a:lnTo>
                <a:lnTo>
                  <a:pt x="81775" y="222059"/>
                </a:lnTo>
                <a:lnTo>
                  <a:pt x="88900" y="216281"/>
                </a:lnTo>
                <a:lnTo>
                  <a:pt x="129794" y="188849"/>
                </a:lnTo>
                <a:lnTo>
                  <a:pt x="178054" y="162306"/>
                </a:lnTo>
                <a:lnTo>
                  <a:pt x="233172" y="137160"/>
                </a:lnTo>
                <a:lnTo>
                  <a:pt x="294259" y="113538"/>
                </a:lnTo>
                <a:lnTo>
                  <a:pt x="360807" y="91821"/>
                </a:lnTo>
                <a:lnTo>
                  <a:pt x="432054" y="72390"/>
                </a:lnTo>
                <a:lnTo>
                  <a:pt x="469265" y="63373"/>
                </a:lnTo>
                <a:lnTo>
                  <a:pt x="507365" y="55118"/>
                </a:lnTo>
                <a:lnTo>
                  <a:pt x="546354" y="47498"/>
                </a:lnTo>
                <a:lnTo>
                  <a:pt x="586105" y="40386"/>
                </a:lnTo>
                <a:lnTo>
                  <a:pt x="626491" y="34163"/>
                </a:lnTo>
                <a:lnTo>
                  <a:pt x="667512" y="28702"/>
                </a:lnTo>
                <a:lnTo>
                  <a:pt x="708914" y="23876"/>
                </a:lnTo>
                <a:lnTo>
                  <a:pt x="750697" y="19939"/>
                </a:lnTo>
                <a:lnTo>
                  <a:pt x="792988" y="16764"/>
                </a:lnTo>
                <a:lnTo>
                  <a:pt x="835406" y="14478"/>
                </a:lnTo>
                <a:lnTo>
                  <a:pt x="878078" y="13081"/>
                </a:lnTo>
                <a:lnTo>
                  <a:pt x="920877" y="12573"/>
                </a:lnTo>
                <a:lnTo>
                  <a:pt x="963549" y="13208"/>
                </a:lnTo>
                <a:lnTo>
                  <a:pt x="1006221" y="14605"/>
                </a:lnTo>
                <a:lnTo>
                  <a:pt x="1048639" y="16891"/>
                </a:lnTo>
                <a:lnTo>
                  <a:pt x="1090930" y="20066"/>
                </a:lnTo>
                <a:lnTo>
                  <a:pt x="1132713" y="24003"/>
                </a:lnTo>
                <a:lnTo>
                  <a:pt x="1174115" y="28829"/>
                </a:lnTo>
                <a:lnTo>
                  <a:pt x="1215136" y="34290"/>
                </a:lnTo>
                <a:lnTo>
                  <a:pt x="1255522" y="40640"/>
                </a:lnTo>
                <a:lnTo>
                  <a:pt x="1295273" y="47625"/>
                </a:lnTo>
                <a:lnTo>
                  <a:pt x="1334262" y="55372"/>
                </a:lnTo>
                <a:lnTo>
                  <a:pt x="1372362" y="63627"/>
                </a:lnTo>
                <a:lnTo>
                  <a:pt x="1409446" y="72644"/>
                </a:lnTo>
                <a:lnTo>
                  <a:pt x="1480820" y="92329"/>
                </a:lnTo>
                <a:lnTo>
                  <a:pt x="1547368" y="114173"/>
                </a:lnTo>
                <a:lnTo>
                  <a:pt x="1608582" y="137795"/>
                </a:lnTo>
                <a:lnTo>
                  <a:pt x="1663573" y="163068"/>
                </a:lnTo>
                <a:lnTo>
                  <a:pt x="1711960" y="189865"/>
                </a:lnTo>
                <a:lnTo>
                  <a:pt x="1752854" y="217551"/>
                </a:lnTo>
                <a:lnTo>
                  <a:pt x="1785620" y="246126"/>
                </a:lnTo>
                <a:lnTo>
                  <a:pt x="1800186" y="263804"/>
                </a:lnTo>
                <a:lnTo>
                  <a:pt x="1771777" y="274955"/>
                </a:lnTo>
                <a:lnTo>
                  <a:pt x="1835150" y="331978"/>
                </a:lnTo>
                <a:lnTo>
                  <a:pt x="1840115" y="275717"/>
                </a:lnTo>
                <a:lnTo>
                  <a:pt x="1842643" y="24714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1991BE67-0E2F-98B1-66B4-03C548CAB43E}"/>
              </a:ext>
            </a:extLst>
          </p:cNvPr>
          <p:cNvSpPr txBox="1"/>
          <p:nvPr/>
        </p:nvSpPr>
        <p:spPr>
          <a:xfrm>
            <a:off x="10041510" y="572494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9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D38448F-B922-BDF2-5448-B8371082B479}"/>
              </a:ext>
            </a:extLst>
          </p:cNvPr>
          <p:cNvSpPr txBox="1"/>
          <p:nvPr/>
        </p:nvSpPr>
        <p:spPr>
          <a:xfrm>
            <a:off x="9126730" y="572494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9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C843FF54-7E92-27BA-8ADC-9F1F0E0C24BF}"/>
              </a:ext>
            </a:extLst>
          </p:cNvPr>
          <p:cNvSpPr txBox="1"/>
          <p:nvPr/>
        </p:nvSpPr>
        <p:spPr>
          <a:xfrm>
            <a:off x="10955910" y="4581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9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D34D605-9F72-B5E8-B998-4D89E5DF3E0F}"/>
              </a:ext>
            </a:extLst>
          </p:cNvPr>
          <p:cNvSpPr txBox="1"/>
          <p:nvPr/>
        </p:nvSpPr>
        <p:spPr>
          <a:xfrm>
            <a:off x="9584310" y="4581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9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4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0EB9-B091-45DC-ABD6-5CA619F3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Binary Tree Terminology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BA4E3-54B6-4635-8C7B-3D013908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6B79E-6EAE-B2A3-477C-1A7A5C77DD60}"/>
              </a:ext>
            </a:extLst>
          </p:cNvPr>
          <p:cNvSpPr txBox="1"/>
          <p:nvPr/>
        </p:nvSpPr>
        <p:spPr>
          <a:xfrm>
            <a:off x="450937" y="947477"/>
            <a:ext cx="3609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Each node has two </a:t>
            </a:r>
            <a:r>
              <a:rPr lang="en-US" altLang="zh-CN" sz="2400">
                <a:solidFill>
                  <a:srgbClr val="0070C0"/>
                </a:solidFill>
              </a:rPr>
              <a:t>children</a:t>
            </a:r>
            <a:endParaRPr lang="zh-CN" altLang="en-US" sz="240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15630-E7BE-6D98-024F-F546A712431D}"/>
              </a:ext>
            </a:extLst>
          </p:cNvPr>
          <p:cNvSpPr txBox="1"/>
          <p:nvPr/>
        </p:nvSpPr>
        <p:spPr>
          <a:xfrm>
            <a:off x="650294" y="5927822"/>
            <a:ext cx="2894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The </a:t>
            </a:r>
            <a:r>
              <a:rPr lang="en-US" altLang="zh-CN" sz="2000">
                <a:solidFill>
                  <a:srgbClr val="0070C0"/>
                </a:solidFill>
              </a:rPr>
              <a:t>height</a:t>
            </a:r>
            <a:r>
              <a:rPr lang="en-US" altLang="zh-CN" sz="2000"/>
              <a:t> of this tree is 3</a:t>
            </a:r>
            <a:endParaRPr lang="zh-CN" altLang="en-US" sz="2000">
              <a:solidFill>
                <a:srgbClr val="0070C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27779A-9BD1-AB81-E1B0-6C4EF9B17B79}"/>
              </a:ext>
            </a:extLst>
          </p:cNvPr>
          <p:cNvGrpSpPr/>
          <p:nvPr/>
        </p:nvGrpSpPr>
        <p:grpSpPr>
          <a:xfrm>
            <a:off x="6911121" y="1824688"/>
            <a:ext cx="3937238" cy="3902239"/>
            <a:chOff x="2504504" y="2409660"/>
            <a:chExt cx="3937238" cy="390223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8194A-37A9-2DAF-2040-77EE5C1F8AA7}"/>
                </a:ext>
              </a:extLst>
            </p:cNvPr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6FE7F9-97B2-D7B5-9CDD-FC44A7B1AE6B}"/>
                </a:ext>
              </a:extLst>
            </p:cNvPr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F78F9FF-4DEB-0402-5518-D0A776553FDE}"/>
                </a:ext>
              </a:extLst>
            </p:cNvPr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40428A-6E72-B026-BAC3-BC94204EA009}"/>
                </a:ext>
              </a:extLst>
            </p:cNvPr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57CF03-05B8-FE28-3FDA-C5ABF96E2786}"/>
                </a:ext>
              </a:extLst>
            </p:cNvPr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1DAB3F1-C666-388F-9671-8ADDEC584321}"/>
                </a:ext>
              </a:extLst>
            </p:cNvPr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B68CBA-8D48-2A0F-6B3E-04A3D30AFEFB}"/>
                </a:ext>
              </a:extLst>
            </p:cNvPr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98425AA-33B9-6378-77C5-56B256A675C6}"/>
                </a:ext>
              </a:extLst>
            </p:cNvPr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93AE5B1-9834-641C-6005-2BBB3BBE22E2}"/>
                </a:ext>
              </a:extLst>
            </p:cNvPr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E10B63-540E-CF2B-2391-C3BF4455927B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FF61D4E-BB96-6582-A4D2-0699A76A1724}"/>
                </a:ext>
              </a:extLst>
            </p:cNvPr>
            <p:cNvCxnSpPr>
              <a:stCxn id="54" idx="2"/>
              <a:endCxn id="5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CA89CD-ED57-5E42-15AC-B44627C51DE1}"/>
                </a:ext>
              </a:extLst>
            </p:cNvPr>
            <p:cNvCxnSpPr>
              <a:endCxn id="4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EF5605-73EB-70E3-8F7D-8A34DC9BF75F}"/>
                </a:ext>
              </a:extLst>
            </p:cNvPr>
            <p:cNvCxnSpPr>
              <a:endCxn id="5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AC2CA26-0D28-E66F-EBB0-037561369A0A}"/>
              </a:ext>
            </a:extLst>
          </p:cNvPr>
          <p:cNvSpPr txBox="1"/>
          <p:nvPr/>
        </p:nvSpPr>
        <p:spPr>
          <a:xfrm>
            <a:off x="6522306" y="1416814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This node is the </a:t>
            </a:r>
            <a:r>
              <a:rPr lang="en-US" sz="2000">
                <a:solidFill>
                  <a:schemeClr val="accent1"/>
                </a:solidFill>
              </a:rPr>
              <a:t>root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4FF554-4012-2FC3-351D-5EEC2CBBB3F3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009912" y="1770757"/>
            <a:ext cx="513780" cy="32461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263ED4C-3141-6F20-5A5C-B428CEAB3852}"/>
              </a:ext>
            </a:extLst>
          </p:cNvPr>
          <p:cNvSpPr txBox="1"/>
          <p:nvPr/>
        </p:nvSpPr>
        <p:spPr>
          <a:xfrm>
            <a:off x="9570019" y="5538786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These nodes are </a:t>
            </a:r>
            <a:r>
              <a:rPr lang="en-US" sz="2000">
                <a:solidFill>
                  <a:schemeClr val="accent1"/>
                </a:solidFill>
              </a:rPr>
              <a:t>leaves</a:t>
            </a:r>
            <a:endParaRPr lang="en-US" sz="2000">
              <a:solidFill>
                <a:schemeClr val="accent4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94F83C3-10DE-EC11-4778-944319281D30}"/>
              </a:ext>
            </a:extLst>
          </p:cNvPr>
          <p:cNvCxnSpPr>
            <a:stCxn id="62" idx="0"/>
            <a:endCxn id="49" idx="3"/>
          </p:cNvCxnSpPr>
          <p:nvPr/>
        </p:nvCxnSpPr>
        <p:spPr>
          <a:xfrm flipH="1" flipV="1">
            <a:off x="7561664" y="5392509"/>
            <a:ext cx="2819598" cy="146277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6D3EAD-6095-66D6-92FA-A56405D77B9D}"/>
              </a:ext>
            </a:extLst>
          </p:cNvPr>
          <p:cNvCxnSpPr>
            <a:stCxn id="62" idx="0"/>
            <a:endCxn id="45" idx="2"/>
          </p:cNvCxnSpPr>
          <p:nvPr/>
        </p:nvCxnSpPr>
        <p:spPr>
          <a:xfrm flipH="1" flipV="1">
            <a:off x="8818682" y="4651727"/>
            <a:ext cx="1562580" cy="887059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33F8FB-620C-2571-64CC-0687A166B1DC}"/>
              </a:ext>
            </a:extLst>
          </p:cNvPr>
          <p:cNvCxnSpPr>
            <a:stCxn id="62" idx="0"/>
            <a:endCxn id="47" idx="2"/>
          </p:cNvCxnSpPr>
          <p:nvPr/>
        </p:nvCxnSpPr>
        <p:spPr>
          <a:xfrm flipV="1">
            <a:off x="10381262" y="4556855"/>
            <a:ext cx="141826" cy="98193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50E19A4-E4F6-B92B-46EF-F996E6E6D133}"/>
              </a:ext>
            </a:extLst>
          </p:cNvPr>
          <p:cNvSpPr/>
          <p:nvPr/>
        </p:nvSpPr>
        <p:spPr>
          <a:xfrm>
            <a:off x="7382854" y="5907597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NIL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5263C8-D918-8081-B9CF-529B580125B2}"/>
              </a:ext>
            </a:extLst>
          </p:cNvPr>
          <p:cNvSpPr/>
          <p:nvPr/>
        </p:nvSpPr>
        <p:spPr>
          <a:xfrm>
            <a:off x="6509057" y="5928617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NIL</a:t>
            </a:r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FD144C-DD74-E150-7422-CD886B83BCC5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6829797" y="5747947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3F82298-E1EC-31D4-F6F5-21F786F628F6}"/>
              </a:ext>
            </a:extLst>
          </p:cNvPr>
          <p:cNvCxnSpPr>
            <a:cxnSpLocks/>
            <a:stCxn id="49" idx="2"/>
            <a:endCxn id="66" idx="0"/>
          </p:cNvCxnSpPr>
          <p:nvPr/>
        </p:nvCxnSpPr>
        <p:spPr>
          <a:xfrm>
            <a:off x="7236393" y="5726927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31205A3-A670-8D5D-BD67-78455A8D2BC3}"/>
              </a:ext>
            </a:extLst>
          </p:cNvPr>
          <p:cNvSpPr txBox="1"/>
          <p:nvPr/>
        </p:nvSpPr>
        <p:spPr>
          <a:xfrm>
            <a:off x="650294" y="5323283"/>
            <a:ext cx="482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Both </a:t>
            </a:r>
            <a:r>
              <a:rPr lang="en-US" sz="2000">
                <a:solidFill>
                  <a:schemeClr val="accent1"/>
                </a:solidFill>
              </a:rPr>
              <a:t>children</a:t>
            </a:r>
            <a:r>
              <a:rPr lang="en-US" sz="2000">
                <a:solidFill>
                  <a:schemeClr val="accent4"/>
                </a:solidFill>
              </a:rPr>
              <a:t> </a:t>
            </a:r>
            <a:r>
              <a:rPr lang="en-US" sz="2000"/>
              <a:t>of          are NIL </a:t>
            </a:r>
            <a:r>
              <a:rPr lang="en-US" sz="1600"/>
              <a:t>(usually not drawn)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4DF5AD-E806-26D4-D242-C1C8F63B1301}"/>
              </a:ext>
            </a:extLst>
          </p:cNvPr>
          <p:cNvSpPr/>
          <p:nvPr/>
        </p:nvSpPr>
        <p:spPr>
          <a:xfrm>
            <a:off x="2488515" y="5308782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75852F-1C51-2BD3-2CB6-705E8E6944C6}"/>
              </a:ext>
            </a:extLst>
          </p:cNvPr>
          <p:cNvGrpSpPr/>
          <p:nvPr/>
        </p:nvGrpSpPr>
        <p:grpSpPr>
          <a:xfrm>
            <a:off x="1862900" y="1622926"/>
            <a:ext cx="1487606" cy="2357476"/>
            <a:chOff x="4472841" y="1450914"/>
            <a:chExt cx="1828018" cy="28969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B9A48D-19FF-189E-BBA7-19E0B742E2D5}"/>
                </a:ext>
              </a:extLst>
            </p:cNvPr>
            <p:cNvSpPr/>
            <p:nvPr/>
          </p:nvSpPr>
          <p:spPr>
            <a:xfrm>
              <a:off x="5650316" y="367901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C9CAB6-5414-5851-382E-CE31A9DC2742}"/>
                </a:ext>
              </a:extLst>
            </p:cNvPr>
            <p:cNvSpPr/>
            <p:nvPr/>
          </p:nvSpPr>
          <p:spPr>
            <a:xfrm>
              <a:off x="4472841" y="367901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6C77F1-2B12-32CA-6E53-003FC95BADCF}"/>
                </a:ext>
              </a:extLst>
            </p:cNvPr>
            <p:cNvSpPr/>
            <p:nvPr/>
          </p:nvSpPr>
          <p:spPr>
            <a:xfrm>
              <a:off x="5030055" y="2588425"/>
              <a:ext cx="650543" cy="6688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8681E0E-F80C-A8CF-C708-6FFACDD74CA5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798113" y="3257263"/>
              <a:ext cx="557214" cy="421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FB57210-CCBF-BE37-0588-D7990FBF5725}"/>
                </a:ext>
              </a:extLst>
            </p:cNvPr>
            <p:cNvCxnSpPr>
              <a:cxnSpLocks/>
              <a:stCxn id="6" idx="2"/>
              <a:endCxn id="3" idx="0"/>
            </p:cNvCxnSpPr>
            <p:nvPr/>
          </p:nvCxnSpPr>
          <p:spPr>
            <a:xfrm>
              <a:off x="5355327" y="3257263"/>
              <a:ext cx="620262" cy="421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8BE953-FE5A-56D3-0FB3-9A8F4847DA7A}"/>
                </a:ext>
              </a:extLst>
            </p:cNvPr>
            <p:cNvSpPr/>
            <p:nvPr/>
          </p:nvSpPr>
          <p:spPr>
            <a:xfrm>
              <a:off x="5563554" y="1450914"/>
              <a:ext cx="650542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A62C70-5CD0-3CE9-0E9E-305780C4EB07}"/>
                </a:ext>
              </a:extLst>
            </p:cNvPr>
            <p:cNvCxnSpPr>
              <a:cxnSpLocks/>
              <a:stCxn id="12" idx="2"/>
              <a:endCxn id="6" idx="0"/>
            </p:cNvCxnSpPr>
            <p:nvPr/>
          </p:nvCxnSpPr>
          <p:spPr>
            <a:xfrm flipH="1">
              <a:off x="5355327" y="2119751"/>
              <a:ext cx="533499" cy="46867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F409E4-4594-BABC-DB40-CBF58C2FE9A1}"/>
              </a:ext>
            </a:extLst>
          </p:cNvPr>
          <p:cNvSpPr txBox="1"/>
          <p:nvPr/>
        </p:nvSpPr>
        <p:spPr>
          <a:xfrm>
            <a:off x="655944" y="3482543"/>
            <a:ext cx="1137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Left child</a:t>
            </a:r>
            <a:endParaRPr lang="zh-CN" altLang="en-US" sz="200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15599-E0A5-F6F4-6956-A9D6C60AA278}"/>
              </a:ext>
            </a:extLst>
          </p:cNvPr>
          <p:cNvSpPr txBox="1"/>
          <p:nvPr/>
        </p:nvSpPr>
        <p:spPr>
          <a:xfrm>
            <a:off x="3484503" y="3487908"/>
            <a:ext cx="127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Right child</a:t>
            </a:r>
            <a:endParaRPr lang="zh-CN" altLang="en-US" sz="2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42548A-089D-890C-7413-ED1E8798F938}"/>
              </a:ext>
            </a:extLst>
          </p:cNvPr>
          <p:cNvSpPr txBox="1"/>
          <p:nvPr/>
        </p:nvSpPr>
        <p:spPr>
          <a:xfrm>
            <a:off x="3368112" y="1695257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Parent</a:t>
            </a:r>
            <a:endParaRPr lang="zh-CN" altLang="en-US" sz="200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5E7F0-F5ED-AEB7-CB2A-06EC23497E49}"/>
              </a:ext>
            </a:extLst>
          </p:cNvPr>
          <p:cNvSpPr txBox="1"/>
          <p:nvPr/>
        </p:nvSpPr>
        <p:spPr>
          <a:xfrm>
            <a:off x="3000246" y="2581828"/>
            <a:ext cx="811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Key: 3</a:t>
            </a:r>
            <a:endParaRPr lang="zh-CN" altLang="en-US" sz="2000">
              <a:solidFill>
                <a:srgbClr val="0070C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CDABC9-61C5-A414-830B-8986210135D2}"/>
              </a:ext>
            </a:extLst>
          </p:cNvPr>
          <p:cNvGrpSpPr/>
          <p:nvPr/>
        </p:nvGrpSpPr>
        <p:grpSpPr>
          <a:xfrm>
            <a:off x="650294" y="4485439"/>
            <a:ext cx="5913490" cy="416001"/>
            <a:chOff x="579999" y="4349205"/>
            <a:chExt cx="5913490" cy="41600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05C5A58-85CE-3611-CBA3-1A8056A9B985}"/>
                </a:ext>
              </a:extLst>
            </p:cNvPr>
            <p:cNvGrpSpPr/>
            <p:nvPr/>
          </p:nvGrpSpPr>
          <p:grpSpPr>
            <a:xfrm>
              <a:off x="579999" y="4350648"/>
              <a:ext cx="2917680" cy="414558"/>
              <a:chOff x="810288" y="3828969"/>
              <a:chExt cx="2917680" cy="41455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48375A3-1A70-80AC-6153-70EC194CADBA}"/>
                  </a:ext>
                </a:extLst>
              </p:cNvPr>
              <p:cNvSpPr/>
              <p:nvPr/>
            </p:nvSpPr>
            <p:spPr>
              <a:xfrm>
                <a:off x="810288" y="3843417"/>
                <a:ext cx="2917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/>
                  <a:t>       is a </a:t>
                </a:r>
                <a:r>
                  <a:rPr lang="en-US" sz="2000">
                    <a:solidFill>
                      <a:schemeClr val="accent1"/>
                    </a:solidFill>
                  </a:rPr>
                  <a:t>descendant</a:t>
                </a:r>
                <a:r>
                  <a:rPr lang="en-US" sz="2000"/>
                  <a:t> of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849FB7F-3CD9-ED64-9BE5-30352DBEDEC1}"/>
                  </a:ext>
                </a:extLst>
              </p:cNvPr>
              <p:cNvSpPr/>
              <p:nvPr/>
            </p:nvSpPr>
            <p:spPr>
              <a:xfrm>
                <a:off x="817272" y="3829493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2AE243-F3A6-644B-35BA-BC5B5D5F9FE2}"/>
                  </a:ext>
                </a:extLst>
              </p:cNvPr>
              <p:cNvSpPr/>
              <p:nvPr/>
            </p:nvSpPr>
            <p:spPr>
              <a:xfrm>
                <a:off x="3310057" y="3828969"/>
                <a:ext cx="384874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E2277-0097-695C-86EE-59D57F4230A1}"/>
                </a:ext>
              </a:extLst>
            </p:cNvPr>
            <p:cNvGrpSpPr/>
            <p:nvPr/>
          </p:nvGrpSpPr>
          <p:grpSpPr>
            <a:xfrm>
              <a:off x="3825226" y="4349205"/>
              <a:ext cx="2668263" cy="414558"/>
              <a:chOff x="810288" y="3828969"/>
              <a:chExt cx="2668263" cy="41455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A0EF84-0E42-6F38-FD44-4782D4E7E7D6}"/>
                  </a:ext>
                </a:extLst>
              </p:cNvPr>
              <p:cNvSpPr/>
              <p:nvPr/>
            </p:nvSpPr>
            <p:spPr>
              <a:xfrm>
                <a:off x="810288" y="3843417"/>
                <a:ext cx="2648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/>
                  <a:t>       is an </a:t>
                </a:r>
                <a:r>
                  <a:rPr lang="en-US" sz="2000">
                    <a:solidFill>
                      <a:schemeClr val="accent1"/>
                    </a:solidFill>
                  </a:rPr>
                  <a:t>ancestor</a:t>
                </a:r>
                <a:r>
                  <a:rPr lang="en-US" sz="2000"/>
                  <a:t> of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EECCE6-8FDD-A5C4-DAAD-DEE3B5051AC0}"/>
                  </a:ext>
                </a:extLst>
              </p:cNvPr>
              <p:cNvSpPr/>
              <p:nvPr/>
            </p:nvSpPr>
            <p:spPr>
              <a:xfrm>
                <a:off x="817272" y="3829493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FBE7E7-D8B9-399E-E845-4874AC9B849A}"/>
                  </a:ext>
                </a:extLst>
              </p:cNvPr>
              <p:cNvSpPr/>
              <p:nvPr/>
            </p:nvSpPr>
            <p:spPr>
              <a:xfrm>
                <a:off x="3093677" y="3828969"/>
                <a:ext cx="384874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397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8" grpId="0"/>
      <p:bldP spid="62" grpId="0"/>
      <p:bldP spid="66" grpId="0" animBg="1"/>
      <p:bldP spid="67" grpId="0" animBg="1"/>
      <p:bldP spid="75" grpId="0"/>
      <p:bldP spid="7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AEA3-6154-068F-6157-2C8BD835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FindMin</a:t>
            </a:r>
            <a:r>
              <a:rPr lang="en-US" altLang="zh-CN"/>
              <a:t> and </a:t>
            </a:r>
            <a:r>
              <a:rPr lang="en-US" altLang="zh-CN" err="1"/>
              <a:t>DeleteMin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5850-5996-44CA-6EA2-3DE8464F0F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88368"/>
            <a:ext cx="5419531" cy="4680000"/>
          </a:xfrm>
        </p:spPr>
        <p:txBody>
          <a:bodyPr/>
          <a:lstStyle/>
          <a:p>
            <a:r>
              <a:rPr lang="en-US" altLang="zh-CN" sz="3200" err="1"/>
              <a:t>FindMin</a:t>
            </a:r>
            <a:r>
              <a:rPr lang="en-US" altLang="zh-CN" sz="3200"/>
              <a:t>: Easy!</a:t>
            </a:r>
          </a:p>
          <a:p>
            <a:pPr lvl="1"/>
            <a:r>
              <a:rPr lang="en-US" altLang="zh-CN" sz="2800"/>
              <a:t>Return root value A[1]</a:t>
            </a:r>
          </a:p>
          <a:p>
            <a:pPr lvl="1"/>
            <a:r>
              <a:rPr lang="en-US" altLang="zh-CN" sz="2800"/>
              <a:t>Run time = ?</a:t>
            </a:r>
          </a:p>
          <a:p>
            <a:r>
              <a:rPr lang="en-US" altLang="zh-CN" sz="3200" err="1"/>
              <a:t>DeleteMin</a:t>
            </a:r>
            <a:r>
              <a:rPr lang="en-US" altLang="zh-CN" sz="3200"/>
              <a:t>:</a:t>
            </a:r>
          </a:p>
          <a:p>
            <a:pPr lvl="1"/>
            <a:r>
              <a:rPr lang="en-US" altLang="zh-CN" sz="2800"/>
              <a:t>Delete (and return) value at root node?</a:t>
            </a:r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1BCE6-86FC-5A39-BA13-BC99F34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C0FD33-4C55-942F-EF41-128E48E5D337}"/>
              </a:ext>
            </a:extLst>
          </p:cNvPr>
          <p:cNvSpPr/>
          <p:nvPr/>
        </p:nvSpPr>
        <p:spPr>
          <a:xfrm>
            <a:off x="8398386" y="2090610"/>
            <a:ext cx="344805" cy="344805"/>
          </a:xfrm>
          <a:custGeom>
            <a:avLst/>
            <a:gdLst/>
            <a:ahLst/>
            <a:cxnLst/>
            <a:rect l="l" t="t" r="r" b="b"/>
            <a:pathLst>
              <a:path w="344804" h="344805">
                <a:moveTo>
                  <a:pt x="0" y="172212"/>
                </a:moveTo>
                <a:lnTo>
                  <a:pt x="6150" y="126426"/>
                </a:lnTo>
                <a:lnTo>
                  <a:pt x="23509" y="85287"/>
                </a:lnTo>
                <a:lnTo>
                  <a:pt x="50434" y="50434"/>
                </a:lnTo>
                <a:lnTo>
                  <a:pt x="85287" y="23509"/>
                </a:lnTo>
                <a:lnTo>
                  <a:pt x="126426" y="6150"/>
                </a:lnTo>
                <a:lnTo>
                  <a:pt x="172211" y="0"/>
                </a:lnTo>
                <a:lnTo>
                  <a:pt x="217997" y="6150"/>
                </a:lnTo>
                <a:lnTo>
                  <a:pt x="259136" y="23509"/>
                </a:lnTo>
                <a:lnTo>
                  <a:pt x="293989" y="50434"/>
                </a:lnTo>
                <a:lnTo>
                  <a:pt x="320914" y="85287"/>
                </a:lnTo>
                <a:lnTo>
                  <a:pt x="338273" y="126426"/>
                </a:lnTo>
                <a:lnTo>
                  <a:pt x="344423" y="172212"/>
                </a:lnTo>
                <a:lnTo>
                  <a:pt x="338273" y="217997"/>
                </a:lnTo>
                <a:lnTo>
                  <a:pt x="320914" y="259136"/>
                </a:lnTo>
                <a:lnTo>
                  <a:pt x="293989" y="293989"/>
                </a:lnTo>
                <a:lnTo>
                  <a:pt x="259136" y="320914"/>
                </a:lnTo>
                <a:lnTo>
                  <a:pt x="217997" y="338273"/>
                </a:lnTo>
                <a:lnTo>
                  <a:pt x="172211" y="344424"/>
                </a:lnTo>
                <a:lnTo>
                  <a:pt x="126426" y="338273"/>
                </a:lnTo>
                <a:lnTo>
                  <a:pt x="85287" y="320914"/>
                </a:lnTo>
                <a:lnTo>
                  <a:pt x="50434" y="293989"/>
                </a:lnTo>
                <a:lnTo>
                  <a:pt x="23509" y="259136"/>
                </a:lnTo>
                <a:lnTo>
                  <a:pt x="6150" y="217997"/>
                </a:lnTo>
                <a:lnTo>
                  <a:pt x="0" y="17221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9C3B88E-11BB-6B2B-7433-6DEEF902CC79}"/>
              </a:ext>
            </a:extLst>
          </p:cNvPr>
          <p:cNvSpPr txBox="1"/>
          <p:nvPr/>
        </p:nvSpPr>
        <p:spPr>
          <a:xfrm>
            <a:off x="8482458" y="205644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E05D8895-62A6-A47F-7933-DF4672E63EEB}"/>
              </a:ext>
            </a:extLst>
          </p:cNvPr>
          <p:cNvGrpSpPr/>
          <p:nvPr/>
        </p:nvGrpSpPr>
        <p:grpSpPr>
          <a:xfrm>
            <a:off x="9042084" y="2618484"/>
            <a:ext cx="354330" cy="354330"/>
            <a:chOff x="8072437" y="3079813"/>
            <a:chExt cx="354330" cy="3543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E58829F-ABBC-71E2-BF22-3822ABDA5FAF}"/>
                </a:ext>
              </a:extLst>
            </p:cNvPr>
            <p:cNvSpPr/>
            <p:nvPr/>
          </p:nvSpPr>
          <p:spPr>
            <a:xfrm>
              <a:off x="8077200" y="3084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1581E1BC-A1CB-F495-674D-5C9B42CB4CB6}"/>
                </a:ext>
              </a:extLst>
            </p:cNvPr>
            <p:cNvSpPr/>
            <p:nvPr/>
          </p:nvSpPr>
          <p:spPr>
            <a:xfrm>
              <a:off x="8077200" y="3084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3345FA89-9273-C75A-FC84-024CA18588F6}"/>
              </a:ext>
            </a:extLst>
          </p:cNvPr>
          <p:cNvSpPr txBox="1"/>
          <p:nvPr/>
        </p:nvSpPr>
        <p:spPr>
          <a:xfrm>
            <a:off x="9131682" y="258984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76ACE063-A145-DEDE-C46F-DBECAFE93474}"/>
              </a:ext>
            </a:extLst>
          </p:cNvPr>
          <p:cNvGrpSpPr/>
          <p:nvPr/>
        </p:nvGrpSpPr>
        <p:grpSpPr>
          <a:xfrm>
            <a:off x="7743636" y="2618484"/>
            <a:ext cx="354330" cy="354330"/>
            <a:chOff x="6773989" y="3079813"/>
            <a:chExt cx="354330" cy="35433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DB599C6-9A02-B1AE-C477-EF72D100D6E4}"/>
                </a:ext>
              </a:extLst>
            </p:cNvPr>
            <p:cNvSpPr/>
            <p:nvPr/>
          </p:nvSpPr>
          <p:spPr>
            <a:xfrm>
              <a:off x="6778752" y="3084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98FAAA1-C214-110D-8A12-F92C1AF179D0}"/>
                </a:ext>
              </a:extLst>
            </p:cNvPr>
            <p:cNvSpPr/>
            <p:nvPr/>
          </p:nvSpPr>
          <p:spPr>
            <a:xfrm>
              <a:off x="6778752" y="3084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9211FC12-80B6-2FF5-A879-A8CA99548A1E}"/>
              </a:ext>
            </a:extLst>
          </p:cNvPr>
          <p:cNvSpPr txBox="1"/>
          <p:nvPr/>
        </p:nvSpPr>
        <p:spPr>
          <a:xfrm>
            <a:off x="7832980" y="258984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92C7F74A-7257-3155-572A-5B666C3160F0}"/>
              </a:ext>
            </a:extLst>
          </p:cNvPr>
          <p:cNvGrpSpPr/>
          <p:nvPr/>
        </p:nvGrpSpPr>
        <p:grpSpPr>
          <a:xfrm>
            <a:off x="7326060" y="3151884"/>
            <a:ext cx="2411730" cy="354330"/>
            <a:chOff x="6356413" y="3613213"/>
            <a:chExt cx="2411730" cy="35433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4D5CFE0-408B-1D20-2A7F-9E4EEAB10C97}"/>
                </a:ext>
              </a:extLst>
            </p:cNvPr>
            <p:cNvSpPr/>
            <p:nvPr/>
          </p:nvSpPr>
          <p:spPr>
            <a:xfrm>
              <a:off x="7732776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F4ED801-CB0A-661C-D874-3880D1C2777D}"/>
                </a:ext>
              </a:extLst>
            </p:cNvPr>
            <p:cNvSpPr/>
            <p:nvPr/>
          </p:nvSpPr>
          <p:spPr>
            <a:xfrm>
              <a:off x="7732776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D78C224-835A-2128-8900-06FD7D8C08F1}"/>
                </a:ext>
              </a:extLst>
            </p:cNvPr>
            <p:cNvSpPr/>
            <p:nvPr/>
          </p:nvSpPr>
          <p:spPr>
            <a:xfrm>
              <a:off x="8418576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39BB0B9-BEA4-A8DE-A2E5-6D51528290C5}"/>
                </a:ext>
              </a:extLst>
            </p:cNvPr>
            <p:cNvSpPr/>
            <p:nvPr/>
          </p:nvSpPr>
          <p:spPr>
            <a:xfrm>
              <a:off x="8418576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4E8E7535-5A5B-57AF-50F5-4A6FC899568F}"/>
                </a:ext>
              </a:extLst>
            </p:cNvPr>
            <p:cNvSpPr/>
            <p:nvPr/>
          </p:nvSpPr>
          <p:spPr>
            <a:xfrm>
              <a:off x="6361176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990F4C7-1509-C66A-5083-E83F51332842}"/>
                </a:ext>
              </a:extLst>
            </p:cNvPr>
            <p:cNvSpPr/>
            <p:nvPr/>
          </p:nvSpPr>
          <p:spPr>
            <a:xfrm>
              <a:off x="6361176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30999E3-7919-E4AC-B4C6-611EAED42908}"/>
                </a:ext>
              </a:extLst>
            </p:cNvPr>
            <p:cNvSpPr/>
            <p:nvPr/>
          </p:nvSpPr>
          <p:spPr>
            <a:xfrm>
              <a:off x="7159752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CB384D03-2FC3-C47E-0118-50E3AE180208}"/>
                </a:ext>
              </a:extLst>
            </p:cNvPr>
            <p:cNvSpPr/>
            <p:nvPr/>
          </p:nvSpPr>
          <p:spPr>
            <a:xfrm>
              <a:off x="7159752" y="3617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0C3987F2-4492-4674-BD15-D7E1D839A871}"/>
              </a:ext>
            </a:extLst>
          </p:cNvPr>
          <p:cNvSpPr txBox="1"/>
          <p:nvPr/>
        </p:nvSpPr>
        <p:spPr>
          <a:xfrm>
            <a:off x="7415406" y="312294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F0245F6D-4367-1C22-62F4-7D745AC7E964}"/>
              </a:ext>
            </a:extLst>
          </p:cNvPr>
          <p:cNvGrpSpPr/>
          <p:nvPr/>
        </p:nvGrpSpPr>
        <p:grpSpPr>
          <a:xfrm>
            <a:off x="7097461" y="3761484"/>
            <a:ext cx="1609725" cy="354330"/>
            <a:chOff x="6127813" y="4222813"/>
            <a:chExt cx="1609725" cy="35433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1E2C87DA-A6AC-9D08-96B3-592BE59FAE95}"/>
                </a:ext>
              </a:extLst>
            </p:cNvPr>
            <p:cNvSpPr/>
            <p:nvPr/>
          </p:nvSpPr>
          <p:spPr>
            <a:xfrm>
              <a:off x="6132576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B189676-71A8-3A8C-726D-55A80DEB8D20}"/>
                </a:ext>
              </a:extLst>
            </p:cNvPr>
            <p:cNvSpPr/>
            <p:nvPr/>
          </p:nvSpPr>
          <p:spPr>
            <a:xfrm>
              <a:off x="6132576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E6ACADF4-CBFD-BB88-D552-15A33756C764}"/>
                </a:ext>
              </a:extLst>
            </p:cNvPr>
            <p:cNvSpPr/>
            <p:nvPr/>
          </p:nvSpPr>
          <p:spPr>
            <a:xfrm>
              <a:off x="6550152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3DE6053-E2D9-DA72-7363-0EF1DC63FB19}"/>
                </a:ext>
              </a:extLst>
            </p:cNvPr>
            <p:cNvSpPr/>
            <p:nvPr/>
          </p:nvSpPr>
          <p:spPr>
            <a:xfrm>
              <a:off x="6550152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CEAB0013-38C7-2524-44BF-FF5540D05499}"/>
                </a:ext>
              </a:extLst>
            </p:cNvPr>
            <p:cNvSpPr/>
            <p:nvPr/>
          </p:nvSpPr>
          <p:spPr>
            <a:xfrm>
              <a:off x="6970776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6E4AFCD9-91A0-9A00-4E54-9014153FA1EF}"/>
                </a:ext>
              </a:extLst>
            </p:cNvPr>
            <p:cNvSpPr/>
            <p:nvPr/>
          </p:nvSpPr>
          <p:spPr>
            <a:xfrm>
              <a:off x="6970776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1C97B3BD-C3E5-F28A-2C67-3F9AFD50A3FD}"/>
                </a:ext>
              </a:extLst>
            </p:cNvPr>
            <p:cNvSpPr/>
            <p:nvPr/>
          </p:nvSpPr>
          <p:spPr>
            <a:xfrm>
              <a:off x="7388352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F2FB9326-5E81-A2A8-33E2-A31933F3DA4F}"/>
                </a:ext>
              </a:extLst>
            </p:cNvPr>
            <p:cNvSpPr/>
            <p:nvPr/>
          </p:nvSpPr>
          <p:spPr>
            <a:xfrm>
              <a:off x="7388352" y="4227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7AA7AF16-E9A8-D99E-49F5-E0102B09BDB7}"/>
              </a:ext>
            </a:extLst>
          </p:cNvPr>
          <p:cNvSpPr txBox="1"/>
          <p:nvPr/>
        </p:nvSpPr>
        <p:spPr>
          <a:xfrm>
            <a:off x="7116701" y="3122941"/>
            <a:ext cx="261048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9345">
              <a:spcBef>
                <a:spcPts val="100"/>
              </a:spcBef>
              <a:tabLst>
                <a:tab pos="1682750" algn="l"/>
                <a:tab pos="2292350" algn="l"/>
              </a:tabLst>
            </a:pPr>
            <a:r>
              <a:rPr sz="2400">
                <a:latin typeface="Times New Roman"/>
                <a:cs typeface="Times New Roman"/>
              </a:rPr>
              <a:t>5	8	10</a:t>
            </a:r>
          </a:p>
          <a:p>
            <a:pPr marL="12700">
              <a:spcBef>
                <a:spcPts val="1925"/>
              </a:spcBef>
              <a:tabLst>
                <a:tab pos="499745" algn="l"/>
                <a:tab pos="920750" algn="l"/>
                <a:tab pos="1261745" algn="l"/>
              </a:tabLst>
            </a:pPr>
            <a:r>
              <a:rPr sz="2400">
                <a:latin typeface="Times New Roman"/>
                <a:cs typeface="Times New Roman"/>
              </a:rPr>
              <a:t>11	9	6	14</a:t>
            </a: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67F3586-5EF1-AEAA-EE41-62302DD2D839}"/>
              </a:ext>
            </a:extLst>
          </p:cNvPr>
          <p:cNvSpPr/>
          <p:nvPr/>
        </p:nvSpPr>
        <p:spPr>
          <a:xfrm>
            <a:off x="7275958" y="2402267"/>
            <a:ext cx="2286000" cy="1364615"/>
          </a:xfrm>
          <a:custGeom>
            <a:avLst/>
            <a:gdLst/>
            <a:ahLst/>
            <a:cxnLst/>
            <a:rect l="l" t="t" r="r" b="b"/>
            <a:pathLst>
              <a:path w="2286000" h="1364614">
                <a:moveTo>
                  <a:pt x="1822449" y="515112"/>
                </a:moveTo>
                <a:lnTo>
                  <a:pt x="1600199" y="754887"/>
                </a:lnTo>
              </a:path>
              <a:path w="2286000" h="1364614">
                <a:moveTo>
                  <a:pt x="2065019" y="515112"/>
                </a:moveTo>
                <a:lnTo>
                  <a:pt x="2285618" y="754887"/>
                </a:lnTo>
              </a:path>
              <a:path w="2286000" h="1364614">
                <a:moveTo>
                  <a:pt x="106425" y="1048511"/>
                </a:moveTo>
                <a:lnTo>
                  <a:pt x="0" y="1364487"/>
                </a:lnTo>
              </a:path>
              <a:path w="2286000" h="1364614">
                <a:moveTo>
                  <a:pt x="348995" y="1048511"/>
                </a:moveTo>
                <a:lnTo>
                  <a:pt x="417321" y="1364487"/>
                </a:lnTo>
              </a:path>
              <a:path w="2286000" h="1364614">
                <a:moveTo>
                  <a:pt x="523874" y="515112"/>
                </a:moveTo>
                <a:lnTo>
                  <a:pt x="228599" y="754887"/>
                </a:lnTo>
              </a:path>
              <a:path w="2286000" h="1364614">
                <a:moveTo>
                  <a:pt x="904874" y="1048511"/>
                </a:moveTo>
                <a:lnTo>
                  <a:pt x="838199" y="1364487"/>
                </a:lnTo>
              </a:path>
              <a:path w="2286000" h="1364614">
                <a:moveTo>
                  <a:pt x="1147571" y="1048511"/>
                </a:moveTo>
                <a:lnTo>
                  <a:pt x="1255521" y="1364487"/>
                </a:lnTo>
              </a:path>
              <a:path w="2286000" h="1364614">
                <a:moveTo>
                  <a:pt x="766571" y="515112"/>
                </a:moveTo>
                <a:lnTo>
                  <a:pt x="1026921" y="754887"/>
                </a:lnTo>
              </a:path>
              <a:path w="2286000" h="1364614">
                <a:moveTo>
                  <a:pt x="1415795" y="0"/>
                </a:moveTo>
                <a:lnTo>
                  <a:pt x="1944496" y="2207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>
            <a:extLst>
              <a:ext uri="{FF2B5EF4-FFF2-40B4-BE49-F238E27FC236}">
                <a16:creationId xmlns:a16="http://schemas.microsoft.com/office/drawing/2014/main" id="{B4F85BB5-DD03-3223-2AF4-AD2EE6DB07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8475" y="2582098"/>
            <a:ext cx="85344" cy="85344"/>
          </a:xfrm>
          <a:prstGeom prst="rect">
            <a:avLst/>
          </a:prstGeom>
        </p:spPr>
      </p:pic>
      <p:grpSp>
        <p:nvGrpSpPr>
          <p:cNvPr id="37" name="object 37">
            <a:extLst>
              <a:ext uri="{FF2B5EF4-FFF2-40B4-BE49-F238E27FC236}">
                <a16:creationId xmlns:a16="http://schemas.microsoft.com/office/drawing/2014/main" id="{ED6CB780-01A7-9B9A-7D8C-A87CF63E23FB}"/>
              </a:ext>
            </a:extLst>
          </p:cNvPr>
          <p:cNvGrpSpPr/>
          <p:nvPr/>
        </p:nvGrpSpPr>
        <p:grpSpPr>
          <a:xfrm>
            <a:off x="5389882" y="2225991"/>
            <a:ext cx="3062605" cy="413384"/>
            <a:chOff x="4420234" y="2687320"/>
            <a:chExt cx="3062605" cy="413384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BC7BCF15-360D-0347-56EF-69072F791034}"/>
                </a:ext>
              </a:extLst>
            </p:cNvPr>
            <p:cNvSpPr/>
            <p:nvPr/>
          </p:nvSpPr>
          <p:spPr>
            <a:xfrm>
              <a:off x="6950963" y="2863596"/>
              <a:ext cx="527050" cy="220979"/>
            </a:xfrm>
            <a:custGeom>
              <a:avLst/>
              <a:gdLst/>
              <a:ahLst/>
              <a:cxnLst/>
              <a:rect l="l" t="t" r="r" b="b"/>
              <a:pathLst>
                <a:path w="527050" h="220980">
                  <a:moveTo>
                    <a:pt x="527050" y="0"/>
                  </a:moveTo>
                  <a:lnTo>
                    <a:pt x="0" y="2207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2026F337-8B08-5808-B09B-4D29821343C7}"/>
                </a:ext>
              </a:extLst>
            </p:cNvPr>
            <p:cNvSpPr/>
            <p:nvPr/>
          </p:nvSpPr>
          <p:spPr>
            <a:xfrm>
              <a:off x="4420234" y="2687320"/>
              <a:ext cx="2989580" cy="413384"/>
            </a:xfrm>
            <a:custGeom>
              <a:avLst/>
              <a:gdLst/>
              <a:ahLst/>
              <a:cxnLst/>
              <a:rect l="l" t="t" r="r" b="b"/>
              <a:pathLst>
                <a:path w="2989579" h="413385">
                  <a:moveTo>
                    <a:pt x="1488282" y="224293"/>
                  </a:moveTo>
                  <a:lnTo>
                    <a:pt x="1455927" y="245363"/>
                  </a:lnTo>
                  <a:lnTo>
                    <a:pt x="1413002" y="261365"/>
                  </a:lnTo>
                  <a:lnTo>
                    <a:pt x="1371345" y="273176"/>
                  </a:lnTo>
                  <a:lnTo>
                    <a:pt x="1303781" y="288797"/>
                  </a:lnTo>
                  <a:lnTo>
                    <a:pt x="1244980" y="299974"/>
                  </a:lnTo>
                  <a:lnTo>
                    <a:pt x="1179829" y="310768"/>
                  </a:lnTo>
                  <a:lnTo>
                    <a:pt x="1133093" y="317626"/>
                  </a:lnTo>
                  <a:lnTo>
                    <a:pt x="1058290" y="327659"/>
                  </a:lnTo>
                  <a:lnTo>
                    <a:pt x="978407" y="337184"/>
                  </a:lnTo>
                  <a:lnTo>
                    <a:pt x="864742" y="348614"/>
                  </a:lnTo>
                  <a:lnTo>
                    <a:pt x="743838" y="359028"/>
                  </a:lnTo>
                  <a:lnTo>
                    <a:pt x="616838" y="367918"/>
                  </a:lnTo>
                  <a:lnTo>
                    <a:pt x="485013" y="375412"/>
                  </a:lnTo>
                  <a:lnTo>
                    <a:pt x="349250" y="381126"/>
                  </a:lnTo>
                  <a:lnTo>
                    <a:pt x="140842" y="386333"/>
                  </a:lnTo>
                  <a:lnTo>
                    <a:pt x="0" y="387350"/>
                  </a:lnTo>
                  <a:lnTo>
                    <a:pt x="253" y="413257"/>
                  </a:lnTo>
                  <a:lnTo>
                    <a:pt x="140969" y="412241"/>
                  </a:lnTo>
                  <a:lnTo>
                    <a:pt x="280797" y="409193"/>
                  </a:lnTo>
                  <a:lnTo>
                    <a:pt x="486155" y="401192"/>
                  </a:lnTo>
                  <a:lnTo>
                    <a:pt x="618363" y="393826"/>
                  </a:lnTo>
                  <a:lnTo>
                    <a:pt x="745743" y="384809"/>
                  </a:lnTo>
                  <a:lnTo>
                    <a:pt x="867028" y="374395"/>
                  </a:lnTo>
                  <a:lnTo>
                    <a:pt x="925067" y="368807"/>
                  </a:lnTo>
                  <a:lnTo>
                    <a:pt x="1035303" y="356615"/>
                  </a:lnTo>
                  <a:lnTo>
                    <a:pt x="1087119" y="350138"/>
                  </a:lnTo>
                  <a:lnTo>
                    <a:pt x="1160526" y="339851"/>
                  </a:lnTo>
                  <a:lnTo>
                    <a:pt x="1206245" y="332866"/>
                  </a:lnTo>
                  <a:lnTo>
                    <a:pt x="1289685" y="318007"/>
                  </a:lnTo>
                  <a:lnTo>
                    <a:pt x="1344802" y="306324"/>
                  </a:lnTo>
                  <a:lnTo>
                    <a:pt x="1392681" y="294385"/>
                  </a:lnTo>
                  <a:lnTo>
                    <a:pt x="1433322" y="281939"/>
                  </a:lnTo>
                  <a:lnTo>
                    <a:pt x="1475359" y="264667"/>
                  </a:lnTo>
                  <a:lnTo>
                    <a:pt x="1508378" y="240664"/>
                  </a:lnTo>
                  <a:lnTo>
                    <a:pt x="1512315" y="234822"/>
                  </a:lnTo>
                  <a:lnTo>
                    <a:pt x="1512824" y="234060"/>
                  </a:lnTo>
                  <a:lnTo>
                    <a:pt x="1513204" y="233171"/>
                  </a:lnTo>
                  <a:lnTo>
                    <a:pt x="1513459" y="232409"/>
                  </a:lnTo>
                  <a:lnTo>
                    <a:pt x="1515110" y="228091"/>
                  </a:lnTo>
                  <a:lnTo>
                    <a:pt x="1515490" y="227202"/>
                  </a:lnTo>
                  <a:lnTo>
                    <a:pt x="1515744" y="226187"/>
                  </a:lnTo>
                  <a:lnTo>
                    <a:pt x="1515902" y="225043"/>
                  </a:lnTo>
                  <a:lnTo>
                    <a:pt x="1487804" y="225043"/>
                  </a:lnTo>
                  <a:lnTo>
                    <a:pt x="1488282" y="224293"/>
                  </a:lnTo>
                  <a:close/>
                </a:path>
                <a:path w="2989579" h="413385">
                  <a:moveTo>
                    <a:pt x="1489075" y="223392"/>
                  </a:moveTo>
                  <a:lnTo>
                    <a:pt x="1488282" y="224293"/>
                  </a:lnTo>
                  <a:lnTo>
                    <a:pt x="1487804" y="225043"/>
                  </a:lnTo>
                  <a:lnTo>
                    <a:pt x="1489075" y="223392"/>
                  </a:lnTo>
                  <a:close/>
                </a:path>
                <a:path w="2989579" h="413385">
                  <a:moveTo>
                    <a:pt x="1516102" y="223392"/>
                  </a:moveTo>
                  <a:lnTo>
                    <a:pt x="1489075" y="223392"/>
                  </a:lnTo>
                  <a:lnTo>
                    <a:pt x="1487804" y="225043"/>
                  </a:lnTo>
                  <a:lnTo>
                    <a:pt x="1515902" y="225043"/>
                  </a:lnTo>
                  <a:lnTo>
                    <a:pt x="1516102" y="223392"/>
                  </a:lnTo>
                  <a:close/>
                </a:path>
                <a:path w="2989579" h="413385">
                  <a:moveTo>
                    <a:pt x="1516417" y="220852"/>
                  </a:moveTo>
                  <a:lnTo>
                    <a:pt x="1490472" y="220852"/>
                  </a:lnTo>
                  <a:lnTo>
                    <a:pt x="1490204" y="221361"/>
                  </a:lnTo>
                  <a:lnTo>
                    <a:pt x="1490090" y="221741"/>
                  </a:lnTo>
                  <a:lnTo>
                    <a:pt x="1489202" y="223265"/>
                  </a:lnTo>
                  <a:lnTo>
                    <a:pt x="1488936" y="223265"/>
                  </a:lnTo>
                  <a:lnTo>
                    <a:pt x="1488282" y="224293"/>
                  </a:lnTo>
                  <a:lnTo>
                    <a:pt x="1489075" y="223392"/>
                  </a:lnTo>
                  <a:lnTo>
                    <a:pt x="1516102" y="223392"/>
                  </a:lnTo>
                  <a:lnTo>
                    <a:pt x="1489202" y="223265"/>
                  </a:lnTo>
                  <a:lnTo>
                    <a:pt x="1489601" y="222220"/>
                  </a:lnTo>
                  <a:lnTo>
                    <a:pt x="1516245" y="222220"/>
                  </a:lnTo>
                  <a:lnTo>
                    <a:pt x="1516417" y="220852"/>
                  </a:lnTo>
                  <a:close/>
                </a:path>
                <a:path w="2989579" h="413385">
                  <a:moveTo>
                    <a:pt x="1490148" y="221361"/>
                  </a:moveTo>
                  <a:lnTo>
                    <a:pt x="1489601" y="222220"/>
                  </a:lnTo>
                  <a:lnTo>
                    <a:pt x="1489202" y="223265"/>
                  </a:lnTo>
                  <a:lnTo>
                    <a:pt x="1490126" y="221510"/>
                  </a:lnTo>
                  <a:lnTo>
                    <a:pt x="1490148" y="221361"/>
                  </a:lnTo>
                  <a:close/>
                </a:path>
                <a:path w="2989579" h="413385">
                  <a:moveTo>
                    <a:pt x="1490292" y="220415"/>
                  </a:moveTo>
                  <a:lnTo>
                    <a:pt x="1489601" y="222220"/>
                  </a:lnTo>
                  <a:lnTo>
                    <a:pt x="1490053" y="221510"/>
                  </a:lnTo>
                  <a:lnTo>
                    <a:pt x="1490167" y="221234"/>
                  </a:lnTo>
                  <a:lnTo>
                    <a:pt x="1490292" y="220415"/>
                  </a:lnTo>
                  <a:close/>
                </a:path>
                <a:path w="2989579" h="413385">
                  <a:moveTo>
                    <a:pt x="1490126" y="221510"/>
                  </a:moveTo>
                  <a:lnTo>
                    <a:pt x="1490004" y="221741"/>
                  </a:lnTo>
                  <a:lnTo>
                    <a:pt x="1490126" y="221510"/>
                  </a:lnTo>
                  <a:close/>
                </a:path>
                <a:path w="2989579" h="413385">
                  <a:moveTo>
                    <a:pt x="1490472" y="220852"/>
                  </a:moveTo>
                  <a:lnTo>
                    <a:pt x="1490310" y="221106"/>
                  </a:lnTo>
                  <a:lnTo>
                    <a:pt x="1490184" y="221399"/>
                  </a:lnTo>
                  <a:lnTo>
                    <a:pt x="1490472" y="220852"/>
                  </a:lnTo>
                  <a:close/>
                </a:path>
                <a:path w="2989579" h="413385">
                  <a:moveTo>
                    <a:pt x="1490852" y="218947"/>
                  </a:moveTo>
                  <a:lnTo>
                    <a:pt x="1490292" y="220415"/>
                  </a:lnTo>
                  <a:lnTo>
                    <a:pt x="1490148" y="221361"/>
                  </a:lnTo>
                  <a:lnTo>
                    <a:pt x="1490264" y="221106"/>
                  </a:lnTo>
                  <a:lnTo>
                    <a:pt x="1490852" y="218947"/>
                  </a:lnTo>
                  <a:close/>
                </a:path>
                <a:path w="2989579" h="413385">
                  <a:moveTo>
                    <a:pt x="1516451" y="218947"/>
                  </a:moveTo>
                  <a:lnTo>
                    <a:pt x="1490852" y="218947"/>
                  </a:lnTo>
                  <a:lnTo>
                    <a:pt x="1490229" y="221234"/>
                  </a:lnTo>
                  <a:lnTo>
                    <a:pt x="1490472" y="220852"/>
                  </a:lnTo>
                  <a:lnTo>
                    <a:pt x="1516417" y="220852"/>
                  </a:lnTo>
                  <a:lnTo>
                    <a:pt x="1516585" y="219709"/>
                  </a:lnTo>
                  <a:lnTo>
                    <a:pt x="1516252" y="219709"/>
                  </a:lnTo>
                  <a:lnTo>
                    <a:pt x="1516451" y="218947"/>
                  </a:lnTo>
                  <a:close/>
                </a:path>
                <a:path w="2989579" h="413385">
                  <a:moveTo>
                    <a:pt x="2911305" y="25891"/>
                  </a:moveTo>
                  <a:lnTo>
                    <a:pt x="2849753" y="26415"/>
                  </a:lnTo>
                  <a:lnTo>
                    <a:pt x="2711704" y="29463"/>
                  </a:lnTo>
                  <a:lnTo>
                    <a:pt x="2643378" y="31750"/>
                  </a:lnTo>
                  <a:lnTo>
                    <a:pt x="2442971" y="40893"/>
                  </a:lnTo>
                  <a:lnTo>
                    <a:pt x="2314574" y="49149"/>
                  </a:lnTo>
                  <a:lnTo>
                    <a:pt x="2191639" y="58800"/>
                  </a:lnTo>
                  <a:lnTo>
                    <a:pt x="2075052" y="69850"/>
                  </a:lnTo>
                  <a:lnTo>
                    <a:pt x="2019680" y="75818"/>
                  </a:lnTo>
                  <a:lnTo>
                    <a:pt x="1915032" y="88518"/>
                  </a:lnTo>
                  <a:lnTo>
                    <a:pt x="1842515" y="98805"/>
                  </a:lnTo>
                  <a:lnTo>
                    <a:pt x="1775460" y="109474"/>
                  </a:lnTo>
                  <a:lnTo>
                    <a:pt x="1734312" y="116966"/>
                  </a:lnTo>
                  <a:lnTo>
                    <a:pt x="1695830" y="124587"/>
                  </a:lnTo>
                  <a:lnTo>
                    <a:pt x="1627886" y="140334"/>
                  </a:lnTo>
                  <a:lnTo>
                    <a:pt x="1585214" y="152653"/>
                  </a:lnTo>
                  <a:lnTo>
                    <a:pt x="1539875" y="169799"/>
                  </a:lnTo>
                  <a:lnTo>
                    <a:pt x="1503426" y="192658"/>
                  </a:lnTo>
                  <a:lnTo>
                    <a:pt x="1502155" y="194055"/>
                  </a:lnTo>
                  <a:lnTo>
                    <a:pt x="1497456" y="199643"/>
                  </a:lnTo>
                  <a:lnTo>
                    <a:pt x="1490754" y="217320"/>
                  </a:lnTo>
                  <a:lnTo>
                    <a:pt x="1490292" y="220415"/>
                  </a:lnTo>
                  <a:lnTo>
                    <a:pt x="1490852" y="218947"/>
                  </a:lnTo>
                  <a:lnTo>
                    <a:pt x="1516451" y="218947"/>
                  </a:lnTo>
                  <a:lnTo>
                    <a:pt x="1516653" y="218175"/>
                  </a:lnTo>
                  <a:lnTo>
                    <a:pt x="1516634" y="217804"/>
                  </a:lnTo>
                  <a:lnTo>
                    <a:pt x="1516876" y="217320"/>
                  </a:lnTo>
                  <a:lnTo>
                    <a:pt x="1517014" y="216788"/>
                  </a:lnTo>
                  <a:lnTo>
                    <a:pt x="1517777" y="215518"/>
                  </a:lnTo>
                  <a:lnTo>
                    <a:pt x="1518088" y="215518"/>
                  </a:lnTo>
                  <a:lnTo>
                    <a:pt x="1519301" y="213613"/>
                  </a:lnTo>
                  <a:lnTo>
                    <a:pt x="1520692" y="212089"/>
                  </a:lnTo>
                  <a:lnTo>
                    <a:pt x="1521967" y="210692"/>
                  </a:lnTo>
                  <a:lnTo>
                    <a:pt x="1522179" y="210692"/>
                  </a:lnTo>
                  <a:lnTo>
                    <a:pt x="1525397" y="207899"/>
                  </a:lnTo>
                  <a:lnTo>
                    <a:pt x="1560322" y="189102"/>
                  </a:lnTo>
                  <a:lnTo>
                    <a:pt x="1606295" y="173227"/>
                  </a:lnTo>
                  <a:lnTo>
                    <a:pt x="1666239" y="157606"/>
                  </a:lnTo>
                  <a:lnTo>
                    <a:pt x="1719834" y="146050"/>
                  </a:lnTo>
                  <a:lnTo>
                    <a:pt x="1759203" y="138683"/>
                  </a:lnTo>
                  <a:lnTo>
                    <a:pt x="1823592" y="127888"/>
                  </a:lnTo>
                  <a:lnTo>
                    <a:pt x="1893951" y="117601"/>
                  </a:lnTo>
                  <a:lnTo>
                    <a:pt x="1943735" y="110870"/>
                  </a:lnTo>
                  <a:lnTo>
                    <a:pt x="2022602" y="101472"/>
                  </a:lnTo>
                  <a:lnTo>
                    <a:pt x="2193924" y="84581"/>
                  </a:lnTo>
                  <a:lnTo>
                    <a:pt x="2316480" y="74929"/>
                  </a:lnTo>
                  <a:lnTo>
                    <a:pt x="2510282" y="63245"/>
                  </a:lnTo>
                  <a:lnTo>
                    <a:pt x="2712466" y="55244"/>
                  </a:lnTo>
                  <a:lnTo>
                    <a:pt x="2850388" y="52196"/>
                  </a:lnTo>
                  <a:lnTo>
                    <a:pt x="2911517" y="51778"/>
                  </a:lnTo>
                  <a:lnTo>
                    <a:pt x="2911305" y="25891"/>
                  </a:lnTo>
                  <a:close/>
                </a:path>
                <a:path w="2989579" h="413385">
                  <a:moveTo>
                    <a:pt x="1516935" y="217331"/>
                  </a:moveTo>
                  <a:lnTo>
                    <a:pt x="1516830" y="217496"/>
                  </a:lnTo>
                  <a:lnTo>
                    <a:pt x="1516252" y="219709"/>
                  </a:lnTo>
                  <a:lnTo>
                    <a:pt x="1516811" y="218175"/>
                  </a:lnTo>
                  <a:lnTo>
                    <a:pt x="1516935" y="217331"/>
                  </a:lnTo>
                  <a:close/>
                </a:path>
                <a:path w="2989579" h="413385">
                  <a:moveTo>
                    <a:pt x="1516811" y="218175"/>
                  </a:moveTo>
                  <a:lnTo>
                    <a:pt x="1516252" y="219709"/>
                  </a:lnTo>
                  <a:lnTo>
                    <a:pt x="1516585" y="219709"/>
                  </a:lnTo>
                  <a:lnTo>
                    <a:pt x="1516811" y="218175"/>
                  </a:lnTo>
                  <a:close/>
                </a:path>
                <a:path w="2989579" h="413385">
                  <a:moveTo>
                    <a:pt x="1517361" y="216662"/>
                  </a:moveTo>
                  <a:lnTo>
                    <a:pt x="1516935" y="217331"/>
                  </a:lnTo>
                  <a:lnTo>
                    <a:pt x="1516811" y="218175"/>
                  </a:lnTo>
                  <a:lnTo>
                    <a:pt x="1517361" y="216662"/>
                  </a:lnTo>
                  <a:close/>
                </a:path>
                <a:path w="2989579" h="413385">
                  <a:moveTo>
                    <a:pt x="1516876" y="217320"/>
                  </a:moveTo>
                  <a:lnTo>
                    <a:pt x="1516634" y="217804"/>
                  </a:lnTo>
                  <a:lnTo>
                    <a:pt x="1516795" y="217550"/>
                  </a:lnTo>
                  <a:lnTo>
                    <a:pt x="1516876" y="217320"/>
                  </a:lnTo>
                  <a:close/>
                </a:path>
                <a:path w="2989579" h="413385">
                  <a:moveTo>
                    <a:pt x="1516830" y="217496"/>
                  </a:moveTo>
                  <a:lnTo>
                    <a:pt x="1516634" y="217804"/>
                  </a:lnTo>
                  <a:lnTo>
                    <a:pt x="1516830" y="217496"/>
                  </a:lnTo>
                  <a:close/>
                </a:path>
                <a:path w="2989579" h="413385">
                  <a:moveTo>
                    <a:pt x="1516962" y="217148"/>
                  </a:moveTo>
                  <a:lnTo>
                    <a:pt x="1516876" y="217320"/>
                  </a:lnTo>
                  <a:lnTo>
                    <a:pt x="1516830" y="217496"/>
                  </a:lnTo>
                  <a:lnTo>
                    <a:pt x="1516936" y="217320"/>
                  </a:lnTo>
                  <a:lnTo>
                    <a:pt x="1516962" y="217148"/>
                  </a:lnTo>
                  <a:close/>
                </a:path>
                <a:path w="2989579" h="413385">
                  <a:moveTo>
                    <a:pt x="1517777" y="215518"/>
                  </a:moveTo>
                  <a:lnTo>
                    <a:pt x="1516962" y="217148"/>
                  </a:lnTo>
                  <a:lnTo>
                    <a:pt x="1516935" y="217331"/>
                  </a:lnTo>
                  <a:lnTo>
                    <a:pt x="1517361" y="216662"/>
                  </a:lnTo>
                  <a:lnTo>
                    <a:pt x="1517777" y="215518"/>
                  </a:lnTo>
                  <a:close/>
                </a:path>
                <a:path w="2989579" h="413385">
                  <a:moveTo>
                    <a:pt x="1517014" y="216788"/>
                  </a:moveTo>
                  <a:lnTo>
                    <a:pt x="1516876" y="217320"/>
                  </a:lnTo>
                  <a:lnTo>
                    <a:pt x="1516962" y="217148"/>
                  </a:lnTo>
                  <a:lnTo>
                    <a:pt x="1517014" y="216788"/>
                  </a:lnTo>
                  <a:close/>
                </a:path>
                <a:path w="2989579" h="413385">
                  <a:moveTo>
                    <a:pt x="1517141" y="216788"/>
                  </a:moveTo>
                  <a:lnTo>
                    <a:pt x="1516962" y="217148"/>
                  </a:lnTo>
                  <a:lnTo>
                    <a:pt x="1517141" y="216788"/>
                  </a:lnTo>
                  <a:close/>
                </a:path>
                <a:path w="2989579" h="413385">
                  <a:moveTo>
                    <a:pt x="1518088" y="215518"/>
                  </a:moveTo>
                  <a:lnTo>
                    <a:pt x="1517777" y="215518"/>
                  </a:lnTo>
                  <a:lnTo>
                    <a:pt x="1517361" y="216662"/>
                  </a:lnTo>
                  <a:lnTo>
                    <a:pt x="1518088" y="215518"/>
                  </a:lnTo>
                  <a:close/>
                </a:path>
                <a:path w="2989579" h="413385">
                  <a:moveTo>
                    <a:pt x="1521967" y="210692"/>
                  </a:moveTo>
                  <a:lnTo>
                    <a:pt x="1520570" y="212089"/>
                  </a:lnTo>
                  <a:lnTo>
                    <a:pt x="1521157" y="211580"/>
                  </a:lnTo>
                  <a:lnTo>
                    <a:pt x="1521967" y="210692"/>
                  </a:lnTo>
                  <a:close/>
                </a:path>
                <a:path w="2989579" h="413385">
                  <a:moveTo>
                    <a:pt x="1521157" y="211580"/>
                  </a:moveTo>
                  <a:lnTo>
                    <a:pt x="1520570" y="212089"/>
                  </a:lnTo>
                  <a:lnTo>
                    <a:pt x="1521157" y="211580"/>
                  </a:lnTo>
                  <a:close/>
                </a:path>
                <a:path w="2989579" h="413385">
                  <a:moveTo>
                    <a:pt x="1522179" y="210692"/>
                  </a:moveTo>
                  <a:lnTo>
                    <a:pt x="1521967" y="210692"/>
                  </a:lnTo>
                  <a:lnTo>
                    <a:pt x="1521157" y="211580"/>
                  </a:lnTo>
                  <a:lnTo>
                    <a:pt x="1522179" y="210692"/>
                  </a:lnTo>
                  <a:close/>
                </a:path>
                <a:path w="2989579" h="413385">
                  <a:moveTo>
                    <a:pt x="2963769" y="25780"/>
                  </a:moveTo>
                  <a:lnTo>
                    <a:pt x="2924301" y="25780"/>
                  </a:lnTo>
                  <a:lnTo>
                    <a:pt x="2924556" y="51688"/>
                  </a:lnTo>
                  <a:lnTo>
                    <a:pt x="2911517" y="51778"/>
                  </a:lnTo>
                  <a:lnTo>
                    <a:pt x="2911729" y="77724"/>
                  </a:lnTo>
                  <a:lnTo>
                    <a:pt x="2989198" y="38226"/>
                  </a:lnTo>
                  <a:lnTo>
                    <a:pt x="2963769" y="25780"/>
                  </a:lnTo>
                  <a:close/>
                </a:path>
                <a:path w="2989579" h="413385">
                  <a:moveTo>
                    <a:pt x="2924301" y="25780"/>
                  </a:moveTo>
                  <a:lnTo>
                    <a:pt x="2911305" y="25891"/>
                  </a:lnTo>
                  <a:lnTo>
                    <a:pt x="2911517" y="51778"/>
                  </a:lnTo>
                  <a:lnTo>
                    <a:pt x="2924556" y="51688"/>
                  </a:lnTo>
                  <a:lnTo>
                    <a:pt x="2924301" y="25780"/>
                  </a:lnTo>
                  <a:close/>
                </a:path>
                <a:path w="2989579" h="413385">
                  <a:moveTo>
                    <a:pt x="2911093" y="0"/>
                  </a:moveTo>
                  <a:lnTo>
                    <a:pt x="2911305" y="25891"/>
                  </a:lnTo>
                  <a:lnTo>
                    <a:pt x="2963769" y="25780"/>
                  </a:lnTo>
                  <a:lnTo>
                    <a:pt x="29110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515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F0CA-B37F-E0D3-A85A-5F8DA364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Maintain the Structure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4E0DC-54F4-32D3-0091-D5FC6CCE78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>
                <a:latin typeface="+mj-lt"/>
                <a:cs typeface="Arial"/>
              </a:rPr>
              <a:t>Delete (and return) value at root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0A211-40AE-306F-C13F-F2C43352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569831D3-4707-5807-35E5-4CCD4BD5F15C}"/>
              </a:ext>
            </a:extLst>
          </p:cNvPr>
          <p:cNvGrpSpPr/>
          <p:nvPr/>
        </p:nvGrpSpPr>
        <p:grpSpPr>
          <a:xfrm>
            <a:off x="6719252" y="3585018"/>
            <a:ext cx="354330" cy="354330"/>
            <a:chOff x="8301037" y="3232213"/>
            <a:chExt cx="354330" cy="35433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A9413CF-442F-3B0F-47C5-A12E01E2B16D}"/>
                </a:ext>
              </a:extLst>
            </p:cNvPr>
            <p:cNvSpPr/>
            <p:nvPr/>
          </p:nvSpPr>
          <p:spPr>
            <a:xfrm>
              <a:off x="8305800" y="3236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CE104C-B91B-7F3D-86DE-0E58519BA469}"/>
                </a:ext>
              </a:extLst>
            </p:cNvPr>
            <p:cNvSpPr/>
            <p:nvPr/>
          </p:nvSpPr>
          <p:spPr>
            <a:xfrm>
              <a:off x="8305800" y="3236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28E53E7E-5631-E0A9-7FE0-27397491F3A4}"/>
              </a:ext>
            </a:extLst>
          </p:cNvPr>
          <p:cNvSpPr txBox="1"/>
          <p:nvPr/>
        </p:nvSpPr>
        <p:spPr>
          <a:xfrm>
            <a:off x="6808850" y="35563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3E5F3863-F412-20B9-91A6-4173903A2CD0}"/>
              </a:ext>
            </a:extLst>
          </p:cNvPr>
          <p:cNvGrpSpPr/>
          <p:nvPr/>
        </p:nvGrpSpPr>
        <p:grpSpPr>
          <a:xfrm>
            <a:off x="5420804" y="3585018"/>
            <a:ext cx="354330" cy="354330"/>
            <a:chOff x="7002589" y="3232213"/>
            <a:chExt cx="354330" cy="354330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E90524EC-7E88-19C5-EC1D-801BF8588914}"/>
                </a:ext>
              </a:extLst>
            </p:cNvPr>
            <p:cNvSpPr/>
            <p:nvPr/>
          </p:nvSpPr>
          <p:spPr>
            <a:xfrm>
              <a:off x="7007352" y="3236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61350F15-2CDF-DA6C-C433-6D3D92723FA6}"/>
                </a:ext>
              </a:extLst>
            </p:cNvPr>
            <p:cNvSpPr/>
            <p:nvPr/>
          </p:nvSpPr>
          <p:spPr>
            <a:xfrm>
              <a:off x="7007352" y="3236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60BBC5C6-6055-0E95-36D5-DFCA51498721}"/>
              </a:ext>
            </a:extLst>
          </p:cNvPr>
          <p:cNvSpPr txBox="1"/>
          <p:nvPr/>
        </p:nvSpPr>
        <p:spPr>
          <a:xfrm>
            <a:off x="5510148" y="35563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897B76FD-312D-46D1-F50F-8E032807DF65}"/>
              </a:ext>
            </a:extLst>
          </p:cNvPr>
          <p:cNvGrpSpPr/>
          <p:nvPr/>
        </p:nvGrpSpPr>
        <p:grpSpPr>
          <a:xfrm>
            <a:off x="5003228" y="4118418"/>
            <a:ext cx="2411730" cy="354330"/>
            <a:chOff x="6585013" y="3765613"/>
            <a:chExt cx="2411730" cy="354330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DC986F87-6A87-17DC-D5E0-9F9A6CFC3EFF}"/>
                </a:ext>
              </a:extLst>
            </p:cNvPr>
            <p:cNvSpPr/>
            <p:nvPr/>
          </p:nvSpPr>
          <p:spPr>
            <a:xfrm>
              <a:off x="7961376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6FD2ED02-B86F-AA1E-1DE3-88A5E4E8B56E}"/>
                </a:ext>
              </a:extLst>
            </p:cNvPr>
            <p:cNvSpPr/>
            <p:nvPr/>
          </p:nvSpPr>
          <p:spPr>
            <a:xfrm>
              <a:off x="7961376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AB900180-0D24-4CEC-36C2-A477C357D2FD}"/>
                </a:ext>
              </a:extLst>
            </p:cNvPr>
            <p:cNvSpPr/>
            <p:nvPr/>
          </p:nvSpPr>
          <p:spPr>
            <a:xfrm>
              <a:off x="8647176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D6FDA3A-AFB9-5AF8-01D0-8EC3C6FCB342}"/>
                </a:ext>
              </a:extLst>
            </p:cNvPr>
            <p:cNvSpPr/>
            <p:nvPr/>
          </p:nvSpPr>
          <p:spPr>
            <a:xfrm>
              <a:off x="8647176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E8B4EC43-A551-5A68-04B2-FFF7DFDA84C4}"/>
                </a:ext>
              </a:extLst>
            </p:cNvPr>
            <p:cNvSpPr/>
            <p:nvPr/>
          </p:nvSpPr>
          <p:spPr>
            <a:xfrm>
              <a:off x="6589776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E3DFBBD-289F-436A-096A-698425CC7B01}"/>
                </a:ext>
              </a:extLst>
            </p:cNvPr>
            <p:cNvSpPr/>
            <p:nvPr/>
          </p:nvSpPr>
          <p:spPr>
            <a:xfrm>
              <a:off x="6589776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729CCC44-23D9-F368-F294-E44E3965AFD9}"/>
                </a:ext>
              </a:extLst>
            </p:cNvPr>
            <p:cNvSpPr/>
            <p:nvPr/>
          </p:nvSpPr>
          <p:spPr>
            <a:xfrm>
              <a:off x="7388352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C5C06E35-175C-D269-B0CD-0D82A71BE11A}"/>
                </a:ext>
              </a:extLst>
            </p:cNvPr>
            <p:cNvSpPr/>
            <p:nvPr/>
          </p:nvSpPr>
          <p:spPr>
            <a:xfrm>
              <a:off x="7388352" y="37703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4BD9BC26-73BC-0B92-B1A7-548878290137}"/>
              </a:ext>
            </a:extLst>
          </p:cNvPr>
          <p:cNvSpPr txBox="1"/>
          <p:nvPr/>
        </p:nvSpPr>
        <p:spPr>
          <a:xfrm>
            <a:off x="5092572" y="409003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D15F0A62-5ED9-A812-C88C-D71E9948AE2D}"/>
              </a:ext>
            </a:extLst>
          </p:cNvPr>
          <p:cNvGrpSpPr/>
          <p:nvPr/>
        </p:nvGrpSpPr>
        <p:grpSpPr>
          <a:xfrm>
            <a:off x="4774629" y="4728018"/>
            <a:ext cx="1609725" cy="354330"/>
            <a:chOff x="6356413" y="4375213"/>
            <a:chExt cx="1609725" cy="354330"/>
          </a:xfrm>
        </p:grpSpPr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F8A6FB26-A4B2-DA99-BCF9-99680CCF442A}"/>
                </a:ext>
              </a:extLst>
            </p:cNvPr>
            <p:cNvSpPr/>
            <p:nvPr/>
          </p:nvSpPr>
          <p:spPr>
            <a:xfrm>
              <a:off x="6361176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AE32654C-FEC5-96B1-623D-69D8B64B9A9A}"/>
                </a:ext>
              </a:extLst>
            </p:cNvPr>
            <p:cNvSpPr/>
            <p:nvPr/>
          </p:nvSpPr>
          <p:spPr>
            <a:xfrm>
              <a:off x="6361176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781A334C-1ADD-381F-2028-892C1BC51EF7}"/>
                </a:ext>
              </a:extLst>
            </p:cNvPr>
            <p:cNvSpPr/>
            <p:nvPr/>
          </p:nvSpPr>
          <p:spPr>
            <a:xfrm>
              <a:off x="6778752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1FC4100F-22CC-FF5C-A15D-99D656C76FC4}"/>
                </a:ext>
              </a:extLst>
            </p:cNvPr>
            <p:cNvSpPr/>
            <p:nvPr/>
          </p:nvSpPr>
          <p:spPr>
            <a:xfrm>
              <a:off x="6778752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B89987B3-CF4C-7D65-CB4C-120CE7248BDD}"/>
                </a:ext>
              </a:extLst>
            </p:cNvPr>
            <p:cNvSpPr/>
            <p:nvPr/>
          </p:nvSpPr>
          <p:spPr>
            <a:xfrm>
              <a:off x="7199376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EB973626-20EE-2157-14FF-7895DC44CE23}"/>
                </a:ext>
              </a:extLst>
            </p:cNvPr>
            <p:cNvSpPr/>
            <p:nvPr/>
          </p:nvSpPr>
          <p:spPr>
            <a:xfrm>
              <a:off x="7199376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AB0798F8-F24D-E9B5-F99E-834BD0985A6B}"/>
                </a:ext>
              </a:extLst>
            </p:cNvPr>
            <p:cNvSpPr/>
            <p:nvPr/>
          </p:nvSpPr>
          <p:spPr>
            <a:xfrm>
              <a:off x="7616952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55902505-6A41-0061-65FD-3F8E0BA516DF}"/>
                </a:ext>
              </a:extLst>
            </p:cNvPr>
            <p:cNvSpPr/>
            <p:nvPr/>
          </p:nvSpPr>
          <p:spPr>
            <a:xfrm>
              <a:off x="7616952" y="43799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0">
            <a:extLst>
              <a:ext uri="{FF2B5EF4-FFF2-40B4-BE49-F238E27FC236}">
                <a16:creationId xmlns:a16="http://schemas.microsoft.com/office/drawing/2014/main" id="{301624D7-A1CB-DFD3-6186-8F7FD568541E}"/>
              </a:ext>
            </a:extLst>
          </p:cNvPr>
          <p:cNvSpPr txBox="1"/>
          <p:nvPr/>
        </p:nvSpPr>
        <p:spPr>
          <a:xfrm>
            <a:off x="4793869" y="4090034"/>
            <a:ext cx="26104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9345">
              <a:spcBef>
                <a:spcPts val="100"/>
              </a:spcBef>
              <a:tabLst>
                <a:tab pos="1682750" algn="l"/>
                <a:tab pos="2292350" algn="l"/>
              </a:tabLst>
            </a:pPr>
            <a:r>
              <a:rPr sz="2400">
                <a:latin typeface="Times New Roman"/>
                <a:cs typeface="Times New Roman"/>
              </a:rPr>
              <a:t>5	8	10</a:t>
            </a:r>
          </a:p>
          <a:p>
            <a:pPr marL="12700">
              <a:spcBef>
                <a:spcPts val="1920"/>
              </a:spcBef>
              <a:tabLst>
                <a:tab pos="499745" algn="l"/>
                <a:tab pos="920750" algn="l"/>
                <a:tab pos="1261745" algn="l"/>
              </a:tabLst>
            </a:pPr>
            <a:r>
              <a:rPr sz="2400">
                <a:latin typeface="Times New Roman"/>
                <a:cs typeface="Times New Roman"/>
              </a:rPr>
              <a:t>11	9	6	14</a:t>
            </a:r>
          </a:p>
        </p:txBody>
      </p:sp>
      <p:grpSp>
        <p:nvGrpSpPr>
          <p:cNvPr id="33" name="object 31">
            <a:extLst>
              <a:ext uri="{FF2B5EF4-FFF2-40B4-BE49-F238E27FC236}">
                <a16:creationId xmlns:a16="http://schemas.microsoft.com/office/drawing/2014/main" id="{5438878B-B648-7C52-CF7C-7275FE78F5CA}"/>
              </a:ext>
            </a:extLst>
          </p:cNvPr>
          <p:cNvGrpSpPr/>
          <p:nvPr/>
        </p:nvGrpSpPr>
        <p:grpSpPr>
          <a:xfrm>
            <a:off x="4948555" y="2961894"/>
            <a:ext cx="2294890" cy="1776095"/>
            <a:chOff x="6530340" y="2609088"/>
            <a:chExt cx="2294890" cy="1776095"/>
          </a:xfrm>
        </p:grpSpPr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1C7533FD-CF91-9366-903E-190BACE8CB7D}"/>
                </a:ext>
              </a:extLst>
            </p:cNvPr>
            <p:cNvSpPr/>
            <p:nvPr/>
          </p:nvSpPr>
          <p:spPr>
            <a:xfrm>
              <a:off x="6534912" y="2939796"/>
              <a:ext cx="2286000" cy="1440815"/>
            </a:xfrm>
            <a:custGeom>
              <a:avLst/>
              <a:gdLst/>
              <a:ahLst/>
              <a:cxnLst/>
              <a:rect l="l" t="t" r="r" b="b"/>
              <a:pathLst>
                <a:path w="2286000" h="1440814">
                  <a:moveTo>
                    <a:pt x="1822450" y="591312"/>
                  </a:moveTo>
                  <a:lnTo>
                    <a:pt x="1600200" y="831087"/>
                  </a:lnTo>
                </a:path>
                <a:path w="2286000" h="1440814">
                  <a:moveTo>
                    <a:pt x="2065020" y="591312"/>
                  </a:moveTo>
                  <a:lnTo>
                    <a:pt x="2285619" y="831087"/>
                  </a:lnTo>
                </a:path>
                <a:path w="2286000" h="1440814">
                  <a:moveTo>
                    <a:pt x="106426" y="1124711"/>
                  </a:moveTo>
                  <a:lnTo>
                    <a:pt x="0" y="1440687"/>
                  </a:lnTo>
                </a:path>
                <a:path w="2286000" h="1440814">
                  <a:moveTo>
                    <a:pt x="348996" y="1124711"/>
                  </a:moveTo>
                  <a:lnTo>
                    <a:pt x="417322" y="1440687"/>
                  </a:lnTo>
                </a:path>
                <a:path w="2286000" h="1440814">
                  <a:moveTo>
                    <a:pt x="523875" y="591312"/>
                  </a:moveTo>
                  <a:lnTo>
                    <a:pt x="228600" y="831087"/>
                  </a:lnTo>
                </a:path>
                <a:path w="2286000" h="1440814">
                  <a:moveTo>
                    <a:pt x="904875" y="1124711"/>
                  </a:moveTo>
                  <a:lnTo>
                    <a:pt x="838200" y="1440687"/>
                  </a:lnTo>
                </a:path>
                <a:path w="2286000" h="1440814">
                  <a:moveTo>
                    <a:pt x="1147572" y="1124711"/>
                  </a:moveTo>
                  <a:lnTo>
                    <a:pt x="1255522" y="1440687"/>
                  </a:lnTo>
                </a:path>
                <a:path w="2286000" h="1440814">
                  <a:moveTo>
                    <a:pt x="766572" y="591312"/>
                  </a:moveTo>
                  <a:lnTo>
                    <a:pt x="1026922" y="831087"/>
                  </a:lnTo>
                </a:path>
                <a:path w="2286000" h="1440814">
                  <a:moveTo>
                    <a:pt x="1171702" y="0"/>
                  </a:moveTo>
                  <a:lnTo>
                    <a:pt x="644652" y="296925"/>
                  </a:lnTo>
                </a:path>
                <a:path w="2286000" h="1440814">
                  <a:moveTo>
                    <a:pt x="1415796" y="0"/>
                  </a:moveTo>
                  <a:lnTo>
                    <a:pt x="1944497" y="2969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D6DA902B-E9EB-0E7B-544F-2435DADBF2C8}"/>
                </a:ext>
              </a:extLst>
            </p:cNvPr>
            <p:cNvSpPr/>
            <p:nvPr/>
          </p:nvSpPr>
          <p:spPr>
            <a:xfrm>
              <a:off x="7657338" y="262813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3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122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F772-C7A3-6A20-6A59-480BB020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Maintain the Structure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8B6D-5D2B-441C-7232-E9436625FD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6071932" cy="4680000"/>
          </a:xfrm>
        </p:spPr>
        <p:txBody>
          <a:bodyPr/>
          <a:lstStyle/>
          <a:p>
            <a:r>
              <a:rPr lang="en-US" altLang="zh-CN" sz="3200"/>
              <a:t>We now have a “Hole” at the root</a:t>
            </a:r>
          </a:p>
          <a:p>
            <a:pPr lvl="1"/>
            <a:r>
              <a:rPr lang="en-US" altLang="zh-CN" sz="2800"/>
              <a:t>Need to fill the hole with another value</a:t>
            </a:r>
          </a:p>
          <a:p>
            <a:r>
              <a:rPr lang="en-US" altLang="zh-CN" sz="3200"/>
              <a:t>When we get done, the tree will have one less node and </a:t>
            </a:r>
            <a:r>
              <a:rPr lang="en-US" altLang="zh-CN" sz="3200" b="1">
                <a:solidFill>
                  <a:srgbClr val="C00000"/>
                </a:solidFill>
              </a:rPr>
              <a:t>must still be complete</a:t>
            </a:r>
          </a:p>
          <a:p>
            <a:endParaRPr lang="zh-CN" alt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CC45A-0EF6-C1AB-0D32-5BA5B93E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3DD2539B-667F-D101-4447-01CBD29F367F}"/>
              </a:ext>
            </a:extLst>
          </p:cNvPr>
          <p:cNvGrpSpPr/>
          <p:nvPr/>
        </p:nvGrpSpPr>
        <p:grpSpPr>
          <a:xfrm>
            <a:off x="10416412" y="1899603"/>
            <a:ext cx="354330" cy="354330"/>
            <a:chOff x="8301037" y="2433637"/>
            <a:chExt cx="354330" cy="35433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AA16A8F-8080-EC2E-973D-70842E20635F}"/>
                </a:ext>
              </a:extLst>
            </p:cNvPr>
            <p:cNvSpPr/>
            <p:nvPr/>
          </p:nvSpPr>
          <p:spPr>
            <a:xfrm>
              <a:off x="8305800" y="2438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1EF3DA9C-8CB3-C236-A4E1-4557DCD594B7}"/>
                </a:ext>
              </a:extLst>
            </p:cNvPr>
            <p:cNvSpPr/>
            <p:nvPr/>
          </p:nvSpPr>
          <p:spPr>
            <a:xfrm>
              <a:off x="8305800" y="2438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662EDAB6-A544-D75D-9199-828FAB579ECD}"/>
              </a:ext>
            </a:extLst>
          </p:cNvPr>
          <p:cNvSpPr txBox="1"/>
          <p:nvPr/>
        </p:nvSpPr>
        <p:spPr>
          <a:xfrm>
            <a:off x="10506010" y="187096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FB43774D-746D-32CF-B58A-A838E99383D7}"/>
              </a:ext>
            </a:extLst>
          </p:cNvPr>
          <p:cNvGrpSpPr/>
          <p:nvPr/>
        </p:nvGrpSpPr>
        <p:grpSpPr>
          <a:xfrm>
            <a:off x="9117964" y="1899603"/>
            <a:ext cx="354330" cy="354330"/>
            <a:chOff x="7002589" y="2433637"/>
            <a:chExt cx="354330" cy="35433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5CB565D-A6AA-AE79-B1FD-76C0527229F3}"/>
                </a:ext>
              </a:extLst>
            </p:cNvPr>
            <p:cNvSpPr/>
            <p:nvPr/>
          </p:nvSpPr>
          <p:spPr>
            <a:xfrm>
              <a:off x="7007352" y="2438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81014C5F-C995-B515-C662-2C7AF5F16A00}"/>
                </a:ext>
              </a:extLst>
            </p:cNvPr>
            <p:cNvSpPr/>
            <p:nvPr/>
          </p:nvSpPr>
          <p:spPr>
            <a:xfrm>
              <a:off x="7007352" y="2438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2C0C7A0C-F3C3-FAB7-1813-5C77EB4FB9C8}"/>
              </a:ext>
            </a:extLst>
          </p:cNvPr>
          <p:cNvSpPr txBox="1"/>
          <p:nvPr/>
        </p:nvSpPr>
        <p:spPr>
          <a:xfrm>
            <a:off x="9207308" y="187096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CD7EA8F6-72BC-636C-C5F9-69F480675F27}"/>
              </a:ext>
            </a:extLst>
          </p:cNvPr>
          <p:cNvGrpSpPr/>
          <p:nvPr/>
        </p:nvGrpSpPr>
        <p:grpSpPr>
          <a:xfrm>
            <a:off x="8700388" y="2433003"/>
            <a:ext cx="2411730" cy="354330"/>
            <a:chOff x="6585013" y="2967037"/>
            <a:chExt cx="2411730" cy="35433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20CE7BF-3B9A-C164-2AFE-5968F608A138}"/>
                </a:ext>
              </a:extLst>
            </p:cNvPr>
            <p:cNvSpPr/>
            <p:nvPr/>
          </p:nvSpPr>
          <p:spPr>
            <a:xfrm>
              <a:off x="7961376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67129C2E-3E3B-3997-2CA5-4F41C24BFFA3}"/>
                </a:ext>
              </a:extLst>
            </p:cNvPr>
            <p:cNvSpPr/>
            <p:nvPr/>
          </p:nvSpPr>
          <p:spPr>
            <a:xfrm>
              <a:off x="7961376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ABBEE08-410C-2B81-97F4-7D5F715C3504}"/>
                </a:ext>
              </a:extLst>
            </p:cNvPr>
            <p:cNvSpPr/>
            <p:nvPr/>
          </p:nvSpPr>
          <p:spPr>
            <a:xfrm>
              <a:off x="8647176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FC5081D-2962-FE9A-42EF-ADB33FB3C3F6}"/>
                </a:ext>
              </a:extLst>
            </p:cNvPr>
            <p:cNvSpPr/>
            <p:nvPr/>
          </p:nvSpPr>
          <p:spPr>
            <a:xfrm>
              <a:off x="8647176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2F97FE6-BD63-2DE9-5920-6DB1938B00D8}"/>
                </a:ext>
              </a:extLst>
            </p:cNvPr>
            <p:cNvSpPr/>
            <p:nvPr/>
          </p:nvSpPr>
          <p:spPr>
            <a:xfrm>
              <a:off x="6589776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CEDAFB8E-6B00-F1D7-2BB7-CE7F1E6D5839}"/>
                </a:ext>
              </a:extLst>
            </p:cNvPr>
            <p:cNvSpPr/>
            <p:nvPr/>
          </p:nvSpPr>
          <p:spPr>
            <a:xfrm>
              <a:off x="6589776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FE1B5D97-CD83-E41A-2AC8-923BCFC84C2B}"/>
                </a:ext>
              </a:extLst>
            </p:cNvPr>
            <p:cNvSpPr/>
            <p:nvPr/>
          </p:nvSpPr>
          <p:spPr>
            <a:xfrm>
              <a:off x="7388352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92124054-0B4F-4578-3BBA-B0A3A9FC751C}"/>
                </a:ext>
              </a:extLst>
            </p:cNvPr>
            <p:cNvSpPr/>
            <p:nvPr/>
          </p:nvSpPr>
          <p:spPr>
            <a:xfrm>
              <a:off x="7388352" y="29718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1">
            <a:extLst>
              <a:ext uri="{FF2B5EF4-FFF2-40B4-BE49-F238E27FC236}">
                <a16:creationId xmlns:a16="http://schemas.microsoft.com/office/drawing/2014/main" id="{3DB6B897-360F-03CF-BF60-C07CCD43CCC0}"/>
              </a:ext>
            </a:extLst>
          </p:cNvPr>
          <p:cNvSpPr txBox="1"/>
          <p:nvPr/>
        </p:nvSpPr>
        <p:spPr>
          <a:xfrm>
            <a:off x="8789732" y="240436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9AB4E53B-1C6C-5E99-6550-CEA92FB49049}"/>
              </a:ext>
            </a:extLst>
          </p:cNvPr>
          <p:cNvGrpSpPr/>
          <p:nvPr/>
        </p:nvGrpSpPr>
        <p:grpSpPr>
          <a:xfrm>
            <a:off x="8471789" y="3042603"/>
            <a:ext cx="1609725" cy="354330"/>
            <a:chOff x="6356413" y="3576637"/>
            <a:chExt cx="1609725" cy="35433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D2E21F5C-2990-1C2F-3D58-7EBC00BBC156}"/>
                </a:ext>
              </a:extLst>
            </p:cNvPr>
            <p:cNvSpPr/>
            <p:nvPr/>
          </p:nvSpPr>
          <p:spPr>
            <a:xfrm>
              <a:off x="6361176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CFABC89A-618C-70B9-7B4E-F918A0DB3357}"/>
                </a:ext>
              </a:extLst>
            </p:cNvPr>
            <p:cNvSpPr/>
            <p:nvPr/>
          </p:nvSpPr>
          <p:spPr>
            <a:xfrm>
              <a:off x="6361176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C5E41E39-0B1D-EB13-B82D-BCFEDF8AE71B}"/>
                </a:ext>
              </a:extLst>
            </p:cNvPr>
            <p:cNvSpPr/>
            <p:nvPr/>
          </p:nvSpPr>
          <p:spPr>
            <a:xfrm>
              <a:off x="6778752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D0861635-9AF7-65EF-7B87-02AA3B904FA5}"/>
                </a:ext>
              </a:extLst>
            </p:cNvPr>
            <p:cNvSpPr/>
            <p:nvPr/>
          </p:nvSpPr>
          <p:spPr>
            <a:xfrm>
              <a:off x="6778752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31214219-BDDE-5B30-D807-1565B7D346D6}"/>
                </a:ext>
              </a:extLst>
            </p:cNvPr>
            <p:cNvSpPr/>
            <p:nvPr/>
          </p:nvSpPr>
          <p:spPr>
            <a:xfrm>
              <a:off x="7199376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120E9CDA-C290-753D-275D-036602645317}"/>
                </a:ext>
              </a:extLst>
            </p:cNvPr>
            <p:cNvSpPr/>
            <p:nvPr/>
          </p:nvSpPr>
          <p:spPr>
            <a:xfrm>
              <a:off x="7199376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E5A2EC9C-CA0F-9873-852E-F0822BB16E86}"/>
                </a:ext>
              </a:extLst>
            </p:cNvPr>
            <p:cNvSpPr/>
            <p:nvPr/>
          </p:nvSpPr>
          <p:spPr>
            <a:xfrm>
              <a:off x="7616952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95B26B0C-3B28-3BCA-7118-98D2E50D791E}"/>
                </a:ext>
              </a:extLst>
            </p:cNvPr>
            <p:cNvSpPr/>
            <p:nvPr/>
          </p:nvSpPr>
          <p:spPr>
            <a:xfrm>
              <a:off x="7616952" y="3581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FC892DD0-66FE-DE63-9A4A-160CA2BA0DCF}"/>
              </a:ext>
            </a:extLst>
          </p:cNvPr>
          <p:cNvSpPr txBox="1"/>
          <p:nvPr/>
        </p:nvSpPr>
        <p:spPr>
          <a:xfrm>
            <a:off x="8491029" y="2404364"/>
            <a:ext cx="261048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9345">
              <a:spcBef>
                <a:spcPts val="100"/>
              </a:spcBef>
              <a:tabLst>
                <a:tab pos="1682750" algn="l"/>
                <a:tab pos="2292350" algn="l"/>
              </a:tabLst>
            </a:pPr>
            <a:r>
              <a:rPr sz="2400">
                <a:latin typeface="Times New Roman"/>
                <a:cs typeface="Times New Roman"/>
              </a:rPr>
              <a:t>5	8	10</a:t>
            </a:r>
          </a:p>
          <a:p>
            <a:pPr marL="12700">
              <a:spcBef>
                <a:spcPts val="1920"/>
              </a:spcBef>
              <a:tabLst>
                <a:tab pos="499745" algn="l"/>
                <a:tab pos="920750" algn="l"/>
                <a:tab pos="1261745" algn="l"/>
              </a:tabLst>
            </a:pPr>
            <a:r>
              <a:rPr sz="2400">
                <a:latin typeface="Times New Roman"/>
                <a:cs typeface="Times New Roman"/>
              </a:rPr>
              <a:t>11	9	6	14</a:t>
            </a:r>
          </a:p>
        </p:txBody>
      </p:sp>
      <p:grpSp>
        <p:nvGrpSpPr>
          <p:cNvPr id="33" name="object 32">
            <a:extLst>
              <a:ext uri="{FF2B5EF4-FFF2-40B4-BE49-F238E27FC236}">
                <a16:creationId xmlns:a16="http://schemas.microsoft.com/office/drawing/2014/main" id="{D1C83C59-0E27-26C3-9FE3-41DAD4B64779}"/>
              </a:ext>
            </a:extLst>
          </p:cNvPr>
          <p:cNvGrpSpPr/>
          <p:nvPr/>
        </p:nvGrpSpPr>
        <p:grpSpPr>
          <a:xfrm>
            <a:off x="8645715" y="1276478"/>
            <a:ext cx="2294890" cy="1776095"/>
            <a:chOff x="6530340" y="1810511"/>
            <a:chExt cx="2294890" cy="1776095"/>
          </a:xfrm>
        </p:grpSpPr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9AC7B93B-ED58-3F9D-A32C-6E570D807C0B}"/>
                </a:ext>
              </a:extLst>
            </p:cNvPr>
            <p:cNvSpPr/>
            <p:nvPr/>
          </p:nvSpPr>
          <p:spPr>
            <a:xfrm>
              <a:off x="6534912" y="2141219"/>
              <a:ext cx="2286000" cy="1440815"/>
            </a:xfrm>
            <a:custGeom>
              <a:avLst/>
              <a:gdLst/>
              <a:ahLst/>
              <a:cxnLst/>
              <a:rect l="l" t="t" r="r" b="b"/>
              <a:pathLst>
                <a:path w="2286000" h="1440814">
                  <a:moveTo>
                    <a:pt x="1822450" y="591312"/>
                  </a:moveTo>
                  <a:lnTo>
                    <a:pt x="1600200" y="830960"/>
                  </a:lnTo>
                </a:path>
                <a:path w="2286000" h="1440814">
                  <a:moveTo>
                    <a:pt x="2065020" y="591312"/>
                  </a:moveTo>
                  <a:lnTo>
                    <a:pt x="2285619" y="830960"/>
                  </a:lnTo>
                </a:path>
                <a:path w="2286000" h="1440814">
                  <a:moveTo>
                    <a:pt x="106426" y="1124712"/>
                  </a:moveTo>
                  <a:lnTo>
                    <a:pt x="0" y="1440560"/>
                  </a:lnTo>
                </a:path>
                <a:path w="2286000" h="1440814">
                  <a:moveTo>
                    <a:pt x="348996" y="1124712"/>
                  </a:moveTo>
                  <a:lnTo>
                    <a:pt x="417322" y="1440560"/>
                  </a:lnTo>
                </a:path>
                <a:path w="2286000" h="1440814">
                  <a:moveTo>
                    <a:pt x="523875" y="591312"/>
                  </a:moveTo>
                  <a:lnTo>
                    <a:pt x="228600" y="830960"/>
                  </a:lnTo>
                </a:path>
                <a:path w="2286000" h="1440814">
                  <a:moveTo>
                    <a:pt x="904875" y="1124712"/>
                  </a:moveTo>
                  <a:lnTo>
                    <a:pt x="838200" y="1440560"/>
                  </a:lnTo>
                </a:path>
                <a:path w="2286000" h="1440814">
                  <a:moveTo>
                    <a:pt x="1147572" y="1124712"/>
                  </a:moveTo>
                  <a:lnTo>
                    <a:pt x="1255522" y="1440560"/>
                  </a:lnTo>
                </a:path>
                <a:path w="2286000" h="1440814">
                  <a:moveTo>
                    <a:pt x="766572" y="591312"/>
                  </a:moveTo>
                  <a:lnTo>
                    <a:pt x="1026922" y="830960"/>
                  </a:lnTo>
                </a:path>
                <a:path w="2286000" h="1440814">
                  <a:moveTo>
                    <a:pt x="1171702" y="0"/>
                  </a:moveTo>
                  <a:lnTo>
                    <a:pt x="644652" y="296799"/>
                  </a:lnTo>
                </a:path>
                <a:path w="2286000" h="1440814">
                  <a:moveTo>
                    <a:pt x="1415796" y="0"/>
                  </a:moveTo>
                  <a:lnTo>
                    <a:pt x="1944497" y="2967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17CBD14C-16EE-E030-A8BA-211922F87DD8}"/>
                </a:ext>
              </a:extLst>
            </p:cNvPr>
            <p:cNvSpPr/>
            <p:nvPr/>
          </p:nvSpPr>
          <p:spPr>
            <a:xfrm>
              <a:off x="7657338" y="1829561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3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B67DBB-DD52-3D69-F239-B64557A94160}"/>
              </a:ext>
            </a:extLst>
          </p:cNvPr>
          <p:cNvGrpSpPr/>
          <p:nvPr/>
        </p:nvGrpSpPr>
        <p:grpSpPr>
          <a:xfrm>
            <a:off x="8206612" y="3652394"/>
            <a:ext cx="2640076" cy="2115756"/>
            <a:chOff x="8206612" y="3652394"/>
            <a:chExt cx="2640076" cy="2115756"/>
          </a:xfrm>
        </p:grpSpPr>
        <p:grpSp>
          <p:nvGrpSpPr>
            <p:cNvPr id="36" name="object 35">
              <a:extLst>
                <a:ext uri="{FF2B5EF4-FFF2-40B4-BE49-F238E27FC236}">
                  <a16:creationId xmlns:a16="http://schemas.microsoft.com/office/drawing/2014/main" id="{4E4C8951-AC2A-5002-271E-BCEAA7C66AF1}"/>
                </a:ext>
              </a:extLst>
            </p:cNvPr>
            <p:cNvGrpSpPr/>
            <p:nvPr/>
          </p:nvGrpSpPr>
          <p:grpSpPr>
            <a:xfrm>
              <a:off x="10151236" y="4261803"/>
              <a:ext cx="354330" cy="354330"/>
              <a:chOff x="8035861" y="4795837"/>
              <a:chExt cx="354330" cy="354330"/>
            </a:xfrm>
          </p:grpSpPr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93DE990F-B8DC-396A-CA51-F002B457D1CC}"/>
                  </a:ext>
                </a:extLst>
              </p:cNvPr>
              <p:cNvSpPr/>
              <p:nvPr/>
            </p:nvSpPr>
            <p:spPr>
              <a:xfrm>
                <a:off x="8040623" y="4800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1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1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1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27C490B3-68C0-555A-D3AC-DBF5B2F40764}"/>
                  </a:ext>
                </a:extLst>
              </p:cNvPr>
              <p:cNvSpPr/>
              <p:nvPr/>
            </p:nvSpPr>
            <p:spPr>
              <a:xfrm>
                <a:off x="8040623" y="4800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1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1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91565051-5180-26CF-A644-C72AB5D2CDE1}"/>
                </a:ext>
              </a:extLst>
            </p:cNvPr>
            <p:cNvSpPr txBox="1"/>
            <p:nvPr/>
          </p:nvSpPr>
          <p:spPr>
            <a:xfrm>
              <a:off x="10240835" y="4233115"/>
              <a:ext cx="178435" cy="391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3</a:t>
              </a:r>
            </a:p>
          </p:txBody>
        </p:sp>
        <p:grpSp>
          <p:nvGrpSpPr>
            <p:cNvPr id="40" name="object 39">
              <a:extLst>
                <a:ext uri="{FF2B5EF4-FFF2-40B4-BE49-F238E27FC236}">
                  <a16:creationId xmlns:a16="http://schemas.microsoft.com/office/drawing/2014/main" id="{B50DEF65-A25E-7947-AFF4-2CC5173C7950}"/>
                </a:ext>
              </a:extLst>
            </p:cNvPr>
            <p:cNvGrpSpPr/>
            <p:nvPr/>
          </p:nvGrpSpPr>
          <p:grpSpPr>
            <a:xfrm>
              <a:off x="8852788" y="4261803"/>
              <a:ext cx="354330" cy="354330"/>
              <a:chOff x="6737413" y="4795837"/>
              <a:chExt cx="354330" cy="354330"/>
            </a:xfrm>
          </p:grpSpPr>
          <p:sp>
            <p:nvSpPr>
              <p:cNvPr id="41" name="object 40">
                <a:extLst>
                  <a:ext uri="{FF2B5EF4-FFF2-40B4-BE49-F238E27FC236}">
                    <a16:creationId xmlns:a16="http://schemas.microsoft.com/office/drawing/2014/main" id="{A8E2A377-D369-0AE5-1CF6-3D76F719E215}"/>
                  </a:ext>
                </a:extLst>
              </p:cNvPr>
              <p:cNvSpPr/>
              <p:nvPr/>
            </p:nvSpPr>
            <p:spPr>
              <a:xfrm>
                <a:off x="6742176" y="4800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2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1">
                <a:extLst>
                  <a:ext uri="{FF2B5EF4-FFF2-40B4-BE49-F238E27FC236}">
                    <a16:creationId xmlns:a16="http://schemas.microsoft.com/office/drawing/2014/main" id="{0D5C2614-5A09-0E3B-CCD7-AAC0E9FAA4BD}"/>
                  </a:ext>
                </a:extLst>
              </p:cNvPr>
              <p:cNvSpPr/>
              <p:nvPr/>
            </p:nvSpPr>
            <p:spPr>
              <a:xfrm>
                <a:off x="6742176" y="4800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2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C58D4429-5245-D257-810C-E8F3D25DFF56}"/>
                </a:ext>
              </a:extLst>
            </p:cNvPr>
            <p:cNvSpPr txBox="1"/>
            <p:nvPr/>
          </p:nvSpPr>
          <p:spPr>
            <a:xfrm>
              <a:off x="8942133" y="4233115"/>
              <a:ext cx="178435" cy="391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4</a:t>
              </a:r>
            </a:p>
          </p:txBody>
        </p:sp>
        <p:grpSp>
          <p:nvGrpSpPr>
            <p:cNvPr id="44" name="object 43">
              <a:extLst>
                <a:ext uri="{FF2B5EF4-FFF2-40B4-BE49-F238E27FC236}">
                  <a16:creationId xmlns:a16="http://schemas.microsoft.com/office/drawing/2014/main" id="{1084406D-E2DE-657C-4115-99EEBC1B5355}"/>
                </a:ext>
              </a:extLst>
            </p:cNvPr>
            <p:cNvGrpSpPr/>
            <p:nvPr/>
          </p:nvGrpSpPr>
          <p:grpSpPr>
            <a:xfrm>
              <a:off x="9233788" y="4795203"/>
              <a:ext cx="1612900" cy="354330"/>
              <a:chOff x="7118413" y="5329237"/>
              <a:chExt cx="1612900" cy="354330"/>
            </a:xfrm>
          </p:grpSpPr>
          <p:sp>
            <p:nvSpPr>
              <p:cNvPr id="45" name="object 44">
                <a:extLst>
                  <a:ext uri="{FF2B5EF4-FFF2-40B4-BE49-F238E27FC236}">
                    <a16:creationId xmlns:a16="http://schemas.microsoft.com/office/drawing/2014/main" id="{D506F5BD-B97F-DD15-B2EC-BAAE4B3F8A06}"/>
                  </a:ext>
                </a:extLst>
              </p:cNvPr>
              <p:cNvSpPr/>
              <p:nvPr/>
            </p:nvSpPr>
            <p:spPr>
              <a:xfrm>
                <a:off x="7696200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1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1" y="344424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1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5">
                <a:extLst>
                  <a:ext uri="{FF2B5EF4-FFF2-40B4-BE49-F238E27FC236}">
                    <a16:creationId xmlns:a16="http://schemas.microsoft.com/office/drawing/2014/main" id="{E5CBE53D-5782-D374-4B85-F959FF7E21D3}"/>
                  </a:ext>
                </a:extLst>
              </p:cNvPr>
              <p:cNvSpPr/>
              <p:nvPr/>
            </p:nvSpPr>
            <p:spPr>
              <a:xfrm>
                <a:off x="7696200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1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1" y="344424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6">
                <a:extLst>
                  <a:ext uri="{FF2B5EF4-FFF2-40B4-BE49-F238E27FC236}">
                    <a16:creationId xmlns:a16="http://schemas.microsoft.com/office/drawing/2014/main" id="{F4FF1333-78CE-D347-F410-7F5C1DD9D1AF}"/>
                  </a:ext>
                </a:extLst>
              </p:cNvPr>
              <p:cNvSpPr/>
              <p:nvPr/>
            </p:nvSpPr>
            <p:spPr>
              <a:xfrm>
                <a:off x="8382000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1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1" y="344424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1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7">
                <a:extLst>
                  <a:ext uri="{FF2B5EF4-FFF2-40B4-BE49-F238E27FC236}">
                    <a16:creationId xmlns:a16="http://schemas.microsoft.com/office/drawing/2014/main" id="{A8B9D2F8-DFD3-3A47-7121-8796D51977B5}"/>
                  </a:ext>
                </a:extLst>
              </p:cNvPr>
              <p:cNvSpPr/>
              <p:nvPr/>
            </p:nvSpPr>
            <p:spPr>
              <a:xfrm>
                <a:off x="8382000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1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1" y="344424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8">
                <a:extLst>
                  <a:ext uri="{FF2B5EF4-FFF2-40B4-BE49-F238E27FC236}">
                    <a16:creationId xmlns:a16="http://schemas.microsoft.com/office/drawing/2014/main" id="{67AE034E-1D41-65B6-5B33-B4A2526EF533}"/>
                  </a:ext>
                </a:extLst>
              </p:cNvPr>
              <p:cNvSpPr/>
              <p:nvPr/>
            </p:nvSpPr>
            <p:spPr>
              <a:xfrm>
                <a:off x="7123176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2" y="344424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9E8899D1-5473-EEEE-DE72-EC04FCFBDAA5}"/>
                  </a:ext>
                </a:extLst>
              </p:cNvPr>
              <p:cNvSpPr/>
              <p:nvPr/>
            </p:nvSpPr>
            <p:spPr>
              <a:xfrm>
                <a:off x="7123176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2" y="344424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4700C251-B464-CAF1-BD7B-CC3605B3835C}"/>
                </a:ext>
              </a:extLst>
            </p:cNvPr>
            <p:cNvSpPr txBox="1"/>
            <p:nvPr/>
          </p:nvSpPr>
          <p:spPr>
            <a:xfrm>
              <a:off x="9323133" y="4767149"/>
              <a:ext cx="15132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585470" algn="l"/>
                  <a:tab pos="1195070" algn="l"/>
                </a:tabLst>
              </a:pPr>
              <a:r>
                <a:rPr sz="2400">
                  <a:latin typeface="Times New Roman"/>
                  <a:cs typeface="Times New Roman"/>
                </a:rPr>
                <a:t>5	8	10</a:t>
              </a:r>
            </a:p>
          </p:txBody>
        </p:sp>
        <p:grpSp>
          <p:nvGrpSpPr>
            <p:cNvPr id="52" name="object 51">
              <a:extLst>
                <a:ext uri="{FF2B5EF4-FFF2-40B4-BE49-F238E27FC236}">
                  <a16:creationId xmlns:a16="http://schemas.microsoft.com/office/drawing/2014/main" id="{B3A762A8-27CD-B16B-8889-503DBB1DE6C3}"/>
                </a:ext>
              </a:extLst>
            </p:cNvPr>
            <p:cNvGrpSpPr/>
            <p:nvPr/>
          </p:nvGrpSpPr>
          <p:grpSpPr>
            <a:xfrm>
              <a:off x="8435212" y="4795203"/>
              <a:ext cx="354330" cy="354330"/>
              <a:chOff x="6319837" y="5329237"/>
              <a:chExt cx="354330" cy="354330"/>
            </a:xfrm>
          </p:grpSpPr>
          <p:sp>
            <p:nvSpPr>
              <p:cNvPr id="53" name="object 52">
                <a:extLst>
                  <a:ext uri="{FF2B5EF4-FFF2-40B4-BE49-F238E27FC236}">
                    <a16:creationId xmlns:a16="http://schemas.microsoft.com/office/drawing/2014/main" id="{B3D924F2-9160-DB48-5CD5-DE4A2DB7AB35}"/>
                  </a:ext>
                </a:extLst>
              </p:cNvPr>
              <p:cNvSpPr/>
              <p:nvPr/>
            </p:nvSpPr>
            <p:spPr>
              <a:xfrm>
                <a:off x="6324600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2" y="344424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53">
                <a:extLst>
                  <a:ext uri="{FF2B5EF4-FFF2-40B4-BE49-F238E27FC236}">
                    <a16:creationId xmlns:a16="http://schemas.microsoft.com/office/drawing/2014/main" id="{6AC706DD-064F-0F0F-88EA-2659B1BBDE13}"/>
                  </a:ext>
                </a:extLst>
              </p:cNvPr>
              <p:cNvSpPr/>
              <p:nvPr/>
            </p:nvSpPr>
            <p:spPr>
              <a:xfrm>
                <a:off x="6324600" y="5334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2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2" y="344424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E1834D18-C99F-9FBD-33C1-09A7EF1D1CB7}"/>
                </a:ext>
              </a:extLst>
            </p:cNvPr>
            <p:cNvSpPr txBox="1"/>
            <p:nvPr/>
          </p:nvSpPr>
          <p:spPr>
            <a:xfrm>
              <a:off x="8524557" y="4767149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>
                  <a:latin typeface="Times New Roman"/>
                  <a:cs typeface="Times New Roman"/>
                </a:rPr>
                <a:t>7</a:t>
              </a:r>
            </a:p>
          </p:txBody>
        </p:sp>
        <p:grpSp>
          <p:nvGrpSpPr>
            <p:cNvPr id="56" name="object 55">
              <a:extLst>
                <a:ext uri="{FF2B5EF4-FFF2-40B4-BE49-F238E27FC236}">
                  <a16:creationId xmlns:a16="http://schemas.microsoft.com/office/drawing/2014/main" id="{CD409688-DB9A-4A7E-E5C3-9195559DE89A}"/>
                </a:ext>
              </a:extLst>
            </p:cNvPr>
            <p:cNvGrpSpPr/>
            <p:nvPr/>
          </p:nvGrpSpPr>
          <p:grpSpPr>
            <a:xfrm>
              <a:off x="8206612" y="5397310"/>
              <a:ext cx="1658620" cy="370840"/>
              <a:chOff x="6091237" y="5931344"/>
              <a:chExt cx="1658620" cy="370840"/>
            </a:xfrm>
          </p:grpSpPr>
          <p:sp>
            <p:nvSpPr>
              <p:cNvPr id="57" name="object 56">
                <a:extLst>
                  <a:ext uri="{FF2B5EF4-FFF2-40B4-BE49-F238E27FC236}">
                    <a16:creationId xmlns:a16="http://schemas.microsoft.com/office/drawing/2014/main" id="{3F95DB07-EE88-4D50-E71C-79C16A129301}"/>
                  </a:ext>
                </a:extLst>
              </p:cNvPr>
              <p:cNvSpPr/>
              <p:nvPr/>
            </p:nvSpPr>
            <p:spPr>
              <a:xfrm>
                <a:off x="6096000" y="5943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1"/>
                    </a:lnTo>
                    <a:lnTo>
                      <a:pt x="85287" y="23511"/>
                    </a:lnTo>
                    <a:lnTo>
                      <a:pt x="50434" y="50439"/>
                    </a:lnTo>
                    <a:lnTo>
                      <a:pt x="23509" y="85293"/>
                    </a:lnTo>
                    <a:lnTo>
                      <a:pt x="6150" y="126431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2" y="344423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31"/>
                    </a:lnTo>
                    <a:lnTo>
                      <a:pt x="320914" y="85293"/>
                    </a:lnTo>
                    <a:lnTo>
                      <a:pt x="293989" y="50439"/>
                    </a:lnTo>
                    <a:lnTo>
                      <a:pt x="259136" y="23511"/>
                    </a:lnTo>
                    <a:lnTo>
                      <a:pt x="217997" y="6151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7">
                <a:extLst>
                  <a:ext uri="{FF2B5EF4-FFF2-40B4-BE49-F238E27FC236}">
                    <a16:creationId xmlns:a16="http://schemas.microsoft.com/office/drawing/2014/main" id="{F2EC4B0C-1245-4AC0-A8D9-D49023B79085}"/>
                  </a:ext>
                </a:extLst>
              </p:cNvPr>
              <p:cNvSpPr/>
              <p:nvPr/>
            </p:nvSpPr>
            <p:spPr>
              <a:xfrm>
                <a:off x="6096000" y="5943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31"/>
                    </a:lnTo>
                    <a:lnTo>
                      <a:pt x="23509" y="85293"/>
                    </a:lnTo>
                    <a:lnTo>
                      <a:pt x="50434" y="50439"/>
                    </a:lnTo>
                    <a:lnTo>
                      <a:pt x="85287" y="23511"/>
                    </a:lnTo>
                    <a:lnTo>
                      <a:pt x="126426" y="6151"/>
                    </a:lnTo>
                    <a:lnTo>
                      <a:pt x="172212" y="0"/>
                    </a:lnTo>
                    <a:lnTo>
                      <a:pt x="217997" y="6151"/>
                    </a:lnTo>
                    <a:lnTo>
                      <a:pt x="259136" y="23511"/>
                    </a:lnTo>
                    <a:lnTo>
                      <a:pt x="293989" y="50439"/>
                    </a:lnTo>
                    <a:lnTo>
                      <a:pt x="320914" y="85293"/>
                    </a:lnTo>
                    <a:lnTo>
                      <a:pt x="338273" y="126431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2" y="344423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8">
                <a:extLst>
                  <a:ext uri="{FF2B5EF4-FFF2-40B4-BE49-F238E27FC236}">
                    <a16:creationId xmlns:a16="http://schemas.microsoft.com/office/drawing/2014/main" id="{97046331-472D-BD62-F942-9807473BE937}"/>
                  </a:ext>
                </a:extLst>
              </p:cNvPr>
              <p:cNvSpPr/>
              <p:nvPr/>
            </p:nvSpPr>
            <p:spPr>
              <a:xfrm>
                <a:off x="6513576" y="5943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2" y="0"/>
                    </a:moveTo>
                    <a:lnTo>
                      <a:pt x="126426" y="6151"/>
                    </a:lnTo>
                    <a:lnTo>
                      <a:pt x="85287" y="23511"/>
                    </a:lnTo>
                    <a:lnTo>
                      <a:pt x="50434" y="50439"/>
                    </a:lnTo>
                    <a:lnTo>
                      <a:pt x="23509" y="85293"/>
                    </a:lnTo>
                    <a:lnTo>
                      <a:pt x="6150" y="126431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2" y="344423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31"/>
                    </a:lnTo>
                    <a:lnTo>
                      <a:pt x="320914" y="85293"/>
                    </a:lnTo>
                    <a:lnTo>
                      <a:pt x="293989" y="50439"/>
                    </a:lnTo>
                    <a:lnTo>
                      <a:pt x="259136" y="23511"/>
                    </a:lnTo>
                    <a:lnTo>
                      <a:pt x="217997" y="6151"/>
                    </a:lnTo>
                    <a:lnTo>
                      <a:pt x="172212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59">
                <a:extLst>
                  <a:ext uri="{FF2B5EF4-FFF2-40B4-BE49-F238E27FC236}">
                    <a16:creationId xmlns:a16="http://schemas.microsoft.com/office/drawing/2014/main" id="{41D942C6-4719-BB71-7E17-7F51E44D21B5}"/>
                  </a:ext>
                </a:extLst>
              </p:cNvPr>
              <p:cNvSpPr/>
              <p:nvPr/>
            </p:nvSpPr>
            <p:spPr>
              <a:xfrm>
                <a:off x="6513576" y="5943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31"/>
                    </a:lnTo>
                    <a:lnTo>
                      <a:pt x="23509" y="85293"/>
                    </a:lnTo>
                    <a:lnTo>
                      <a:pt x="50434" y="50439"/>
                    </a:lnTo>
                    <a:lnTo>
                      <a:pt x="85287" y="23511"/>
                    </a:lnTo>
                    <a:lnTo>
                      <a:pt x="126426" y="6151"/>
                    </a:lnTo>
                    <a:lnTo>
                      <a:pt x="172212" y="0"/>
                    </a:lnTo>
                    <a:lnTo>
                      <a:pt x="217997" y="6151"/>
                    </a:lnTo>
                    <a:lnTo>
                      <a:pt x="259136" y="23511"/>
                    </a:lnTo>
                    <a:lnTo>
                      <a:pt x="293989" y="50439"/>
                    </a:lnTo>
                    <a:lnTo>
                      <a:pt x="320914" y="85293"/>
                    </a:lnTo>
                    <a:lnTo>
                      <a:pt x="338273" y="126431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2" y="344423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60">
                <a:extLst>
                  <a:ext uri="{FF2B5EF4-FFF2-40B4-BE49-F238E27FC236}">
                    <a16:creationId xmlns:a16="http://schemas.microsoft.com/office/drawing/2014/main" id="{340FAE60-B39E-B9D7-F75B-2FD4764B002F}"/>
                  </a:ext>
                </a:extLst>
              </p:cNvPr>
              <p:cNvSpPr/>
              <p:nvPr/>
            </p:nvSpPr>
            <p:spPr>
              <a:xfrm>
                <a:off x="6934200" y="5943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1" y="0"/>
                    </a:moveTo>
                    <a:lnTo>
                      <a:pt x="126426" y="6151"/>
                    </a:lnTo>
                    <a:lnTo>
                      <a:pt x="85287" y="23511"/>
                    </a:lnTo>
                    <a:lnTo>
                      <a:pt x="50434" y="50439"/>
                    </a:lnTo>
                    <a:lnTo>
                      <a:pt x="23509" y="85293"/>
                    </a:lnTo>
                    <a:lnTo>
                      <a:pt x="6150" y="126431"/>
                    </a:lnTo>
                    <a:lnTo>
                      <a:pt x="0" y="172212"/>
                    </a:lnTo>
                    <a:lnTo>
                      <a:pt x="6150" y="217992"/>
                    </a:lnTo>
                    <a:lnTo>
                      <a:pt x="23509" y="259130"/>
                    </a:lnTo>
                    <a:lnTo>
                      <a:pt x="50434" y="293984"/>
                    </a:lnTo>
                    <a:lnTo>
                      <a:pt x="85287" y="320912"/>
                    </a:lnTo>
                    <a:lnTo>
                      <a:pt x="126426" y="338272"/>
                    </a:lnTo>
                    <a:lnTo>
                      <a:pt x="172211" y="344423"/>
                    </a:lnTo>
                    <a:lnTo>
                      <a:pt x="217997" y="338272"/>
                    </a:lnTo>
                    <a:lnTo>
                      <a:pt x="259136" y="320912"/>
                    </a:lnTo>
                    <a:lnTo>
                      <a:pt x="293989" y="293984"/>
                    </a:lnTo>
                    <a:lnTo>
                      <a:pt x="320914" y="259130"/>
                    </a:lnTo>
                    <a:lnTo>
                      <a:pt x="338273" y="217992"/>
                    </a:lnTo>
                    <a:lnTo>
                      <a:pt x="344424" y="172212"/>
                    </a:lnTo>
                    <a:lnTo>
                      <a:pt x="338273" y="126431"/>
                    </a:lnTo>
                    <a:lnTo>
                      <a:pt x="320914" y="85293"/>
                    </a:lnTo>
                    <a:lnTo>
                      <a:pt x="293989" y="50439"/>
                    </a:lnTo>
                    <a:lnTo>
                      <a:pt x="259136" y="23511"/>
                    </a:lnTo>
                    <a:lnTo>
                      <a:pt x="217997" y="6151"/>
                    </a:lnTo>
                    <a:lnTo>
                      <a:pt x="172211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1">
                <a:extLst>
                  <a:ext uri="{FF2B5EF4-FFF2-40B4-BE49-F238E27FC236}">
                    <a16:creationId xmlns:a16="http://schemas.microsoft.com/office/drawing/2014/main" id="{C44EA44B-A47C-8D17-F164-932871DD68D5}"/>
                  </a:ext>
                </a:extLst>
              </p:cNvPr>
              <p:cNvSpPr/>
              <p:nvPr/>
            </p:nvSpPr>
            <p:spPr>
              <a:xfrm>
                <a:off x="6934200" y="59436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31"/>
                    </a:lnTo>
                    <a:lnTo>
                      <a:pt x="23509" y="85293"/>
                    </a:lnTo>
                    <a:lnTo>
                      <a:pt x="50434" y="50439"/>
                    </a:lnTo>
                    <a:lnTo>
                      <a:pt x="85287" y="23511"/>
                    </a:lnTo>
                    <a:lnTo>
                      <a:pt x="126426" y="6151"/>
                    </a:lnTo>
                    <a:lnTo>
                      <a:pt x="172211" y="0"/>
                    </a:lnTo>
                    <a:lnTo>
                      <a:pt x="217997" y="6151"/>
                    </a:lnTo>
                    <a:lnTo>
                      <a:pt x="259136" y="23511"/>
                    </a:lnTo>
                    <a:lnTo>
                      <a:pt x="293989" y="50439"/>
                    </a:lnTo>
                    <a:lnTo>
                      <a:pt x="320914" y="85293"/>
                    </a:lnTo>
                    <a:lnTo>
                      <a:pt x="338273" y="126431"/>
                    </a:lnTo>
                    <a:lnTo>
                      <a:pt x="344424" y="172212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1" y="344423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2">
                <a:extLst>
                  <a:ext uri="{FF2B5EF4-FFF2-40B4-BE49-F238E27FC236}">
                    <a16:creationId xmlns:a16="http://schemas.microsoft.com/office/drawing/2014/main" id="{E0C9E830-F318-3F7C-07D8-7C2E02CE4E7A}"/>
                  </a:ext>
                </a:extLst>
              </p:cNvPr>
              <p:cNvSpPr/>
              <p:nvPr/>
            </p:nvSpPr>
            <p:spPr>
              <a:xfrm>
                <a:off x="7392161" y="5944362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1"/>
                    </a:moveTo>
                    <a:lnTo>
                      <a:pt x="6150" y="126431"/>
                    </a:lnTo>
                    <a:lnTo>
                      <a:pt x="23509" y="85293"/>
                    </a:lnTo>
                    <a:lnTo>
                      <a:pt x="50434" y="50439"/>
                    </a:lnTo>
                    <a:lnTo>
                      <a:pt x="85287" y="23511"/>
                    </a:lnTo>
                    <a:lnTo>
                      <a:pt x="126426" y="6151"/>
                    </a:lnTo>
                    <a:lnTo>
                      <a:pt x="172212" y="0"/>
                    </a:lnTo>
                    <a:lnTo>
                      <a:pt x="217997" y="6151"/>
                    </a:lnTo>
                    <a:lnTo>
                      <a:pt x="259136" y="23511"/>
                    </a:lnTo>
                    <a:lnTo>
                      <a:pt x="293989" y="50439"/>
                    </a:lnTo>
                    <a:lnTo>
                      <a:pt x="320914" y="85293"/>
                    </a:lnTo>
                    <a:lnTo>
                      <a:pt x="338273" y="126431"/>
                    </a:lnTo>
                    <a:lnTo>
                      <a:pt x="344424" y="172211"/>
                    </a:lnTo>
                    <a:lnTo>
                      <a:pt x="338273" y="217992"/>
                    </a:lnTo>
                    <a:lnTo>
                      <a:pt x="320914" y="259130"/>
                    </a:lnTo>
                    <a:lnTo>
                      <a:pt x="293989" y="293984"/>
                    </a:lnTo>
                    <a:lnTo>
                      <a:pt x="259136" y="320912"/>
                    </a:lnTo>
                    <a:lnTo>
                      <a:pt x="217997" y="338272"/>
                    </a:lnTo>
                    <a:lnTo>
                      <a:pt x="172212" y="344423"/>
                    </a:lnTo>
                    <a:lnTo>
                      <a:pt x="126426" y="338272"/>
                    </a:lnTo>
                    <a:lnTo>
                      <a:pt x="85287" y="320912"/>
                    </a:lnTo>
                    <a:lnTo>
                      <a:pt x="50434" y="293984"/>
                    </a:lnTo>
                    <a:lnTo>
                      <a:pt x="23509" y="259130"/>
                    </a:lnTo>
                    <a:lnTo>
                      <a:pt x="6150" y="217992"/>
                    </a:lnTo>
                    <a:lnTo>
                      <a:pt x="0" y="172211"/>
                    </a:lnTo>
                    <a:close/>
                  </a:path>
                </a:pathLst>
              </a:custGeom>
              <a:ln w="2590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6D322D4B-5807-3723-707C-A9101E27DDD4}"/>
                </a:ext>
              </a:extLst>
            </p:cNvPr>
            <p:cNvSpPr txBox="1"/>
            <p:nvPr/>
          </p:nvSpPr>
          <p:spPr>
            <a:xfrm>
              <a:off x="8225854" y="5376749"/>
              <a:ext cx="161988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499745" algn="l"/>
                  <a:tab pos="920750" algn="l"/>
                  <a:tab pos="1301750" algn="l"/>
                </a:tabLst>
              </a:pPr>
              <a:r>
                <a:rPr sz="2400">
                  <a:latin typeface="Times New Roman"/>
                  <a:cs typeface="Times New Roman"/>
                </a:rPr>
                <a:t>11	9	6	14</a:t>
              </a:r>
            </a:p>
          </p:txBody>
        </p:sp>
        <p:grpSp>
          <p:nvGrpSpPr>
            <p:cNvPr id="65" name="object 64">
              <a:extLst>
                <a:ext uri="{FF2B5EF4-FFF2-40B4-BE49-F238E27FC236}">
                  <a16:creationId xmlns:a16="http://schemas.microsoft.com/office/drawing/2014/main" id="{99A527A5-ECD0-2F87-868C-C1EC5FA0D6B1}"/>
                </a:ext>
              </a:extLst>
            </p:cNvPr>
            <p:cNvGrpSpPr/>
            <p:nvPr/>
          </p:nvGrpSpPr>
          <p:grpSpPr>
            <a:xfrm>
              <a:off x="8380539" y="3652394"/>
              <a:ext cx="2294890" cy="1762760"/>
              <a:chOff x="6265164" y="4186428"/>
              <a:chExt cx="2294890" cy="1762760"/>
            </a:xfrm>
          </p:grpSpPr>
          <p:sp>
            <p:nvSpPr>
              <p:cNvPr id="66" name="object 65">
                <a:extLst>
                  <a:ext uri="{FF2B5EF4-FFF2-40B4-BE49-F238E27FC236}">
                    <a16:creationId xmlns:a16="http://schemas.microsoft.com/office/drawing/2014/main" id="{E946EC43-5DC4-0556-991F-26050026AAC7}"/>
                  </a:ext>
                </a:extLst>
              </p:cNvPr>
              <p:cNvSpPr/>
              <p:nvPr/>
            </p:nvSpPr>
            <p:spPr>
              <a:xfrm>
                <a:off x="6269736" y="5094732"/>
                <a:ext cx="2286000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2286000" h="849629">
                    <a:moveTo>
                      <a:pt x="1822449" y="0"/>
                    </a:moveTo>
                    <a:lnTo>
                      <a:pt x="1600199" y="239649"/>
                    </a:lnTo>
                  </a:path>
                  <a:path w="2286000" h="849629">
                    <a:moveTo>
                      <a:pt x="2065019" y="0"/>
                    </a:moveTo>
                    <a:lnTo>
                      <a:pt x="2285745" y="239649"/>
                    </a:lnTo>
                  </a:path>
                  <a:path w="2286000" h="849629">
                    <a:moveTo>
                      <a:pt x="106299" y="533400"/>
                    </a:moveTo>
                    <a:lnTo>
                      <a:pt x="0" y="849312"/>
                    </a:lnTo>
                  </a:path>
                  <a:path w="2286000" h="849629">
                    <a:moveTo>
                      <a:pt x="348995" y="533400"/>
                    </a:moveTo>
                    <a:lnTo>
                      <a:pt x="417194" y="849312"/>
                    </a:lnTo>
                  </a:path>
                  <a:path w="2286000" h="849629">
                    <a:moveTo>
                      <a:pt x="523874" y="0"/>
                    </a:moveTo>
                    <a:lnTo>
                      <a:pt x="228600" y="239649"/>
                    </a:lnTo>
                  </a:path>
                  <a:path w="2286000" h="849629">
                    <a:moveTo>
                      <a:pt x="904874" y="533400"/>
                    </a:moveTo>
                    <a:lnTo>
                      <a:pt x="838199" y="84931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6">
                <a:extLst>
                  <a:ext uri="{FF2B5EF4-FFF2-40B4-BE49-F238E27FC236}">
                    <a16:creationId xmlns:a16="http://schemas.microsoft.com/office/drawing/2014/main" id="{68B55A3C-FC4F-5B75-5796-EEC7984DA0E3}"/>
                  </a:ext>
                </a:extLst>
              </p:cNvPr>
              <p:cNvSpPr/>
              <p:nvPr/>
            </p:nvSpPr>
            <p:spPr>
              <a:xfrm>
                <a:off x="7417308" y="5628132"/>
                <a:ext cx="14795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147954" h="303529">
                    <a:moveTo>
                      <a:pt x="0" y="0"/>
                    </a:moveTo>
                    <a:lnTo>
                      <a:pt x="147700" y="303212"/>
                    </a:lnTo>
                  </a:path>
                </a:pathLst>
              </a:custGeom>
              <a:ln w="9144">
                <a:solidFill>
                  <a:srgbClr val="000000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7">
                <a:extLst>
                  <a:ext uri="{FF2B5EF4-FFF2-40B4-BE49-F238E27FC236}">
                    <a16:creationId xmlns:a16="http://schemas.microsoft.com/office/drawing/2014/main" id="{919FC0DF-B96D-053B-74AB-E33AA91F43BC}"/>
                  </a:ext>
                </a:extLst>
              </p:cNvPr>
              <p:cNvSpPr/>
              <p:nvPr/>
            </p:nvSpPr>
            <p:spPr>
              <a:xfrm>
                <a:off x="6915912" y="4485132"/>
                <a:ext cx="129857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849629">
                    <a:moveTo>
                      <a:pt x="120396" y="609600"/>
                    </a:moveTo>
                    <a:lnTo>
                      <a:pt x="380746" y="849249"/>
                    </a:lnTo>
                  </a:path>
                  <a:path w="1298575" h="849629">
                    <a:moveTo>
                      <a:pt x="527050" y="0"/>
                    </a:moveTo>
                    <a:lnTo>
                      <a:pt x="0" y="315849"/>
                    </a:lnTo>
                  </a:path>
                  <a:path w="1298575" h="849629">
                    <a:moveTo>
                      <a:pt x="769620" y="0"/>
                    </a:moveTo>
                    <a:lnTo>
                      <a:pt x="1298194" y="31584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8">
                <a:extLst>
                  <a:ext uri="{FF2B5EF4-FFF2-40B4-BE49-F238E27FC236}">
                    <a16:creationId xmlns:a16="http://schemas.microsoft.com/office/drawing/2014/main" id="{198855F4-E075-AC80-D6EF-6080214D2753}"/>
                  </a:ext>
                </a:extLst>
              </p:cNvPr>
              <p:cNvSpPr/>
              <p:nvPr/>
            </p:nvSpPr>
            <p:spPr>
              <a:xfrm>
                <a:off x="7391400" y="4191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172211" y="0"/>
                    </a:moveTo>
                    <a:lnTo>
                      <a:pt x="126426" y="6150"/>
                    </a:lnTo>
                    <a:lnTo>
                      <a:pt x="85287" y="23509"/>
                    </a:lnTo>
                    <a:lnTo>
                      <a:pt x="50434" y="50434"/>
                    </a:lnTo>
                    <a:lnTo>
                      <a:pt x="23509" y="85287"/>
                    </a:lnTo>
                    <a:lnTo>
                      <a:pt x="6150" y="126426"/>
                    </a:lnTo>
                    <a:lnTo>
                      <a:pt x="0" y="172212"/>
                    </a:lnTo>
                    <a:lnTo>
                      <a:pt x="6150" y="217997"/>
                    </a:lnTo>
                    <a:lnTo>
                      <a:pt x="23509" y="259136"/>
                    </a:lnTo>
                    <a:lnTo>
                      <a:pt x="50434" y="293989"/>
                    </a:lnTo>
                    <a:lnTo>
                      <a:pt x="85287" y="320914"/>
                    </a:lnTo>
                    <a:lnTo>
                      <a:pt x="126426" y="338273"/>
                    </a:lnTo>
                    <a:lnTo>
                      <a:pt x="172211" y="344424"/>
                    </a:lnTo>
                    <a:lnTo>
                      <a:pt x="217997" y="338273"/>
                    </a:lnTo>
                    <a:lnTo>
                      <a:pt x="259136" y="320914"/>
                    </a:lnTo>
                    <a:lnTo>
                      <a:pt x="293989" y="293989"/>
                    </a:lnTo>
                    <a:lnTo>
                      <a:pt x="320914" y="259136"/>
                    </a:lnTo>
                    <a:lnTo>
                      <a:pt x="338273" y="217997"/>
                    </a:lnTo>
                    <a:lnTo>
                      <a:pt x="344424" y="172212"/>
                    </a:lnTo>
                    <a:lnTo>
                      <a:pt x="338273" y="126426"/>
                    </a:lnTo>
                    <a:lnTo>
                      <a:pt x="320914" y="85287"/>
                    </a:lnTo>
                    <a:lnTo>
                      <a:pt x="293989" y="50434"/>
                    </a:lnTo>
                    <a:lnTo>
                      <a:pt x="259136" y="23509"/>
                    </a:lnTo>
                    <a:lnTo>
                      <a:pt x="217997" y="6150"/>
                    </a:lnTo>
                    <a:lnTo>
                      <a:pt x="172211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69">
                <a:extLst>
                  <a:ext uri="{FF2B5EF4-FFF2-40B4-BE49-F238E27FC236}">
                    <a16:creationId xmlns:a16="http://schemas.microsoft.com/office/drawing/2014/main" id="{2908134B-1F2C-5624-4C79-83107AD4ABA7}"/>
                  </a:ext>
                </a:extLst>
              </p:cNvPr>
              <p:cNvSpPr/>
              <p:nvPr/>
            </p:nvSpPr>
            <p:spPr>
              <a:xfrm>
                <a:off x="7391400" y="4191000"/>
                <a:ext cx="344805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344804">
                    <a:moveTo>
                      <a:pt x="0" y="172212"/>
                    </a:moveTo>
                    <a:lnTo>
                      <a:pt x="6150" y="126426"/>
                    </a:lnTo>
                    <a:lnTo>
                      <a:pt x="23509" y="85287"/>
                    </a:lnTo>
                    <a:lnTo>
                      <a:pt x="50434" y="50434"/>
                    </a:lnTo>
                    <a:lnTo>
                      <a:pt x="85287" y="23509"/>
                    </a:lnTo>
                    <a:lnTo>
                      <a:pt x="126426" y="6150"/>
                    </a:lnTo>
                    <a:lnTo>
                      <a:pt x="172211" y="0"/>
                    </a:lnTo>
                    <a:lnTo>
                      <a:pt x="217997" y="6150"/>
                    </a:lnTo>
                    <a:lnTo>
                      <a:pt x="259136" y="23509"/>
                    </a:lnTo>
                    <a:lnTo>
                      <a:pt x="293989" y="50434"/>
                    </a:lnTo>
                    <a:lnTo>
                      <a:pt x="320914" y="85287"/>
                    </a:lnTo>
                    <a:lnTo>
                      <a:pt x="338273" y="126426"/>
                    </a:lnTo>
                    <a:lnTo>
                      <a:pt x="344424" y="172212"/>
                    </a:lnTo>
                    <a:lnTo>
                      <a:pt x="338273" y="217997"/>
                    </a:lnTo>
                    <a:lnTo>
                      <a:pt x="320914" y="259136"/>
                    </a:lnTo>
                    <a:lnTo>
                      <a:pt x="293989" y="293989"/>
                    </a:lnTo>
                    <a:lnTo>
                      <a:pt x="259136" y="320914"/>
                    </a:lnTo>
                    <a:lnTo>
                      <a:pt x="217997" y="338273"/>
                    </a:lnTo>
                    <a:lnTo>
                      <a:pt x="172211" y="344424"/>
                    </a:lnTo>
                    <a:lnTo>
                      <a:pt x="126426" y="338273"/>
                    </a:lnTo>
                    <a:lnTo>
                      <a:pt x="85287" y="320914"/>
                    </a:lnTo>
                    <a:lnTo>
                      <a:pt x="50434" y="293989"/>
                    </a:lnTo>
                    <a:lnTo>
                      <a:pt x="23509" y="259136"/>
                    </a:lnTo>
                    <a:lnTo>
                      <a:pt x="6150" y="217997"/>
                    </a:lnTo>
                    <a:lnTo>
                      <a:pt x="0" y="172212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069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444F-EBDB-78A6-66DD-14683FB9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Maintain the Heap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A167F-A48F-270C-2D05-7546073783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6812" y="1875527"/>
            <a:ext cx="5214257" cy="4680000"/>
          </a:xfrm>
        </p:spPr>
        <p:txBody>
          <a:bodyPr/>
          <a:lstStyle/>
          <a:p>
            <a:r>
              <a:rPr lang="en-US" altLang="zh-CN" sz="3200"/>
              <a:t>The last value has lost its node</a:t>
            </a:r>
          </a:p>
          <a:p>
            <a:pPr lvl="1"/>
            <a:r>
              <a:rPr lang="en-US" altLang="zh-CN" sz="2800"/>
              <a:t>we need to find a new place for it</a:t>
            </a:r>
          </a:p>
          <a:p>
            <a:endParaRPr lang="zh-CN" alt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56DDE-291C-0431-8F64-9295F5B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E473A989-94DA-5543-6A7E-1618DE9A71B1}"/>
              </a:ext>
            </a:extLst>
          </p:cNvPr>
          <p:cNvGrpSpPr/>
          <p:nvPr/>
        </p:nvGrpSpPr>
        <p:grpSpPr>
          <a:xfrm>
            <a:off x="9405175" y="3266631"/>
            <a:ext cx="354330" cy="354330"/>
            <a:chOff x="8035861" y="4070413"/>
            <a:chExt cx="354330" cy="35433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EB89A0B-0AD6-C6C1-7C0C-8651616F5AEB}"/>
                </a:ext>
              </a:extLst>
            </p:cNvPr>
            <p:cNvSpPr/>
            <p:nvPr/>
          </p:nvSpPr>
          <p:spPr>
            <a:xfrm>
              <a:off x="8040623" y="4075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99FBDA8-7597-A1F5-F1CF-3C1FAE4BF66A}"/>
                </a:ext>
              </a:extLst>
            </p:cNvPr>
            <p:cNvSpPr/>
            <p:nvPr/>
          </p:nvSpPr>
          <p:spPr>
            <a:xfrm>
              <a:off x="8040623" y="4075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B4C7953D-DABD-F3BA-DBB1-0CDD200421D2}"/>
              </a:ext>
            </a:extLst>
          </p:cNvPr>
          <p:cNvSpPr txBox="1"/>
          <p:nvPr/>
        </p:nvSpPr>
        <p:spPr>
          <a:xfrm>
            <a:off x="9494773" y="32382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4C0075ED-A127-F427-8351-EEDC3935953F}"/>
              </a:ext>
            </a:extLst>
          </p:cNvPr>
          <p:cNvGrpSpPr/>
          <p:nvPr/>
        </p:nvGrpSpPr>
        <p:grpSpPr>
          <a:xfrm>
            <a:off x="8106727" y="3266631"/>
            <a:ext cx="354330" cy="354330"/>
            <a:chOff x="6737413" y="4070413"/>
            <a:chExt cx="354330" cy="35433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21DCE4E-75CF-F21A-29EE-6E42BCC97DCA}"/>
                </a:ext>
              </a:extLst>
            </p:cNvPr>
            <p:cNvSpPr/>
            <p:nvPr/>
          </p:nvSpPr>
          <p:spPr>
            <a:xfrm>
              <a:off x="6742176" y="4075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07C2BA16-9627-AF20-792F-E81CFD6F1F4A}"/>
                </a:ext>
              </a:extLst>
            </p:cNvPr>
            <p:cNvSpPr/>
            <p:nvPr/>
          </p:nvSpPr>
          <p:spPr>
            <a:xfrm>
              <a:off x="6742176" y="4075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9C240063-A2AC-6814-A343-931504233933}"/>
              </a:ext>
            </a:extLst>
          </p:cNvPr>
          <p:cNvSpPr txBox="1"/>
          <p:nvPr/>
        </p:nvSpPr>
        <p:spPr>
          <a:xfrm>
            <a:off x="8196071" y="32382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78D8510B-289D-5826-53EF-BC5203A8F3BE}"/>
              </a:ext>
            </a:extLst>
          </p:cNvPr>
          <p:cNvGrpSpPr/>
          <p:nvPr/>
        </p:nvGrpSpPr>
        <p:grpSpPr>
          <a:xfrm>
            <a:off x="8487727" y="3800031"/>
            <a:ext cx="1612900" cy="354330"/>
            <a:chOff x="7118413" y="4603813"/>
            <a:chExt cx="1612900" cy="35433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FBEAF812-CD5C-48E9-8194-53C454CAEC7A}"/>
                </a:ext>
              </a:extLst>
            </p:cNvPr>
            <p:cNvSpPr/>
            <p:nvPr/>
          </p:nvSpPr>
          <p:spPr>
            <a:xfrm>
              <a:off x="7696200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1C3F1B2-8786-ADF5-1AE4-27D12E3F247F}"/>
                </a:ext>
              </a:extLst>
            </p:cNvPr>
            <p:cNvSpPr/>
            <p:nvPr/>
          </p:nvSpPr>
          <p:spPr>
            <a:xfrm>
              <a:off x="7696200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FBF460DD-B9E7-E3F9-9F86-4A2FF9F02E9F}"/>
                </a:ext>
              </a:extLst>
            </p:cNvPr>
            <p:cNvSpPr/>
            <p:nvPr/>
          </p:nvSpPr>
          <p:spPr>
            <a:xfrm>
              <a:off x="8382000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2A005A1-9538-E1C5-1E10-644975BDB08A}"/>
                </a:ext>
              </a:extLst>
            </p:cNvPr>
            <p:cNvSpPr/>
            <p:nvPr/>
          </p:nvSpPr>
          <p:spPr>
            <a:xfrm>
              <a:off x="8382000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F8463DCB-BA3C-37CE-4242-8B89C884D3F2}"/>
                </a:ext>
              </a:extLst>
            </p:cNvPr>
            <p:cNvSpPr/>
            <p:nvPr/>
          </p:nvSpPr>
          <p:spPr>
            <a:xfrm>
              <a:off x="7123176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ACE2154C-0BDE-B5C9-FDEB-42748DC183AB}"/>
                </a:ext>
              </a:extLst>
            </p:cNvPr>
            <p:cNvSpPr/>
            <p:nvPr/>
          </p:nvSpPr>
          <p:spPr>
            <a:xfrm>
              <a:off x="7123176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780B51B4-F00C-C7EC-3095-F9834EED1CA4}"/>
              </a:ext>
            </a:extLst>
          </p:cNvPr>
          <p:cNvSpPr txBox="1"/>
          <p:nvPr/>
        </p:nvSpPr>
        <p:spPr>
          <a:xfrm>
            <a:off x="8577072" y="3771647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54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8	10</a:t>
            </a:r>
          </a:p>
        </p:txBody>
      </p:sp>
      <p:grpSp>
        <p:nvGrpSpPr>
          <p:cNvPr id="21" name="object 20">
            <a:extLst>
              <a:ext uri="{FF2B5EF4-FFF2-40B4-BE49-F238E27FC236}">
                <a16:creationId xmlns:a16="http://schemas.microsoft.com/office/drawing/2014/main" id="{D160DD78-D257-6E95-CF6E-856E9A99449B}"/>
              </a:ext>
            </a:extLst>
          </p:cNvPr>
          <p:cNvGrpSpPr/>
          <p:nvPr/>
        </p:nvGrpSpPr>
        <p:grpSpPr>
          <a:xfrm>
            <a:off x="7689151" y="3800031"/>
            <a:ext cx="354330" cy="354330"/>
            <a:chOff x="6319837" y="4603813"/>
            <a:chExt cx="354330" cy="354330"/>
          </a:xfrm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2D0CADB3-A60D-918B-E706-001290546896}"/>
                </a:ext>
              </a:extLst>
            </p:cNvPr>
            <p:cNvSpPr/>
            <p:nvPr/>
          </p:nvSpPr>
          <p:spPr>
            <a:xfrm>
              <a:off x="6324600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3AD79C3-C89D-6C4E-D2F8-F7F82FFB3AE9}"/>
                </a:ext>
              </a:extLst>
            </p:cNvPr>
            <p:cNvSpPr/>
            <p:nvPr/>
          </p:nvSpPr>
          <p:spPr>
            <a:xfrm>
              <a:off x="6324600" y="46085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>
            <a:extLst>
              <a:ext uri="{FF2B5EF4-FFF2-40B4-BE49-F238E27FC236}">
                <a16:creationId xmlns:a16="http://schemas.microsoft.com/office/drawing/2014/main" id="{769E02FF-16E8-C378-9829-3F42F2179C0C}"/>
              </a:ext>
            </a:extLst>
          </p:cNvPr>
          <p:cNvSpPr txBox="1"/>
          <p:nvPr/>
        </p:nvSpPr>
        <p:spPr>
          <a:xfrm>
            <a:off x="7778496" y="37716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DE2218BA-07DF-06FF-EA55-6E582D948FB5}"/>
              </a:ext>
            </a:extLst>
          </p:cNvPr>
          <p:cNvSpPr txBox="1"/>
          <p:nvPr/>
        </p:nvSpPr>
        <p:spPr>
          <a:xfrm>
            <a:off x="8729725" y="167741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14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6" name="object 25">
            <a:extLst>
              <a:ext uri="{FF2B5EF4-FFF2-40B4-BE49-F238E27FC236}">
                <a16:creationId xmlns:a16="http://schemas.microsoft.com/office/drawing/2014/main" id="{D203567E-FEB9-5856-599A-24AD7A3DF7B6}"/>
              </a:ext>
            </a:extLst>
          </p:cNvPr>
          <p:cNvGrpSpPr/>
          <p:nvPr/>
        </p:nvGrpSpPr>
        <p:grpSpPr>
          <a:xfrm>
            <a:off x="7460551" y="4409631"/>
            <a:ext cx="1192530" cy="354330"/>
            <a:chOff x="6091237" y="5213413"/>
            <a:chExt cx="1192530" cy="354330"/>
          </a:xfrm>
        </p:grpSpPr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9839977B-124D-343A-34C2-25186AC2900B}"/>
                </a:ext>
              </a:extLst>
            </p:cNvPr>
            <p:cNvSpPr/>
            <p:nvPr/>
          </p:nvSpPr>
          <p:spPr>
            <a:xfrm>
              <a:off x="6096000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A41559B0-6F4C-3420-2A97-3DA94668224C}"/>
                </a:ext>
              </a:extLst>
            </p:cNvPr>
            <p:cNvSpPr/>
            <p:nvPr/>
          </p:nvSpPr>
          <p:spPr>
            <a:xfrm>
              <a:off x="6096000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6F0C6C2C-84B0-5F9D-219D-5E2FDA006097}"/>
                </a:ext>
              </a:extLst>
            </p:cNvPr>
            <p:cNvSpPr/>
            <p:nvPr/>
          </p:nvSpPr>
          <p:spPr>
            <a:xfrm>
              <a:off x="6513576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908A3035-756E-EBB8-E5B6-7978FC930536}"/>
                </a:ext>
              </a:extLst>
            </p:cNvPr>
            <p:cNvSpPr/>
            <p:nvPr/>
          </p:nvSpPr>
          <p:spPr>
            <a:xfrm>
              <a:off x="6513576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A280C8B4-4EE1-68A8-E1B0-749CE7DA0ADB}"/>
                </a:ext>
              </a:extLst>
            </p:cNvPr>
            <p:cNvSpPr/>
            <p:nvPr/>
          </p:nvSpPr>
          <p:spPr>
            <a:xfrm>
              <a:off x="6934200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4C11CB7D-8DF6-B632-7E53-278EB24E34BF}"/>
                </a:ext>
              </a:extLst>
            </p:cNvPr>
            <p:cNvSpPr/>
            <p:nvPr/>
          </p:nvSpPr>
          <p:spPr>
            <a:xfrm>
              <a:off x="6934200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2">
            <a:extLst>
              <a:ext uri="{FF2B5EF4-FFF2-40B4-BE49-F238E27FC236}">
                <a16:creationId xmlns:a16="http://schemas.microsoft.com/office/drawing/2014/main" id="{0D54E410-8F0E-1147-BE33-46428344F26B}"/>
              </a:ext>
            </a:extLst>
          </p:cNvPr>
          <p:cNvSpPr txBox="1"/>
          <p:nvPr/>
        </p:nvSpPr>
        <p:spPr>
          <a:xfrm>
            <a:off x="7479792" y="4380943"/>
            <a:ext cx="1087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9745" algn="l"/>
                <a:tab pos="920750" algn="l"/>
              </a:tabLst>
            </a:pPr>
            <a:r>
              <a:rPr sz="2400">
                <a:latin typeface="Times New Roman"/>
                <a:cs typeface="Times New Roman"/>
              </a:rPr>
              <a:t>11	9	6</a:t>
            </a:r>
          </a:p>
        </p:txBody>
      </p:sp>
      <p:grpSp>
        <p:nvGrpSpPr>
          <p:cNvPr id="34" name="object 33">
            <a:extLst>
              <a:ext uri="{FF2B5EF4-FFF2-40B4-BE49-F238E27FC236}">
                <a16:creationId xmlns:a16="http://schemas.microsoft.com/office/drawing/2014/main" id="{C4BAD05F-6809-00F3-1D48-9D045B1811F9}"/>
              </a:ext>
            </a:extLst>
          </p:cNvPr>
          <p:cNvGrpSpPr/>
          <p:nvPr/>
        </p:nvGrpSpPr>
        <p:grpSpPr>
          <a:xfrm>
            <a:off x="7634478" y="2657221"/>
            <a:ext cx="2294890" cy="1762760"/>
            <a:chOff x="6265164" y="3461003"/>
            <a:chExt cx="2294890" cy="1762760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D1331EE-E08C-8EDE-5B65-6EF9E60E6860}"/>
                </a:ext>
              </a:extLst>
            </p:cNvPr>
            <p:cNvSpPr/>
            <p:nvPr/>
          </p:nvSpPr>
          <p:spPr>
            <a:xfrm>
              <a:off x="6269736" y="3759707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1822449" y="609600"/>
                  </a:moveTo>
                  <a:lnTo>
                    <a:pt x="1600199" y="849376"/>
                  </a:lnTo>
                </a:path>
                <a:path w="2286000" h="1459229">
                  <a:moveTo>
                    <a:pt x="2065019" y="609600"/>
                  </a:moveTo>
                  <a:lnTo>
                    <a:pt x="2285745" y="849376"/>
                  </a:lnTo>
                </a:path>
                <a:path w="2286000" h="1459229">
                  <a:moveTo>
                    <a:pt x="1415795" y="0"/>
                  </a:moveTo>
                  <a:lnTo>
                    <a:pt x="1944369" y="315976"/>
                  </a:lnTo>
                </a:path>
                <a:path w="2286000" h="1459229">
                  <a:moveTo>
                    <a:pt x="106299" y="1143000"/>
                  </a:moveTo>
                  <a:lnTo>
                    <a:pt x="0" y="1458976"/>
                  </a:lnTo>
                </a:path>
                <a:path w="2286000" h="1459229">
                  <a:moveTo>
                    <a:pt x="348995" y="1143000"/>
                  </a:moveTo>
                  <a:lnTo>
                    <a:pt x="417194" y="1458976"/>
                  </a:lnTo>
                </a:path>
                <a:path w="2286000" h="1459229">
                  <a:moveTo>
                    <a:pt x="523874" y="609600"/>
                  </a:moveTo>
                  <a:lnTo>
                    <a:pt x="228600" y="849376"/>
                  </a:lnTo>
                </a:path>
                <a:path w="2286000" h="1459229">
                  <a:moveTo>
                    <a:pt x="904874" y="1143000"/>
                  </a:moveTo>
                  <a:lnTo>
                    <a:pt x="838199" y="1458976"/>
                  </a:lnTo>
                </a:path>
                <a:path w="2286000" h="1459229">
                  <a:moveTo>
                    <a:pt x="766571" y="609600"/>
                  </a:moveTo>
                  <a:lnTo>
                    <a:pt x="1026921" y="849376"/>
                  </a:lnTo>
                </a:path>
                <a:path w="2286000" h="1459229">
                  <a:moveTo>
                    <a:pt x="1173225" y="0"/>
                  </a:moveTo>
                  <a:lnTo>
                    <a:pt x="646175" y="3159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FDAC797-85C3-7F6D-DAFC-EA4FAA17AAE7}"/>
                </a:ext>
              </a:extLst>
            </p:cNvPr>
            <p:cNvSpPr/>
            <p:nvPr/>
          </p:nvSpPr>
          <p:spPr>
            <a:xfrm>
              <a:off x="7391400" y="346557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15929F0D-523D-6B4B-D34D-0C7A9CEC4D82}"/>
                </a:ext>
              </a:extLst>
            </p:cNvPr>
            <p:cNvSpPr/>
            <p:nvPr/>
          </p:nvSpPr>
          <p:spPr>
            <a:xfrm>
              <a:off x="7391400" y="3465575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7">
            <a:extLst>
              <a:ext uri="{FF2B5EF4-FFF2-40B4-BE49-F238E27FC236}">
                <a16:creationId xmlns:a16="http://schemas.microsoft.com/office/drawing/2014/main" id="{B1C92A36-DF9E-2A4A-5051-93D7E59CBEAB}"/>
              </a:ext>
            </a:extLst>
          </p:cNvPr>
          <p:cNvSpPr/>
          <p:nvPr/>
        </p:nvSpPr>
        <p:spPr>
          <a:xfrm>
            <a:off x="8875015" y="2168779"/>
            <a:ext cx="78105" cy="304800"/>
          </a:xfrm>
          <a:custGeom>
            <a:avLst/>
            <a:gdLst/>
            <a:ahLst/>
            <a:cxnLst/>
            <a:rect l="l" t="t" r="r" b="b"/>
            <a:pathLst>
              <a:path w="78104" h="304800">
                <a:moveTo>
                  <a:pt x="25907" y="227075"/>
                </a:moveTo>
                <a:lnTo>
                  <a:pt x="0" y="227075"/>
                </a:lnTo>
                <a:lnTo>
                  <a:pt x="38861" y="304800"/>
                </a:lnTo>
                <a:lnTo>
                  <a:pt x="71247" y="240029"/>
                </a:lnTo>
                <a:lnTo>
                  <a:pt x="25907" y="240029"/>
                </a:lnTo>
                <a:lnTo>
                  <a:pt x="25907" y="227075"/>
                </a:lnTo>
                <a:close/>
              </a:path>
              <a:path w="78104" h="304800">
                <a:moveTo>
                  <a:pt x="51816" y="0"/>
                </a:moveTo>
                <a:lnTo>
                  <a:pt x="25907" y="0"/>
                </a:lnTo>
                <a:lnTo>
                  <a:pt x="25907" y="240029"/>
                </a:lnTo>
                <a:lnTo>
                  <a:pt x="51816" y="240029"/>
                </a:lnTo>
                <a:lnTo>
                  <a:pt x="51816" y="0"/>
                </a:lnTo>
                <a:close/>
              </a:path>
              <a:path w="78104" h="304800">
                <a:moveTo>
                  <a:pt x="77724" y="227075"/>
                </a:moveTo>
                <a:lnTo>
                  <a:pt x="51816" y="227075"/>
                </a:lnTo>
                <a:lnTo>
                  <a:pt x="51816" y="240029"/>
                </a:lnTo>
                <a:lnTo>
                  <a:pt x="71247" y="240029"/>
                </a:lnTo>
                <a:lnTo>
                  <a:pt x="77724" y="2270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33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097B-DB67-D0F6-65A2-B2CFC99D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DeleteMin</a:t>
            </a:r>
            <a:r>
              <a:rPr lang="en-US" altLang="zh-CN"/>
              <a:t>: Percolate Down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7C60-6332-E635-A245-9B72E4EE7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4102359"/>
            <a:ext cx="10515600" cy="2254898"/>
          </a:xfrm>
        </p:spPr>
        <p:txBody>
          <a:bodyPr/>
          <a:lstStyle/>
          <a:p>
            <a:r>
              <a:rPr lang="en-US" altLang="zh-CN"/>
              <a:t>Keep comparing with children A[2i] and A[2i + 1]</a:t>
            </a:r>
          </a:p>
          <a:p>
            <a:r>
              <a:rPr lang="en-US" altLang="zh-CN"/>
              <a:t>Copy smaller child up and go down one level</a:t>
            </a:r>
          </a:p>
          <a:p>
            <a:r>
              <a:rPr lang="en-US" altLang="zh-CN"/>
              <a:t>Done if both children are ≥ item or reached a leaf node</a:t>
            </a:r>
          </a:p>
          <a:p>
            <a:r>
              <a:rPr lang="en-US" altLang="zh-CN"/>
              <a:t>What is the run time?</a:t>
            </a:r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E6ED7-2952-8B8D-82AC-E4CAF848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66CEF5D0-CAC2-9F2E-FBFA-2711B60305DC}"/>
              </a:ext>
            </a:extLst>
          </p:cNvPr>
          <p:cNvSpPr/>
          <p:nvPr/>
        </p:nvSpPr>
        <p:spPr>
          <a:xfrm>
            <a:off x="4591685" y="2095342"/>
            <a:ext cx="523240" cy="228600"/>
          </a:xfrm>
          <a:custGeom>
            <a:avLst/>
            <a:gdLst/>
            <a:ahLst/>
            <a:cxnLst/>
            <a:rect l="l" t="t" r="r" b="b"/>
            <a:pathLst>
              <a:path w="523239" h="228600">
                <a:moveTo>
                  <a:pt x="294216" y="127010"/>
                </a:moveTo>
                <a:lnTo>
                  <a:pt x="294174" y="139710"/>
                </a:lnTo>
                <a:lnTo>
                  <a:pt x="332231" y="139826"/>
                </a:lnTo>
                <a:lnTo>
                  <a:pt x="332231" y="152526"/>
                </a:lnTo>
                <a:lnTo>
                  <a:pt x="294131" y="152526"/>
                </a:lnTo>
                <a:lnTo>
                  <a:pt x="293877" y="228600"/>
                </a:lnTo>
                <a:lnTo>
                  <a:pt x="447128" y="152526"/>
                </a:lnTo>
                <a:lnTo>
                  <a:pt x="332231" y="152526"/>
                </a:lnTo>
                <a:lnTo>
                  <a:pt x="447363" y="152410"/>
                </a:lnTo>
                <a:lnTo>
                  <a:pt x="498297" y="127126"/>
                </a:lnTo>
                <a:lnTo>
                  <a:pt x="332359" y="127126"/>
                </a:lnTo>
                <a:lnTo>
                  <a:pt x="294216" y="127010"/>
                </a:lnTo>
                <a:close/>
              </a:path>
              <a:path w="523239" h="228600">
                <a:moveTo>
                  <a:pt x="294174" y="139710"/>
                </a:moveTo>
                <a:lnTo>
                  <a:pt x="294131" y="152410"/>
                </a:lnTo>
                <a:lnTo>
                  <a:pt x="332231" y="152526"/>
                </a:lnTo>
                <a:lnTo>
                  <a:pt x="332231" y="139826"/>
                </a:lnTo>
                <a:lnTo>
                  <a:pt x="294174" y="139710"/>
                </a:lnTo>
                <a:close/>
              </a:path>
              <a:path w="523239" h="228600">
                <a:moveTo>
                  <a:pt x="0" y="138811"/>
                </a:moveTo>
                <a:lnTo>
                  <a:pt x="0" y="151511"/>
                </a:lnTo>
                <a:lnTo>
                  <a:pt x="294131" y="152410"/>
                </a:lnTo>
                <a:lnTo>
                  <a:pt x="294174" y="139710"/>
                </a:lnTo>
                <a:lnTo>
                  <a:pt x="0" y="138811"/>
                </a:lnTo>
                <a:close/>
              </a:path>
              <a:path w="523239" h="228600">
                <a:moveTo>
                  <a:pt x="294301" y="101610"/>
                </a:moveTo>
                <a:lnTo>
                  <a:pt x="294216" y="127010"/>
                </a:lnTo>
                <a:lnTo>
                  <a:pt x="332359" y="127126"/>
                </a:lnTo>
                <a:lnTo>
                  <a:pt x="332359" y="101726"/>
                </a:lnTo>
                <a:lnTo>
                  <a:pt x="294301" y="101610"/>
                </a:lnTo>
                <a:close/>
              </a:path>
              <a:path w="523239" h="228600">
                <a:moveTo>
                  <a:pt x="294343" y="88910"/>
                </a:moveTo>
                <a:lnTo>
                  <a:pt x="294301" y="101610"/>
                </a:lnTo>
                <a:lnTo>
                  <a:pt x="332359" y="101726"/>
                </a:lnTo>
                <a:lnTo>
                  <a:pt x="332359" y="127126"/>
                </a:lnTo>
                <a:lnTo>
                  <a:pt x="498297" y="127126"/>
                </a:lnTo>
                <a:lnTo>
                  <a:pt x="522859" y="114935"/>
                </a:lnTo>
                <a:lnTo>
                  <a:pt x="471415" y="89026"/>
                </a:lnTo>
                <a:lnTo>
                  <a:pt x="332486" y="89026"/>
                </a:lnTo>
                <a:lnTo>
                  <a:pt x="294343" y="88910"/>
                </a:lnTo>
                <a:close/>
              </a:path>
              <a:path w="523239" h="228600">
                <a:moveTo>
                  <a:pt x="126" y="100711"/>
                </a:moveTo>
                <a:lnTo>
                  <a:pt x="126" y="126111"/>
                </a:lnTo>
                <a:lnTo>
                  <a:pt x="294216" y="127010"/>
                </a:lnTo>
                <a:lnTo>
                  <a:pt x="294301" y="101610"/>
                </a:lnTo>
                <a:lnTo>
                  <a:pt x="126" y="100711"/>
                </a:lnTo>
                <a:close/>
              </a:path>
              <a:path w="523239" h="228600">
                <a:moveTo>
                  <a:pt x="294385" y="76210"/>
                </a:moveTo>
                <a:lnTo>
                  <a:pt x="294343" y="88910"/>
                </a:lnTo>
                <a:lnTo>
                  <a:pt x="332486" y="89026"/>
                </a:lnTo>
                <a:lnTo>
                  <a:pt x="332486" y="76326"/>
                </a:lnTo>
                <a:lnTo>
                  <a:pt x="294385" y="76210"/>
                </a:lnTo>
                <a:close/>
              </a:path>
              <a:path w="523239" h="228600">
                <a:moveTo>
                  <a:pt x="294639" y="0"/>
                </a:moveTo>
                <a:lnTo>
                  <a:pt x="294385" y="76210"/>
                </a:lnTo>
                <a:lnTo>
                  <a:pt x="332486" y="76326"/>
                </a:lnTo>
                <a:lnTo>
                  <a:pt x="332486" y="89026"/>
                </a:lnTo>
                <a:lnTo>
                  <a:pt x="471415" y="89026"/>
                </a:lnTo>
                <a:lnTo>
                  <a:pt x="294639" y="0"/>
                </a:lnTo>
                <a:close/>
              </a:path>
              <a:path w="523239" h="228600">
                <a:moveTo>
                  <a:pt x="253" y="75311"/>
                </a:moveTo>
                <a:lnTo>
                  <a:pt x="253" y="88011"/>
                </a:lnTo>
                <a:lnTo>
                  <a:pt x="294343" y="88910"/>
                </a:lnTo>
                <a:lnTo>
                  <a:pt x="294385" y="76210"/>
                </a:lnTo>
                <a:lnTo>
                  <a:pt x="253" y="75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4">
            <a:extLst>
              <a:ext uri="{FF2B5EF4-FFF2-40B4-BE49-F238E27FC236}">
                <a16:creationId xmlns:a16="http://schemas.microsoft.com/office/drawing/2014/main" id="{7F287729-5408-7FC7-D93E-FBAF4F787B4D}"/>
              </a:ext>
            </a:extLst>
          </p:cNvPr>
          <p:cNvGrpSpPr/>
          <p:nvPr/>
        </p:nvGrpSpPr>
        <p:grpSpPr>
          <a:xfrm>
            <a:off x="3768661" y="2184178"/>
            <a:ext cx="354330" cy="354330"/>
            <a:chOff x="2244661" y="2890837"/>
            <a:chExt cx="354330" cy="354330"/>
          </a:xfrm>
        </p:grpSpPr>
        <p:sp>
          <p:nvSpPr>
            <p:cNvPr id="53" name="object 5">
              <a:extLst>
                <a:ext uri="{FF2B5EF4-FFF2-40B4-BE49-F238E27FC236}">
                  <a16:creationId xmlns:a16="http://schemas.microsoft.com/office/drawing/2014/main" id="{7C8BA60A-2A3F-95F6-A054-11D94DD9C1B9}"/>
                </a:ext>
              </a:extLst>
            </p:cNvPr>
            <p:cNvSpPr/>
            <p:nvPr/>
          </p:nvSpPr>
          <p:spPr>
            <a:xfrm>
              <a:off x="2249423" y="2895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6">
              <a:extLst>
                <a:ext uri="{FF2B5EF4-FFF2-40B4-BE49-F238E27FC236}">
                  <a16:creationId xmlns:a16="http://schemas.microsoft.com/office/drawing/2014/main" id="{CE0E4B32-C265-9E0C-249C-BC6F13FBD9E9}"/>
                </a:ext>
              </a:extLst>
            </p:cNvPr>
            <p:cNvSpPr/>
            <p:nvPr/>
          </p:nvSpPr>
          <p:spPr>
            <a:xfrm>
              <a:off x="2249423" y="2895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7">
            <a:extLst>
              <a:ext uri="{FF2B5EF4-FFF2-40B4-BE49-F238E27FC236}">
                <a16:creationId xmlns:a16="http://schemas.microsoft.com/office/drawing/2014/main" id="{F369591F-3470-9397-E31A-E722EEC3CAE7}"/>
              </a:ext>
            </a:extLst>
          </p:cNvPr>
          <p:cNvSpPr txBox="1"/>
          <p:nvPr/>
        </p:nvSpPr>
        <p:spPr>
          <a:xfrm>
            <a:off x="3857625" y="215553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56" name="object 8">
            <a:extLst>
              <a:ext uri="{FF2B5EF4-FFF2-40B4-BE49-F238E27FC236}">
                <a16:creationId xmlns:a16="http://schemas.microsoft.com/office/drawing/2014/main" id="{3DFDC8CE-7E72-601F-F09A-D83647515721}"/>
              </a:ext>
            </a:extLst>
          </p:cNvPr>
          <p:cNvGrpSpPr/>
          <p:nvPr/>
        </p:nvGrpSpPr>
        <p:grpSpPr>
          <a:xfrm>
            <a:off x="2470213" y="2184178"/>
            <a:ext cx="354330" cy="354330"/>
            <a:chOff x="946213" y="2890837"/>
            <a:chExt cx="354330" cy="354330"/>
          </a:xfrm>
        </p:grpSpPr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AA40DCCD-2422-464A-2835-C77A529A52CF}"/>
                </a:ext>
              </a:extLst>
            </p:cNvPr>
            <p:cNvSpPr/>
            <p:nvPr/>
          </p:nvSpPr>
          <p:spPr>
            <a:xfrm>
              <a:off x="950975" y="2895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172212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2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4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2B148DEC-DA2C-731C-1D85-21D4566BE92F}"/>
                </a:ext>
              </a:extLst>
            </p:cNvPr>
            <p:cNvSpPr/>
            <p:nvPr/>
          </p:nvSpPr>
          <p:spPr>
            <a:xfrm>
              <a:off x="950975" y="2895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2" y="0"/>
                  </a:lnTo>
                  <a:lnTo>
                    <a:pt x="217992" y="6150"/>
                  </a:lnTo>
                  <a:lnTo>
                    <a:pt x="259130" y="23509"/>
                  </a:lnTo>
                  <a:lnTo>
                    <a:pt x="293984" y="50434"/>
                  </a:lnTo>
                  <a:lnTo>
                    <a:pt x="320912" y="85287"/>
                  </a:lnTo>
                  <a:lnTo>
                    <a:pt x="338272" y="126426"/>
                  </a:lnTo>
                  <a:lnTo>
                    <a:pt x="344424" y="172212"/>
                  </a:lnTo>
                  <a:lnTo>
                    <a:pt x="338272" y="217997"/>
                  </a:lnTo>
                  <a:lnTo>
                    <a:pt x="320912" y="259136"/>
                  </a:lnTo>
                  <a:lnTo>
                    <a:pt x="293984" y="293989"/>
                  </a:lnTo>
                  <a:lnTo>
                    <a:pt x="259130" y="320914"/>
                  </a:lnTo>
                  <a:lnTo>
                    <a:pt x="217992" y="338273"/>
                  </a:lnTo>
                  <a:lnTo>
                    <a:pt x="172212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11">
            <a:extLst>
              <a:ext uri="{FF2B5EF4-FFF2-40B4-BE49-F238E27FC236}">
                <a16:creationId xmlns:a16="http://schemas.microsoft.com/office/drawing/2014/main" id="{D06C7DFD-5632-F972-C5BE-2E45E5821C5A}"/>
              </a:ext>
            </a:extLst>
          </p:cNvPr>
          <p:cNvSpPr txBox="1"/>
          <p:nvPr/>
        </p:nvSpPr>
        <p:spPr>
          <a:xfrm>
            <a:off x="2558592" y="215553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60" name="object 12">
            <a:extLst>
              <a:ext uri="{FF2B5EF4-FFF2-40B4-BE49-F238E27FC236}">
                <a16:creationId xmlns:a16="http://schemas.microsoft.com/office/drawing/2014/main" id="{8DBBBACA-1234-4586-628B-62C6F7DE26C7}"/>
              </a:ext>
            </a:extLst>
          </p:cNvPr>
          <p:cNvGrpSpPr/>
          <p:nvPr/>
        </p:nvGrpSpPr>
        <p:grpSpPr>
          <a:xfrm>
            <a:off x="2851213" y="2717578"/>
            <a:ext cx="1612900" cy="354330"/>
            <a:chOff x="1327213" y="3424237"/>
            <a:chExt cx="1612900" cy="354330"/>
          </a:xfrm>
        </p:grpSpPr>
        <p:sp>
          <p:nvSpPr>
            <p:cNvPr id="61" name="object 13">
              <a:extLst>
                <a:ext uri="{FF2B5EF4-FFF2-40B4-BE49-F238E27FC236}">
                  <a16:creationId xmlns:a16="http://schemas.microsoft.com/office/drawing/2014/main" id="{D965F3E0-E499-89B2-0469-209DFCC94175}"/>
                </a:ext>
              </a:extLst>
            </p:cNvPr>
            <p:cNvSpPr/>
            <p:nvPr/>
          </p:nvSpPr>
          <p:spPr>
            <a:xfrm>
              <a:off x="1904999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23BFA363-6441-8CAF-FCC6-0BBE951BE763}"/>
                </a:ext>
              </a:extLst>
            </p:cNvPr>
            <p:cNvSpPr/>
            <p:nvPr/>
          </p:nvSpPr>
          <p:spPr>
            <a:xfrm>
              <a:off x="1904999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5">
              <a:extLst>
                <a:ext uri="{FF2B5EF4-FFF2-40B4-BE49-F238E27FC236}">
                  <a16:creationId xmlns:a16="http://schemas.microsoft.com/office/drawing/2014/main" id="{248FEB30-0890-9204-D568-083FDA61631E}"/>
                </a:ext>
              </a:extLst>
            </p:cNvPr>
            <p:cNvSpPr/>
            <p:nvPr/>
          </p:nvSpPr>
          <p:spPr>
            <a:xfrm>
              <a:off x="2590800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6">
              <a:extLst>
                <a:ext uri="{FF2B5EF4-FFF2-40B4-BE49-F238E27FC236}">
                  <a16:creationId xmlns:a16="http://schemas.microsoft.com/office/drawing/2014/main" id="{AA403C92-7DAA-99C2-01B2-D375448D1A52}"/>
                </a:ext>
              </a:extLst>
            </p:cNvPr>
            <p:cNvSpPr/>
            <p:nvPr/>
          </p:nvSpPr>
          <p:spPr>
            <a:xfrm>
              <a:off x="2590800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7">
              <a:extLst>
                <a:ext uri="{FF2B5EF4-FFF2-40B4-BE49-F238E27FC236}">
                  <a16:creationId xmlns:a16="http://schemas.microsoft.com/office/drawing/2014/main" id="{35F9B7F7-3382-3229-B2E1-78909247900E}"/>
                </a:ext>
              </a:extLst>
            </p:cNvPr>
            <p:cNvSpPr/>
            <p:nvPr/>
          </p:nvSpPr>
          <p:spPr>
            <a:xfrm>
              <a:off x="1331975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8">
              <a:extLst>
                <a:ext uri="{FF2B5EF4-FFF2-40B4-BE49-F238E27FC236}">
                  <a16:creationId xmlns:a16="http://schemas.microsoft.com/office/drawing/2014/main" id="{FEDB6A85-4892-4C25-2FAB-9DDC2990BAFD}"/>
                </a:ext>
              </a:extLst>
            </p:cNvPr>
            <p:cNvSpPr/>
            <p:nvPr/>
          </p:nvSpPr>
          <p:spPr>
            <a:xfrm>
              <a:off x="1331975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19">
            <a:extLst>
              <a:ext uri="{FF2B5EF4-FFF2-40B4-BE49-F238E27FC236}">
                <a16:creationId xmlns:a16="http://schemas.microsoft.com/office/drawing/2014/main" id="{470474A4-57B7-40A3-267A-197DCF06CD07}"/>
              </a:ext>
            </a:extLst>
          </p:cNvPr>
          <p:cNvSpPr txBox="1"/>
          <p:nvPr/>
        </p:nvSpPr>
        <p:spPr>
          <a:xfrm>
            <a:off x="2939922" y="2689194"/>
            <a:ext cx="151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54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8	10</a:t>
            </a:r>
          </a:p>
        </p:txBody>
      </p:sp>
      <p:grpSp>
        <p:nvGrpSpPr>
          <p:cNvPr id="68" name="object 20">
            <a:extLst>
              <a:ext uri="{FF2B5EF4-FFF2-40B4-BE49-F238E27FC236}">
                <a16:creationId xmlns:a16="http://schemas.microsoft.com/office/drawing/2014/main" id="{6B240D75-8245-13CD-D3BD-E8A85467B00B}"/>
              </a:ext>
            </a:extLst>
          </p:cNvPr>
          <p:cNvGrpSpPr/>
          <p:nvPr/>
        </p:nvGrpSpPr>
        <p:grpSpPr>
          <a:xfrm>
            <a:off x="2052637" y="2717578"/>
            <a:ext cx="354330" cy="354330"/>
            <a:chOff x="528637" y="3424237"/>
            <a:chExt cx="354330" cy="354330"/>
          </a:xfrm>
        </p:grpSpPr>
        <p:sp>
          <p:nvSpPr>
            <p:cNvPr id="69" name="object 21">
              <a:extLst>
                <a:ext uri="{FF2B5EF4-FFF2-40B4-BE49-F238E27FC236}">
                  <a16:creationId xmlns:a16="http://schemas.microsoft.com/office/drawing/2014/main" id="{A29F9FDE-15B8-C9B5-BB7A-C574F49DEDCB}"/>
                </a:ext>
              </a:extLst>
            </p:cNvPr>
            <p:cNvSpPr/>
            <p:nvPr/>
          </p:nvSpPr>
          <p:spPr>
            <a:xfrm>
              <a:off x="533400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2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4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2">
              <a:extLst>
                <a:ext uri="{FF2B5EF4-FFF2-40B4-BE49-F238E27FC236}">
                  <a16:creationId xmlns:a16="http://schemas.microsoft.com/office/drawing/2014/main" id="{91C31254-43A3-E9AA-0EF3-0D7A91B6DB66}"/>
                </a:ext>
              </a:extLst>
            </p:cNvPr>
            <p:cNvSpPr/>
            <p:nvPr/>
          </p:nvSpPr>
          <p:spPr>
            <a:xfrm>
              <a:off x="533400" y="3429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2" y="0"/>
                  </a:lnTo>
                  <a:lnTo>
                    <a:pt x="217992" y="6150"/>
                  </a:lnTo>
                  <a:lnTo>
                    <a:pt x="259130" y="23509"/>
                  </a:lnTo>
                  <a:lnTo>
                    <a:pt x="293984" y="50434"/>
                  </a:lnTo>
                  <a:lnTo>
                    <a:pt x="320912" y="85287"/>
                  </a:lnTo>
                  <a:lnTo>
                    <a:pt x="338272" y="126426"/>
                  </a:lnTo>
                  <a:lnTo>
                    <a:pt x="344424" y="172212"/>
                  </a:lnTo>
                  <a:lnTo>
                    <a:pt x="338272" y="217997"/>
                  </a:lnTo>
                  <a:lnTo>
                    <a:pt x="320912" y="259136"/>
                  </a:lnTo>
                  <a:lnTo>
                    <a:pt x="293984" y="293989"/>
                  </a:lnTo>
                  <a:lnTo>
                    <a:pt x="259130" y="320914"/>
                  </a:lnTo>
                  <a:lnTo>
                    <a:pt x="217992" y="338273"/>
                  </a:lnTo>
                  <a:lnTo>
                    <a:pt x="172212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23">
            <a:extLst>
              <a:ext uri="{FF2B5EF4-FFF2-40B4-BE49-F238E27FC236}">
                <a16:creationId xmlns:a16="http://schemas.microsoft.com/office/drawing/2014/main" id="{DC497860-6DA2-6FA7-FF11-6A7D0B60EB02}"/>
              </a:ext>
            </a:extLst>
          </p:cNvPr>
          <p:cNvSpPr txBox="1"/>
          <p:nvPr/>
        </p:nvSpPr>
        <p:spPr>
          <a:xfrm>
            <a:off x="2141016" y="268919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72" name="object 24">
            <a:extLst>
              <a:ext uri="{FF2B5EF4-FFF2-40B4-BE49-F238E27FC236}">
                <a16:creationId xmlns:a16="http://schemas.microsoft.com/office/drawing/2014/main" id="{2A029A2D-8EAF-2E22-07EE-C83660CD8DAD}"/>
              </a:ext>
            </a:extLst>
          </p:cNvPr>
          <p:cNvSpPr txBox="1"/>
          <p:nvPr/>
        </p:nvSpPr>
        <p:spPr>
          <a:xfrm>
            <a:off x="4427601" y="116493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14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3" name="object 25">
            <a:extLst>
              <a:ext uri="{FF2B5EF4-FFF2-40B4-BE49-F238E27FC236}">
                <a16:creationId xmlns:a16="http://schemas.microsoft.com/office/drawing/2014/main" id="{1BEC3947-99C7-B4DA-23A2-6EDE7EF943C5}"/>
              </a:ext>
            </a:extLst>
          </p:cNvPr>
          <p:cNvGrpSpPr/>
          <p:nvPr/>
        </p:nvGrpSpPr>
        <p:grpSpPr>
          <a:xfrm>
            <a:off x="1824227" y="1489934"/>
            <a:ext cx="2468880" cy="2191385"/>
            <a:chOff x="300227" y="2196592"/>
            <a:chExt cx="2468880" cy="2191385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C8C12029-7899-AB6C-A085-EB9B7742F385}"/>
                </a:ext>
              </a:extLst>
            </p:cNvPr>
            <p:cNvSpPr/>
            <p:nvPr/>
          </p:nvSpPr>
          <p:spPr>
            <a:xfrm>
              <a:off x="1894331" y="2580132"/>
              <a:ext cx="869950" cy="849630"/>
            </a:xfrm>
            <a:custGeom>
              <a:avLst/>
              <a:gdLst/>
              <a:ahLst/>
              <a:cxnLst/>
              <a:rect l="l" t="t" r="r" b="b"/>
              <a:pathLst>
                <a:path w="869950" h="849629">
                  <a:moveTo>
                    <a:pt x="406654" y="609600"/>
                  </a:moveTo>
                  <a:lnTo>
                    <a:pt x="184404" y="849248"/>
                  </a:lnTo>
                </a:path>
                <a:path w="869950" h="849629">
                  <a:moveTo>
                    <a:pt x="649224" y="609600"/>
                  </a:moveTo>
                  <a:lnTo>
                    <a:pt x="869950" y="849248"/>
                  </a:lnTo>
                </a:path>
                <a:path w="869950" h="849629">
                  <a:moveTo>
                    <a:pt x="0" y="0"/>
                  </a:moveTo>
                  <a:lnTo>
                    <a:pt x="528574" y="3158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646D0BF5-E8AA-BC3C-E970-505BAF909F64}"/>
                </a:ext>
              </a:extLst>
            </p:cNvPr>
            <p:cNvSpPr/>
            <p:nvPr/>
          </p:nvSpPr>
          <p:spPr>
            <a:xfrm>
              <a:off x="304799" y="4038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2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3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8">
              <a:extLst>
                <a:ext uri="{FF2B5EF4-FFF2-40B4-BE49-F238E27FC236}">
                  <a16:creationId xmlns:a16="http://schemas.microsoft.com/office/drawing/2014/main" id="{68C2A55E-77E3-8C24-AAB3-2588447795F1}"/>
                </a:ext>
              </a:extLst>
            </p:cNvPr>
            <p:cNvSpPr/>
            <p:nvPr/>
          </p:nvSpPr>
          <p:spPr>
            <a:xfrm>
              <a:off x="304799" y="3723132"/>
              <a:ext cx="344805" cy="660400"/>
            </a:xfrm>
            <a:custGeom>
              <a:avLst/>
              <a:gdLst/>
              <a:ahLst/>
              <a:cxnLst/>
              <a:rect l="l" t="t" r="r" b="b"/>
              <a:pathLst>
                <a:path w="344805" h="660400">
                  <a:moveTo>
                    <a:pt x="0" y="487680"/>
                  </a:moveTo>
                  <a:lnTo>
                    <a:pt x="6151" y="441894"/>
                  </a:lnTo>
                  <a:lnTo>
                    <a:pt x="23511" y="400755"/>
                  </a:lnTo>
                  <a:lnTo>
                    <a:pt x="50439" y="365902"/>
                  </a:lnTo>
                  <a:lnTo>
                    <a:pt x="85293" y="338977"/>
                  </a:lnTo>
                  <a:lnTo>
                    <a:pt x="126431" y="321618"/>
                  </a:lnTo>
                  <a:lnTo>
                    <a:pt x="172212" y="315468"/>
                  </a:lnTo>
                  <a:lnTo>
                    <a:pt x="217992" y="321618"/>
                  </a:lnTo>
                  <a:lnTo>
                    <a:pt x="259130" y="338977"/>
                  </a:lnTo>
                  <a:lnTo>
                    <a:pt x="293984" y="365902"/>
                  </a:lnTo>
                  <a:lnTo>
                    <a:pt x="320912" y="400755"/>
                  </a:lnTo>
                  <a:lnTo>
                    <a:pt x="338272" y="441894"/>
                  </a:lnTo>
                  <a:lnTo>
                    <a:pt x="344423" y="487680"/>
                  </a:lnTo>
                  <a:lnTo>
                    <a:pt x="338272" y="533465"/>
                  </a:lnTo>
                  <a:lnTo>
                    <a:pt x="320912" y="574604"/>
                  </a:lnTo>
                  <a:lnTo>
                    <a:pt x="293984" y="609457"/>
                  </a:lnTo>
                  <a:lnTo>
                    <a:pt x="259130" y="636382"/>
                  </a:lnTo>
                  <a:lnTo>
                    <a:pt x="217992" y="653741"/>
                  </a:lnTo>
                  <a:lnTo>
                    <a:pt x="172212" y="659892"/>
                  </a:lnTo>
                  <a:lnTo>
                    <a:pt x="126431" y="653741"/>
                  </a:lnTo>
                  <a:lnTo>
                    <a:pt x="85293" y="636382"/>
                  </a:lnTo>
                  <a:lnTo>
                    <a:pt x="50439" y="609457"/>
                  </a:lnTo>
                  <a:lnTo>
                    <a:pt x="23511" y="574604"/>
                  </a:lnTo>
                  <a:lnTo>
                    <a:pt x="6151" y="533465"/>
                  </a:lnTo>
                  <a:lnTo>
                    <a:pt x="0" y="487680"/>
                  </a:lnTo>
                  <a:close/>
                </a:path>
                <a:path w="344805" h="660400">
                  <a:moveTo>
                    <a:pt x="280098" y="0"/>
                  </a:moveTo>
                  <a:lnTo>
                    <a:pt x="173736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9">
              <a:extLst>
                <a:ext uri="{FF2B5EF4-FFF2-40B4-BE49-F238E27FC236}">
                  <a16:creationId xmlns:a16="http://schemas.microsoft.com/office/drawing/2014/main" id="{42CD0A69-09E0-7F42-8EC6-45767A36383C}"/>
                </a:ext>
              </a:extLst>
            </p:cNvPr>
            <p:cNvSpPr/>
            <p:nvPr/>
          </p:nvSpPr>
          <p:spPr>
            <a:xfrm>
              <a:off x="722376" y="4038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1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1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3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0">
              <a:extLst>
                <a:ext uri="{FF2B5EF4-FFF2-40B4-BE49-F238E27FC236}">
                  <a16:creationId xmlns:a16="http://schemas.microsoft.com/office/drawing/2014/main" id="{801581AD-8E45-B8F1-7B5C-C9D162AE05EA}"/>
                </a:ext>
              </a:extLst>
            </p:cNvPr>
            <p:cNvSpPr/>
            <p:nvPr/>
          </p:nvSpPr>
          <p:spPr>
            <a:xfrm>
              <a:off x="707136" y="3189732"/>
              <a:ext cx="360045" cy="1193800"/>
            </a:xfrm>
            <a:custGeom>
              <a:avLst/>
              <a:gdLst/>
              <a:ahLst/>
              <a:cxnLst/>
              <a:rect l="l" t="t" r="r" b="b"/>
              <a:pathLst>
                <a:path w="360044" h="1193800">
                  <a:moveTo>
                    <a:pt x="15240" y="1021079"/>
                  </a:moveTo>
                  <a:lnTo>
                    <a:pt x="21391" y="975294"/>
                  </a:lnTo>
                  <a:lnTo>
                    <a:pt x="38751" y="934155"/>
                  </a:lnTo>
                  <a:lnTo>
                    <a:pt x="65679" y="899302"/>
                  </a:lnTo>
                  <a:lnTo>
                    <a:pt x="100533" y="872377"/>
                  </a:lnTo>
                  <a:lnTo>
                    <a:pt x="141671" y="855018"/>
                  </a:lnTo>
                  <a:lnTo>
                    <a:pt x="187451" y="848867"/>
                  </a:lnTo>
                  <a:lnTo>
                    <a:pt x="233232" y="855018"/>
                  </a:lnTo>
                  <a:lnTo>
                    <a:pt x="274370" y="872377"/>
                  </a:lnTo>
                  <a:lnTo>
                    <a:pt x="309224" y="899302"/>
                  </a:lnTo>
                  <a:lnTo>
                    <a:pt x="336152" y="934155"/>
                  </a:lnTo>
                  <a:lnTo>
                    <a:pt x="353512" y="975294"/>
                  </a:lnTo>
                  <a:lnTo>
                    <a:pt x="359664" y="1021079"/>
                  </a:lnTo>
                  <a:lnTo>
                    <a:pt x="353512" y="1066865"/>
                  </a:lnTo>
                  <a:lnTo>
                    <a:pt x="336152" y="1108004"/>
                  </a:lnTo>
                  <a:lnTo>
                    <a:pt x="309224" y="1142857"/>
                  </a:lnTo>
                  <a:lnTo>
                    <a:pt x="274370" y="1169782"/>
                  </a:lnTo>
                  <a:lnTo>
                    <a:pt x="233232" y="1187141"/>
                  </a:lnTo>
                  <a:lnTo>
                    <a:pt x="187451" y="1193291"/>
                  </a:lnTo>
                  <a:lnTo>
                    <a:pt x="141671" y="1187141"/>
                  </a:lnTo>
                  <a:lnTo>
                    <a:pt x="100533" y="1169782"/>
                  </a:lnTo>
                  <a:lnTo>
                    <a:pt x="65679" y="1142857"/>
                  </a:lnTo>
                  <a:lnTo>
                    <a:pt x="38751" y="1108004"/>
                  </a:lnTo>
                  <a:lnTo>
                    <a:pt x="21391" y="1066865"/>
                  </a:lnTo>
                  <a:lnTo>
                    <a:pt x="15240" y="1021079"/>
                  </a:lnTo>
                  <a:close/>
                </a:path>
                <a:path w="360044" h="1193800">
                  <a:moveTo>
                    <a:pt x="120395" y="533399"/>
                  </a:moveTo>
                  <a:lnTo>
                    <a:pt x="188658" y="849248"/>
                  </a:lnTo>
                </a:path>
                <a:path w="360044" h="1193800">
                  <a:moveTo>
                    <a:pt x="295275" y="0"/>
                  </a:moveTo>
                  <a:lnTo>
                    <a:pt x="0" y="2396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1">
              <a:extLst>
                <a:ext uri="{FF2B5EF4-FFF2-40B4-BE49-F238E27FC236}">
                  <a16:creationId xmlns:a16="http://schemas.microsoft.com/office/drawing/2014/main" id="{BEE8D639-84F6-5D26-ADF0-7F553BB8E6CE}"/>
                </a:ext>
              </a:extLst>
            </p:cNvPr>
            <p:cNvSpPr/>
            <p:nvPr/>
          </p:nvSpPr>
          <p:spPr>
            <a:xfrm>
              <a:off x="1143000" y="4038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2">
              <a:extLst>
                <a:ext uri="{FF2B5EF4-FFF2-40B4-BE49-F238E27FC236}">
                  <a16:creationId xmlns:a16="http://schemas.microsoft.com/office/drawing/2014/main" id="{13D31D7C-01CD-FF87-6A74-AEC302A29ADA}"/>
                </a:ext>
              </a:extLst>
            </p:cNvPr>
            <p:cNvSpPr/>
            <p:nvPr/>
          </p:nvSpPr>
          <p:spPr>
            <a:xfrm>
              <a:off x="1124711" y="2580132"/>
              <a:ext cx="527050" cy="1803400"/>
            </a:xfrm>
            <a:custGeom>
              <a:avLst/>
              <a:gdLst/>
              <a:ahLst/>
              <a:cxnLst/>
              <a:rect l="l" t="t" r="r" b="b"/>
              <a:pathLst>
                <a:path w="527050" h="1803400">
                  <a:moveTo>
                    <a:pt x="18287" y="1630679"/>
                  </a:moveTo>
                  <a:lnTo>
                    <a:pt x="24439" y="1584894"/>
                  </a:lnTo>
                  <a:lnTo>
                    <a:pt x="41799" y="1543755"/>
                  </a:lnTo>
                  <a:lnTo>
                    <a:pt x="68727" y="1508902"/>
                  </a:lnTo>
                  <a:lnTo>
                    <a:pt x="103581" y="1481977"/>
                  </a:lnTo>
                  <a:lnTo>
                    <a:pt x="144719" y="1464618"/>
                  </a:lnTo>
                  <a:lnTo>
                    <a:pt x="190500" y="1458467"/>
                  </a:lnTo>
                  <a:lnTo>
                    <a:pt x="236285" y="1464618"/>
                  </a:lnTo>
                  <a:lnTo>
                    <a:pt x="277424" y="1481977"/>
                  </a:lnTo>
                  <a:lnTo>
                    <a:pt x="312277" y="1508902"/>
                  </a:lnTo>
                  <a:lnTo>
                    <a:pt x="339202" y="1543755"/>
                  </a:lnTo>
                  <a:lnTo>
                    <a:pt x="356561" y="1584894"/>
                  </a:lnTo>
                  <a:lnTo>
                    <a:pt x="362712" y="1630679"/>
                  </a:lnTo>
                  <a:lnTo>
                    <a:pt x="356561" y="1676465"/>
                  </a:lnTo>
                  <a:lnTo>
                    <a:pt x="339202" y="1717604"/>
                  </a:lnTo>
                  <a:lnTo>
                    <a:pt x="312277" y="1752457"/>
                  </a:lnTo>
                  <a:lnTo>
                    <a:pt x="277424" y="1779382"/>
                  </a:lnTo>
                  <a:lnTo>
                    <a:pt x="236285" y="1796741"/>
                  </a:lnTo>
                  <a:lnTo>
                    <a:pt x="190500" y="1802891"/>
                  </a:lnTo>
                  <a:lnTo>
                    <a:pt x="144719" y="1796741"/>
                  </a:lnTo>
                  <a:lnTo>
                    <a:pt x="103581" y="1779382"/>
                  </a:lnTo>
                  <a:lnTo>
                    <a:pt x="68727" y="1752457"/>
                  </a:lnTo>
                  <a:lnTo>
                    <a:pt x="41799" y="1717604"/>
                  </a:lnTo>
                  <a:lnTo>
                    <a:pt x="24439" y="1676465"/>
                  </a:lnTo>
                  <a:lnTo>
                    <a:pt x="18287" y="1630679"/>
                  </a:lnTo>
                  <a:close/>
                </a:path>
                <a:path w="527050" h="1803400">
                  <a:moveTo>
                    <a:pt x="258699" y="1142999"/>
                  </a:moveTo>
                  <a:lnTo>
                    <a:pt x="192024" y="1458848"/>
                  </a:lnTo>
                </a:path>
                <a:path w="527050" h="1803400">
                  <a:moveTo>
                    <a:pt x="120396" y="609600"/>
                  </a:moveTo>
                  <a:lnTo>
                    <a:pt x="380746" y="849248"/>
                  </a:lnTo>
                </a:path>
                <a:path w="527050" h="1803400">
                  <a:moveTo>
                    <a:pt x="527050" y="0"/>
                  </a:moveTo>
                  <a:lnTo>
                    <a:pt x="0" y="3158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3">
              <a:extLst>
                <a:ext uri="{FF2B5EF4-FFF2-40B4-BE49-F238E27FC236}">
                  <a16:creationId xmlns:a16="http://schemas.microsoft.com/office/drawing/2014/main" id="{649AFE7C-6AAC-B204-656C-2F5B9049E504}"/>
                </a:ext>
              </a:extLst>
            </p:cNvPr>
            <p:cNvSpPr/>
            <p:nvPr/>
          </p:nvSpPr>
          <p:spPr>
            <a:xfrm>
              <a:off x="1600200" y="2286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4">
              <a:extLst>
                <a:ext uri="{FF2B5EF4-FFF2-40B4-BE49-F238E27FC236}">
                  <a16:creationId xmlns:a16="http://schemas.microsoft.com/office/drawing/2014/main" id="{E29E7326-611A-159D-A72A-3389B06A8D59}"/>
                </a:ext>
              </a:extLst>
            </p:cNvPr>
            <p:cNvSpPr/>
            <p:nvPr/>
          </p:nvSpPr>
          <p:spPr>
            <a:xfrm>
              <a:off x="1600200" y="2286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5">
              <a:extLst>
                <a:ext uri="{FF2B5EF4-FFF2-40B4-BE49-F238E27FC236}">
                  <a16:creationId xmlns:a16="http://schemas.microsoft.com/office/drawing/2014/main" id="{42A9D848-6B98-EBFA-2E13-26442F653AD8}"/>
                </a:ext>
              </a:extLst>
            </p:cNvPr>
            <p:cNvSpPr/>
            <p:nvPr/>
          </p:nvSpPr>
          <p:spPr>
            <a:xfrm>
              <a:off x="1945385" y="2196592"/>
              <a:ext cx="798830" cy="277495"/>
            </a:xfrm>
            <a:custGeom>
              <a:avLst/>
              <a:gdLst/>
              <a:ahLst/>
              <a:cxnLst/>
              <a:rect l="l" t="t" r="r" b="b"/>
              <a:pathLst>
                <a:path w="798830" h="277494">
                  <a:moveTo>
                    <a:pt x="62611" y="202946"/>
                  </a:moveTo>
                  <a:lnTo>
                    <a:pt x="0" y="263144"/>
                  </a:lnTo>
                  <a:lnTo>
                    <a:pt x="85725" y="277113"/>
                  </a:lnTo>
                  <a:lnTo>
                    <a:pt x="79234" y="256286"/>
                  </a:lnTo>
                  <a:lnTo>
                    <a:pt x="65658" y="256286"/>
                  </a:lnTo>
                  <a:lnTo>
                    <a:pt x="57912" y="231521"/>
                  </a:lnTo>
                  <a:lnTo>
                    <a:pt x="70310" y="227652"/>
                  </a:lnTo>
                  <a:lnTo>
                    <a:pt x="62611" y="202946"/>
                  </a:lnTo>
                  <a:close/>
                </a:path>
                <a:path w="798830" h="277494">
                  <a:moveTo>
                    <a:pt x="70310" y="227652"/>
                  </a:moveTo>
                  <a:lnTo>
                    <a:pt x="57912" y="231521"/>
                  </a:lnTo>
                  <a:lnTo>
                    <a:pt x="65658" y="256286"/>
                  </a:lnTo>
                  <a:lnTo>
                    <a:pt x="78030" y="252423"/>
                  </a:lnTo>
                  <a:lnTo>
                    <a:pt x="70310" y="227652"/>
                  </a:lnTo>
                  <a:close/>
                </a:path>
                <a:path w="798830" h="277494">
                  <a:moveTo>
                    <a:pt x="78030" y="252423"/>
                  </a:moveTo>
                  <a:lnTo>
                    <a:pt x="65658" y="256286"/>
                  </a:lnTo>
                  <a:lnTo>
                    <a:pt x="79234" y="256286"/>
                  </a:lnTo>
                  <a:lnTo>
                    <a:pt x="78030" y="252423"/>
                  </a:lnTo>
                  <a:close/>
                </a:path>
                <a:path w="798830" h="277494">
                  <a:moveTo>
                    <a:pt x="720453" y="24803"/>
                  </a:moveTo>
                  <a:lnTo>
                    <a:pt x="70310" y="227652"/>
                  </a:lnTo>
                  <a:lnTo>
                    <a:pt x="78030" y="252423"/>
                  </a:lnTo>
                  <a:lnTo>
                    <a:pt x="728139" y="49463"/>
                  </a:lnTo>
                  <a:lnTo>
                    <a:pt x="720453" y="24803"/>
                  </a:lnTo>
                  <a:close/>
                </a:path>
                <a:path w="798830" h="277494">
                  <a:moveTo>
                    <a:pt x="791184" y="20955"/>
                  </a:moveTo>
                  <a:lnTo>
                    <a:pt x="732789" y="20955"/>
                  </a:lnTo>
                  <a:lnTo>
                    <a:pt x="740537" y="45593"/>
                  </a:lnTo>
                  <a:lnTo>
                    <a:pt x="728139" y="49463"/>
                  </a:lnTo>
                  <a:lnTo>
                    <a:pt x="735838" y="74168"/>
                  </a:lnTo>
                  <a:lnTo>
                    <a:pt x="791184" y="20955"/>
                  </a:lnTo>
                  <a:close/>
                </a:path>
                <a:path w="798830" h="277494">
                  <a:moveTo>
                    <a:pt x="732789" y="20955"/>
                  </a:moveTo>
                  <a:lnTo>
                    <a:pt x="720453" y="24803"/>
                  </a:lnTo>
                  <a:lnTo>
                    <a:pt x="728139" y="49463"/>
                  </a:lnTo>
                  <a:lnTo>
                    <a:pt x="740537" y="45593"/>
                  </a:lnTo>
                  <a:lnTo>
                    <a:pt x="732789" y="20955"/>
                  </a:lnTo>
                  <a:close/>
                </a:path>
                <a:path w="798830" h="277494">
                  <a:moveTo>
                    <a:pt x="712724" y="0"/>
                  </a:moveTo>
                  <a:lnTo>
                    <a:pt x="720453" y="24803"/>
                  </a:lnTo>
                  <a:lnTo>
                    <a:pt x="732789" y="20955"/>
                  </a:lnTo>
                  <a:lnTo>
                    <a:pt x="791184" y="20955"/>
                  </a:lnTo>
                  <a:lnTo>
                    <a:pt x="798449" y="13970"/>
                  </a:lnTo>
                  <a:lnTo>
                    <a:pt x="71272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36">
            <a:extLst>
              <a:ext uri="{FF2B5EF4-FFF2-40B4-BE49-F238E27FC236}">
                <a16:creationId xmlns:a16="http://schemas.microsoft.com/office/drawing/2014/main" id="{C1C0B8A1-0BA2-42A5-FE2E-08D84DE8A40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6404" y="1573245"/>
            <a:ext cx="5574792" cy="2107692"/>
          </a:xfrm>
          <a:prstGeom prst="rect">
            <a:avLst/>
          </a:prstGeom>
        </p:spPr>
      </p:pic>
      <p:sp>
        <p:nvSpPr>
          <p:cNvPr id="85" name="object 37">
            <a:extLst>
              <a:ext uri="{FF2B5EF4-FFF2-40B4-BE49-F238E27FC236}">
                <a16:creationId xmlns:a16="http://schemas.microsoft.com/office/drawing/2014/main" id="{CC4612BB-53A8-AF1C-255E-31BB0F4F7FC2}"/>
              </a:ext>
            </a:extLst>
          </p:cNvPr>
          <p:cNvSpPr txBox="1"/>
          <p:nvPr/>
        </p:nvSpPr>
        <p:spPr>
          <a:xfrm>
            <a:off x="5491353" y="215553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86" name="object 38">
            <a:extLst>
              <a:ext uri="{FF2B5EF4-FFF2-40B4-BE49-F238E27FC236}">
                <a16:creationId xmlns:a16="http://schemas.microsoft.com/office/drawing/2014/main" id="{579123F3-48F4-DEA0-FFDC-C8BE6AC43993}"/>
              </a:ext>
            </a:extLst>
          </p:cNvPr>
          <p:cNvSpPr txBox="1"/>
          <p:nvPr/>
        </p:nvSpPr>
        <p:spPr>
          <a:xfrm>
            <a:off x="5872354" y="2689194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54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8	10</a:t>
            </a:r>
          </a:p>
        </p:txBody>
      </p:sp>
      <p:sp>
        <p:nvSpPr>
          <p:cNvPr id="87" name="object 39">
            <a:extLst>
              <a:ext uri="{FF2B5EF4-FFF2-40B4-BE49-F238E27FC236}">
                <a16:creationId xmlns:a16="http://schemas.microsoft.com/office/drawing/2014/main" id="{C239F4D2-5067-0921-BB89-1400F53C675E}"/>
              </a:ext>
            </a:extLst>
          </p:cNvPr>
          <p:cNvSpPr txBox="1"/>
          <p:nvPr/>
        </p:nvSpPr>
        <p:spPr>
          <a:xfrm>
            <a:off x="5073777" y="268919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88" name="object 40">
            <a:extLst>
              <a:ext uri="{FF2B5EF4-FFF2-40B4-BE49-F238E27FC236}">
                <a16:creationId xmlns:a16="http://schemas.microsoft.com/office/drawing/2014/main" id="{B998B6F6-E99E-E594-2DBE-F3F86739F4C3}"/>
              </a:ext>
            </a:extLst>
          </p:cNvPr>
          <p:cNvSpPr txBox="1"/>
          <p:nvPr/>
        </p:nvSpPr>
        <p:spPr>
          <a:xfrm>
            <a:off x="7628382" y="139353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14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9" name="object 41">
            <a:extLst>
              <a:ext uri="{FF2B5EF4-FFF2-40B4-BE49-F238E27FC236}">
                <a16:creationId xmlns:a16="http://schemas.microsoft.com/office/drawing/2014/main" id="{4AE98028-C8C8-BDF4-84CC-5C4695550DDA}"/>
              </a:ext>
            </a:extLst>
          </p:cNvPr>
          <p:cNvSpPr txBox="1"/>
          <p:nvPr/>
        </p:nvSpPr>
        <p:spPr>
          <a:xfrm>
            <a:off x="6140577" y="154593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90" name="object 42">
            <a:extLst>
              <a:ext uri="{FF2B5EF4-FFF2-40B4-BE49-F238E27FC236}">
                <a16:creationId xmlns:a16="http://schemas.microsoft.com/office/drawing/2014/main" id="{746A5238-998E-F95A-1667-150D593ED3FE}"/>
              </a:ext>
            </a:extLst>
          </p:cNvPr>
          <p:cNvSpPr txBox="1"/>
          <p:nvPr/>
        </p:nvSpPr>
        <p:spPr>
          <a:xfrm>
            <a:off x="9725659" y="215401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sp>
        <p:nvSpPr>
          <p:cNvPr id="91" name="object 43">
            <a:extLst>
              <a:ext uri="{FF2B5EF4-FFF2-40B4-BE49-F238E27FC236}">
                <a16:creationId xmlns:a16="http://schemas.microsoft.com/office/drawing/2014/main" id="{C58C9355-EEA5-56F5-19F5-D74C7C8465B4}"/>
              </a:ext>
            </a:extLst>
          </p:cNvPr>
          <p:cNvSpPr txBox="1"/>
          <p:nvPr/>
        </p:nvSpPr>
        <p:spPr>
          <a:xfrm>
            <a:off x="8426957" y="215401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92" name="object 44">
            <a:extLst>
              <a:ext uri="{FF2B5EF4-FFF2-40B4-BE49-F238E27FC236}">
                <a16:creationId xmlns:a16="http://schemas.microsoft.com/office/drawing/2014/main" id="{268C7270-BB3B-6C8C-0701-1C2EFAE11045}"/>
              </a:ext>
            </a:extLst>
          </p:cNvPr>
          <p:cNvSpPr txBox="1"/>
          <p:nvPr/>
        </p:nvSpPr>
        <p:spPr>
          <a:xfrm>
            <a:off x="8808212" y="2687112"/>
            <a:ext cx="1513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</a:t>
            </a: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14	</a:t>
            </a:r>
            <a:r>
              <a:rPr sz="2400"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93" name="object 45">
            <a:extLst>
              <a:ext uri="{FF2B5EF4-FFF2-40B4-BE49-F238E27FC236}">
                <a16:creationId xmlns:a16="http://schemas.microsoft.com/office/drawing/2014/main" id="{448E7F3E-1D28-0AE2-CB99-EF48A8849411}"/>
              </a:ext>
            </a:extLst>
          </p:cNvPr>
          <p:cNvSpPr txBox="1"/>
          <p:nvPr/>
        </p:nvSpPr>
        <p:spPr>
          <a:xfrm>
            <a:off x="8009383" y="268711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94" name="object 46">
            <a:extLst>
              <a:ext uri="{FF2B5EF4-FFF2-40B4-BE49-F238E27FC236}">
                <a16:creationId xmlns:a16="http://schemas.microsoft.com/office/drawing/2014/main" id="{62C2F309-C786-14BD-B0DD-28D71F6195E7}"/>
              </a:ext>
            </a:extLst>
          </p:cNvPr>
          <p:cNvSpPr txBox="1"/>
          <p:nvPr/>
        </p:nvSpPr>
        <p:spPr>
          <a:xfrm>
            <a:off x="1842312" y="3298794"/>
            <a:ext cx="780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9745" algn="l"/>
                <a:tab pos="920750" algn="l"/>
                <a:tab pos="2945130" algn="l"/>
                <a:tab pos="3432810" algn="l"/>
                <a:tab pos="3853179" algn="l"/>
                <a:tab pos="5880735" algn="l"/>
                <a:tab pos="6368415" algn="l"/>
                <a:tab pos="6789420" algn="l"/>
              </a:tabLst>
            </a:pPr>
            <a:r>
              <a:rPr sz="2400">
                <a:latin typeface="Times New Roman"/>
                <a:cs typeface="Times New Roman"/>
              </a:rPr>
              <a:t>11	9	6	11	9	6	11	9	6</a:t>
            </a:r>
          </a:p>
        </p:txBody>
      </p:sp>
      <p:sp>
        <p:nvSpPr>
          <p:cNvPr id="95" name="object 47">
            <a:extLst>
              <a:ext uri="{FF2B5EF4-FFF2-40B4-BE49-F238E27FC236}">
                <a16:creationId xmlns:a16="http://schemas.microsoft.com/office/drawing/2014/main" id="{BE5E9464-A84E-C1E4-B81A-7B2A6D213793}"/>
              </a:ext>
            </a:extLst>
          </p:cNvPr>
          <p:cNvSpPr txBox="1"/>
          <p:nvPr/>
        </p:nvSpPr>
        <p:spPr>
          <a:xfrm>
            <a:off x="9076435" y="154441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96" name="object 48">
            <a:extLst>
              <a:ext uri="{FF2B5EF4-FFF2-40B4-BE49-F238E27FC236}">
                <a16:creationId xmlns:a16="http://schemas.microsoft.com/office/drawing/2014/main" id="{C9BCC4A9-2527-6629-1B63-ED3916FC3B68}"/>
              </a:ext>
            </a:extLst>
          </p:cNvPr>
          <p:cNvSpPr txBox="1"/>
          <p:nvPr/>
        </p:nvSpPr>
        <p:spPr>
          <a:xfrm>
            <a:off x="3825367" y="1241139"/>
            <a:ext cx="16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7" name="object 49">
            <a:extLst>
              <a:ext uri="{FF2B5EF4-FFF2-40B4-BE49-F238E27FC236}">
                <a16:creationId xmlns:a16="http://schemas.microsoft.com/office/drawing/2014/main" id="{FA126081-3037-BBE8-0E78-A37F6C6C1906}"/>
              </a:ext>
            </a:extLst>
          </p:cNvPr>
          <p:cNvSpPr txBox="1"/>
          <p:nvPr/>
        </p:nvSpPr>
        <p:spPr>
          <a:xfrm>
            <a:off x="7102602" y="1545939"/>
            <a:ext cx="16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132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8D9A-F318-2CD0-DE25-8EA38054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Percolate Down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2BC0-D46F-7222-79A0-65B36819E5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09868"/>
            <a:ext cx="10806404" cy="53565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err="1">
                <a:latin typeface="Courier"/>
              </a:rPr>
              <a:t>PercDown</a:t>
            </a:r>
            <a:r>
              <a:rPr lang="en-US" altLang="zh-CN" sz="2000">
                <a:latin typeface="Courier"/>
              </a:rPr>
              <a:t>(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: integer, x: integer): {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// N is the number elements, 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 is the hole, x is the value to insert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Case {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2i &gt; N: A[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] := x;	// At bottom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2i = N: if A[2i] &lt; x then A[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]:= A[2i]; A[2i] := x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	  else A[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] := x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2i &lt; N: if A[2i] &lt; A[2i+1] then j := 2i</a:t>
            </a:r>
            <a:br>
              <a:rPr lang="en-US" altLang="zh-CN" sz="2000">
                <a:latin typeface="Courier"/>
              </a:rPr>
            </a:br>
            <a:r>
              <a:rPr lang="en-US" altLang="zh-CN" sz="2000">
                <a:latin typeface="Courier"/>
              </a:rPr>
              <a:t>			  else j := 2i+1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	  if A[j] &lt; x then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		A[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]:= A[j]; </a:t>
            </a:r>
            <a:r>
              <a:rPr lang="en-US" altLang="zh-CN" sz="2000" err="1">
                <a:latin typeface="Courier"/>
              </a:rPr>
              <a:t>PercDown</a:t>
            </a:r>
            <a:r>
              <a:rPr lang="en-US" altLang="zh-CN" sz="2000">
                <a:latin typeface="Courier"/>
              </a:rPr>
              <a:t>(j, x);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		  else A[</a:t>
            </a:r>
            <a:r>
              <a:rPr lang="en-US" altLang="zh-CN" sz="2000" err="1">
                <a:latin typeface="Courier"/>
              </a:rPr>
              <a:t>i</a:t>
            </a:r>
            <a:r>
              <a:rPr lang="en-US" altLang="zh-CN" sz="2000">
                <a:latin typeface="Courier"/>
              </a:rPr>
              <a:t>] := x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	}</a:t>
            </a:r>
          </a:p>
          <a:p>
            <a:pPr marL="0" indent="0">
              <a:buNone/>
            </a:pPr>
            <a:r>
              <a:rPr lang="en-US" altLang="zh-CN" sz="2000">
                <a:latin typeface="Courier"/>
              </a:rPr>
              <a:t>}</a:t>
            </a:r>
            <a:endParaRPr lang="zh-CN" altLang="en-US" sz="2000">
              <a:latin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19B59-06DB-F2BC-6FCA-5914639C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852B1-9B03-B36D-A064-9DAC245145B9}"/>
              </a:ext>
            </a:extLst>
          </p:cNvPr>
          <p:cNvSpPr txBox="1"/>
          <p:nvPr/>
        </p:nvSpPr>
        <p:spPr>
          <a:xfrm>
            <a:off x="1464951" y="240924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No child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F51D2-1FB8-FDFD-469E-E5761BB3ABF7}"/>
              </a:ext>
            </a:extLst>
          </p:cNvPr>
          <p:cNvSpPr txBox="1"/>
          <p:nvPr/>
        </p:nvSpPr>
        <p:spPr>
          <a:xfrm>
            <a:off x="328936" y="2825800"/>
            <a:ext cx="209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One child at the end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41B0D-122F-D7DC-E79A-BB9CF49E63D1}"/>
              </a:ext>
            </a:extLst>
          </p:cNvPr>
          <p:cNvSpPr txBox="1"/>
          <p:nvPr/>
        </p:nvSpPr>
        <p:spPr>
          <a:xfrm>
            <a:off x="1008481" y="3594627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Two Children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7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A73E-73BF-A967-D61A-109D6451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DeleteMin</a:t>
            </a:r>
            <a:r>
              <a:rPr lang="en-US" altLang="zh-CN"/>
              <a:t>: Run Time Analysis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5DE87-5BF4-75FC-739A-ECCDDF988B4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3200"/>
                  <a:t>Run time is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h𝑒𝑎𝑝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/>
              </a:p>
              <a:p>
                <a:r>
                  <a:rPr lang="en-US" altLang="zh-CN" sz="3200"/>
                  <a:t>A heap is a complete binary tree</a:t>
                </a:r>
              </a:p>
              <a:p>
                <a:r>
                  <a:rPr lang="en-US" altLang="zh-CN" sz="3200"/>
                  <a:t>Depth of a complete binary tree of N nodes?</a:t>
                </a:r>
              </a:p>
              <a:p>
                <a:pPr lvl="1"/>
                <a:r>
                  <a:rPr lang="en-US" altLang="zh-CN" sz="2800"/>
                  <a:t>depth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/>
              </a:p>
              <a:p>
                <a:r>
                  <a:rPr lang="en-US" altLang="zh-CN" sz="3200"/>
                  <a:t>Run time of </a:t>
                </a:r>
                <a:r>
                  <a:rPr lang="en-US" altLang="zh-CN" sz="3200" err="1"/>
                  <a:t>DeleteMin</a:t>
                </a:r>
                <a:r>
                  <a:rPr lang="en-US" altLang="zh-CN" sz="3200"/>
                  <a:t> is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>
                  <a:solidFill>
                    <a:schemeClr val="accent1"/>
                  </a:solidFill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5DE87-5BF4-75FC-739A-ECCDDF988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D6558-37B3-2AF0-2C8D-8CB4A493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5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D7D2-6DC8-EBC7-AFBF-3E0999C3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527E-5C03-C095-395A-ECC4B7EA74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4729" y="2192940"/>
            <a:ext cx="5257800" cy="2866581"/>
          </a:xfrm>
        </p:spPr>
        <p:txBody>
          <a:bodyPr/>
          <a:lstStyle/>
          <a:p>
            <a:r>
              <a:rPr lang="en-US" altLang="zh-CN" sz="3200"/>
              <a:t>Add a value to the tree</a:t>
            </a:r>
          </a:p>
          <a:p>
            <a:r>
              <a:rPr lang="en-US" altLang="zh-CN" sz="3200"/>
              <a:t>Structure and heap order properties must still be correct when we are done</a:t>
            </a:r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6DB04-36AB-3B42-04AF-A530CA15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77</a:t>
            </a:fld>
            <a:endParaRPr lang="en-US"/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92F4FC1D-577B-C577-B3FA-DE58B5D844BF}"/>
              </a:ext>
            </a:extLst>
          </p:cNvPr>
          <p:cNvGrpSpPr/>
          <p:nvPr/>
        </p:nvGrpSpPr>
        <p:grpSpPr>
          <a:xfrm>
            <a:off x="9699559" y="3449066"/>
            <a:ext cx="354330" cy="354330"/>
            <a:chOff x="8112061" y="3498913"/>
            <a:chExt cx="354330" cy="35433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6936BE66-2636-A0E5-694B-A3F6EE0B83C4}"/>
                </a:ext>
              </a:extLst>
            </p:cNvPr>
            <p:cNvSpPr/>
            <p:nvPr/>
          </p:nvSpPr>
          <p:spPr>
            <a:xfrm>
              <a:off x="8116823" y="3503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C956752-D8D0-4F56-5E7A-26093C062856}"/>
                </a:ext>
              </a:extLst>
            </p:cNvPr>
            <p:cNvSpPr/>
            <p:nvPr/>
          </p:nvSpPr>
          <p:spPr>
            <a:xfrm>
              <a:off x="8116823" y="3503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AAC1F0A6-D9A9-F00D-0E6D-4F38464E5733}"/>
              </a:ext>
            </a:extLst>
          </p:cNvPr>
          <p:cNvSpPr txBox="1"/>
          <p:nvPr/>
        </p:nvSpPr>
        <p:spPr>
          <a:xfrm>
            <a:off x="9789158" y="3420124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62AC2BDF-DFFB-D3E4-57E2-A39E3DE3BBD2}"/>
              </a:ext>
            </a:extLst>
          </p:cNvPr>
          <p:cNvGrpSpPr/>
          <p:nvPr/>
        </p:nvGrpSpPr>
        <p:grpSpPr>
          <a:xfrm>
            <a:off x="8401111" y="3449066"/>
            <a:ext cx="354330" cy="354330"/>
            <a:chOff x="6813613" y="3498913"/>
            <a:chExt cx="354330" cy="35433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94D0F6E-E9C6-0051-BF60-410A4C652C81}"/>
                </a:ext>
              </a:extLst>
            </p:cNvPr>
            <p:cNvSpPr/>
            <p:nvPr/>
          </p:nvSpPr>
          <p:spPr>
            <a:xfrm>
              <a:off x="6818376" y="3503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AABFE860-57B5-562E-32C0-64A7EF10BE7B}"/>
                </a:ext>
              </a:extLst>
            </p:cNvPr>
            <p:cNvSpPr/>
            <p:nvPr/>
          </p:nvSpPr>
          <p:spPr>
            <a:xfrm>
              <a:off x="6818376" y="3503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8CA4620C-2AC7-894D-A545-DCB07C03E3E8}"/>
              </a:ext>
            </a:extLst>
          </p:cNvPr>
          <p:cNvSpPr txBox="1"/>
          <p:nvPr/>
        </p:nvSpPr>
        <p:spPr>
          <a:xfrm>
            <a:off x="8490456" y="3420124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DFAEE1F8-7AFA-7817-6AFF-5915BF8CA262}"/>
              </a:ext>
            </a:extLst>
          </p:cNvPr>
          <p:cNvGrpSpPr/>
          <p:nvPr/>
        </p:nvGrpSpPr>
        <p:grpSpPr>
          <a:xfrm>
            <a:off x="8782111" y="3982466"/>
            <a:ext cx="1612900" cy="354330"/>
            <a:chOff x="7194613" y="4032313"/>
            <a:chExt cx="1612900" cy="35433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0C6788D3-451D-4F26-DEC7-C58395744290}"/>
                </a:ext>
              </a:extLst>
            </p:cNvPr>
            <p:cNvSpPr/>
            <p:nvPr/>
          </p:nvSpPr>
          <p:spPr>
            <a:xfrm>
              <a:off x="7772400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8CE5B07-1F8B-F372-F4C5-E4470EED8646}"/>
                </a:ext>
              </a:extLst>
            </p:cNvPr>
            <p:cNvSpPr/>
            <p:nvPr/>
          </p:nvSpPr>
          <p:spPr>
            <a:xfrm>
              <a:off x="7772400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29E24FB-C601-47CF-42F6-46F140C2FC6E}"/>
                </a:ext>
              </a:extLst>
            </p:cNvPr>
            <p:cNvSpPr/>
            <p:nvPr/>
          </p:nvSpPr>
          <p:spPr>
            <a:xfrm>
              <a:off x="8458200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FBBDD33B-8ACB-B318-13C7-116BB5DC74F2}"/>
                </a:ext>
              </a:extLst>
            </p:cNvPr>
            <p:cNvSpPr/>
            <p:nvPr/>
          </p:nvSpPr>
          <p:spPr>
            <a:xfrm>
              <a:off x="8458200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F07BA03-BB91-7999-7C35-A7AFC237BD72}"/>
                </a:ext>
              </a:extLst>
            </p:cNvPr>
            <p:cNvSpPr/>
            <p:nvPr/>
          </p:nvSpPr>
          <p:spPr>
            <a:xfrm>
              <a:off x="7199376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46639FD8-EAE5-C4BD-E511-28EF80F816F3}"/>
                </a:ext>
              </a:extLst>
            </p:cNvPr>
            <p:cNvSpPr/>
            <p:nvPr/>
          </p:nvSpPr>
          <p:spPr>
            <a:xfrm>
              <a:off x="7199376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4524F807-4082-A797-BD3B-6466EBFF99DB}"/>
              </a:ext>
            </a:extLst>
          </p:cNvPr>
          <p:cNvSpPr txBox="1"/>
          <p:nvPr/>
        </p:nvSpPr>
        <p:spPr>
          <a:xfrm>
            <a:off x="8871710" y="3954082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14	10</a:t>
            </a:r>
          </a:p>
        </p:txBody>
      </p:sp>
      <p:grpSp>
        <p:nvGrpSpPr>
          <p:cNvPr id="21" name="object 20">
            <a:extLst>
              <a:ext uri="{FF2B5EF4-FFF2-40B4-BE49-F238E27FC236}">
                <a16:creationId xmlns:a16="http://schemas.microsoft.com/office/drawing/2014/main" id="{66899DE2-AB40-09AB-E9BD-73DE2755A7E0}"/>
              </a:ext>
            </a:extLst>
          </p:cNvPr>
          <p:cNvGrpSpPr/>
          <p:nvPr/>
        </p:nvGrpSpPr>
        <p:grpSpPr>
          <a:xfrm>
            <a:off x="7983535" y="3982466"/>
            <a:ext cx="354330" cy="354330"/>
            <a:chOff x="6396037" y="4032313"/>
            <a:chExt cx="354330" cy="354330"/>
          </a:xfrm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B1B83D6B-F0C1-DD6F-BB63-0AE091FAB033}"/>
                </a:ext>
              </a:extLst>
            </p:cNvPr>
            <p:cNvSpPr/>
            <p:nvPr/>
          </p:nvSpPr>
          <p:spPr>
            <a:xfrm>
              <a:off x="6400800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2D378361-333E-B336-9223-33CDF6A27838}"/>
                </a:ext>
              </a:extLst>
            </p:cNvPr>
            <p:cNvSpPr/>
            <p:nvPr/>
          </p:nvSpPr>
          <p:spPr>
            <a:xfrm>
              <a:off x="6400800" y="4037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>
            <a:extLst>
              <a:ext uri="{FF2B5EF4-FFF2-40B4-BE49-F238E27FC236}">
                <a16:creationId xmlns:a16="http://schemas.microsoft.com/office/drawing/2014/main" id="{703CF05A-1A67-0159-6FD8-6E435F743122}"/>
              </a:ext>
            </a:extLst>
          </p:cNvPr>
          <p:cNvSpPr txBox="1"/>
          <p:nvPr/>
        </p:nvSpPr>
        <p:spPr>
          <a:xfrm>
            <a:off x="8072880" y="395408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23FC46EA-067B-E84E-6311-C4A74341DADA}"/>
              </a:ext>
            </a:extLst>
          </p:cNvPr>
          <p:cNvGrpSpPr/>
          <p:nvPr/>
        </p:nvGrpSpPr>
        <p:grpSpPr>
          <a:xfrm>
            <a:off x="7754935" y="4592066"/>
            <a:ext cx="1192530" cy="354330"/>
            <a:chOff x="6167437" y="4641913"/>
            <a:chExt cx="1192530" cy="35433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4F01747-0415-A980-0C50-05CF235B3F31}"/>
                </a:ext>
              </a:extLst>
            </p:cNvPr>
            <p:cNvSpPr/>
            <p:nvPr/>
          </p:nvSpPr>
          <p:spPr>
            <a:xfrm>
              <a:off x="6172200" y="4646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6B6B8ADC-AFDB-1496-54AE-83B209C24F83}"/>
                </a:ext>
              </a:extLst>
            </p:cNvPr>
            <p:cNvSpPr/>
            <p:nvPr/>
          </p:nvSpPr>
          <p:spPr>
            <a:xfrm>
              <a:off x="6172200" y="4646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8602EC29-E573-B369-6A5D-9F88FCBB1924}"/>
                </a:ext>
              </a:extLst>
            </p:cNvPr>
            <p:cNvSpPr/>
            <p:nvPr/>
          </p:nvSpPr>
          <p:spPr>
            <a:xfrm>
              <a:off x="6589776" y="4646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CC6733C7-F474-AEE4-4720-DED1F32A5360}"/>
                </a:ext>
              </a:extLst>
            </p:cNvPr>
            <p:cNvSpPr/>
            <p:nvPr/>
          </p:nvSpPr>
          <p:spPr>
            <a:xfrm>
              <a:off x="6589776" y="4646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1AC8C7F6-BA13-1083-20AC-7A5E6DA2081F}"/>
                </a:ext>
              </a:extLst>
            </p:cNvPr>
            <p:cNvSpPr/>
            <p:nvPr/>
          </p:nvSpPr>
          <p:spPr>
            <a:xfrm>
              <a:off x="7010400" y="4646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D32A75FC-F4FD-FA9A-C673-B6457F73F0E7}"/>
                </a:ext>
              </a:extLst>
            </p:cNvPr>
            <p:cNvSpPr/>
            <p:nvPr/>
          </p:nvSpPr>
          <p:spPr>
            <a:xfrm>
              <a:off x="7010400" y="46466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A4AAD938-0D50-50C0-40D8-FD422CF01E4F}"/>
              </a:ext>
            </a:extLst>
          </p:cNvPr>
          <p:cNvSpPr txBox="1"/>
          <p:nvPr/>
        </p:nvSpPr>
        <p:spPr>
          <a:xfrm>
            <a:off x="7774177" y="4563682"/>
            <a:ext cx="1086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9745" algn="l"/>
                <a:tab pos="920750" algn="l"/>
              </a:tabLst>
            </a:pPr>
            <a:r>
              <a:rPr sz="2400">
                <a:latin typeface="Times New Roman"/>
                <a:cs typeface="Times New Roman"/>
              </a:rPr>
              <a:t>11	9	6</a:t>
            </a:r>
          </a:p>
        </p:txBody>
      </p:sp>
      <p:grpSp>
        <p:nvGrpSpPr>
          <p:cNvPr id="33" name="object 32">
            <a:extLst>
              <a:ext uri="{FF2B5EF4-FFF2-40B4-BE49-F238E27FC236}">
                <a16:creationId xmlns:a16="http://schemas.microsoft.com/office/drawing/2014/main" id="{DFFAD66C-4696-7180-2F45-5B9CE449D75D}"/>
              </a:ext>
            </a:extLst>
          </p:cNvPr>
          <p:cNvGrpSpPr/>
          <p:nvPr/>
        </p:nvGrpSpPr>
        <p:grpSpPr>
          <a:xfrm>
            <a:off x="7928672" y="2839466"/>
            <a:ext cx="2295525" cy="1762760"/>
            <a:chOff x="6341173" y="2889313"/>
            <a:chExt cx="2295525" cy="1762760"/>
          </a:xfrm>
        </p:grpSpPr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6048ADD6-D0B5-DB34-B576-C83DF5A61464}"/>
                </a:ext>
              </a:extLst>
            </p:cNvPr>
            <p:cNvSpPr/>
            <p:nvPr/>
          </p:nvSpPr>
          <p:spPr>
            <a:xfrm>
              <a:off x="6345935" y="3188208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1822449" y="609599"/>
                  </a:moveTo>
                  <a:lnTo>
                    <a:pt x="1600199" y="849375"/>
                  </a:lnTo>
                </a:path>
                <a:path w="2286000" h="1459229">
                  <a:moveTo>
                    <a:pt x="2065019" y="609599"/>
                  </a:moveTo>
                  <a:lnTo>
                    <a:pt x="2285745" y="849375"/>
                  </a:lnTo>
                </a:path>
                <a:path w="2286000" h="1459229">
                  <a:moveTo>
                    <a:pt x="1415795" y="0"/>
                  </a:moveTo>
                  <a:lnTo>
                    <a:pt x="1944369" y="315975"/>
                  </a:lnTo>
                </a:path>
                <a:path w="2286000" h="1459229">
                  <a:moveTo>
                    <a:pt x="106299" y="1142999"/>
                  </a:moveTo>
                  <a:lnTo>
                    <a:pt x="0" y="1458975"/>
                  </a:lnTo>
                </a:path>
                <a:path w="2286000" h="1459229">
                  <a:moveTo>
                    <a:pt x="348995" y="1142999"/>
                  </a:moveTo>
                  <a:lnTo>
                    <a:pt x="417194" y="1458975"/>
                  </a:lnTo>
                </a:path>
                <a:path w="2286000" h="1459229">
                  <a:moveTo>
                    <a:pt x="523874" y="609599"/>
                  </a:moveTo>
                  <a:lnTo>
                    <a:pt x="228599" y="849375"/>
                  </a:lnTo>
                </a:path>
                <a:path w="2286000" h="1459229">
                  <a:moveTo>
                    <a:pt x="904874" y="1142999"/>
                  </a:moveTo>
                  <a:lnTo>
                    <a:pt x="838199" y="1458975"/>
                  </a:lnTo>
                </a:path>
                <a:path w="2286000" h="1459229">
                  <a:moveTo>
                    <a:pt x="766571" y="609599"/>
                  </a:moveTo>
                  <a:lnTo>
                    <a:pt x="1026921" y="849375"/>
                  </a:lnTo>
                </a:path>
                <a:path w="2286000" h="1459229">
                  <a:moveTo>
                    <a:pt x="1173225" y="0"/>
                  </a:moveTo>
                  <a:lnTo>
                    <a:pt x="646175" y="3159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3088AF35-761E-11A6-9A24-68FBD7CB35EF}"/>
                </a:ext>
              </a:extLst>
            </p:cNvPr>
            <p:cNvSpPr/>
            <p:nvPr/>
          </p:nvSpPr>
          <p:spPr>
            <a:xfrm>
              <a:off x="7467599" y="2894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AC6B497-8BD0-F90E-E14C-90E259682A9A}"/>
                </a:ext>
              </a:extLst>
            </p:cNvPr>
            <p:cNvSpPr/>
            <p:nvPr/>
          </p:nvSpPr>
          <p:spPr>
            <a:xfrm>
              <a:off x="7467599" y="28940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6">
            <a:extLst>
              <a:ext uri="{FF2B5EF4-FFF2-40B4-BE49-F238E27FC236}">
                <a16:creationId xmlns:a16="http://schemas.microsoft.com/office/drawing/2014/main" id="{6580D1D7-0873-27CF-E024-426307018BE2}"/>
              </a:ext>
            </a:extLst>
          </p:cNvPr>
          <p:cNvSpPr txBox="1"/>
          <p:nvPr/>
        </p:nvSpPr>
        <p:spPr>
          <a:xfrm>
            <a:off x="9139933" y="281082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38" name="object 37">
            <a:extLst>
              <a:ext uri="{FF2B5EF4-FFF2-40B4-BE49-F238E27FC236}">
                <a16:creationId xmlns:a16="http://schemas.microsoft.com/office/drawing/2014/main" id="{E5F28AE8-B984-EBA1-2485-6D7033ACB967}"/>
              </a:ext>
            </a:extLst>
          </p:cNvPr>
          <p:cNvGrpSpPr/>
          <p:nvPr/>
        </p:nvGrpSpPr>
        <p:grpSpPr>
          <a:xfrm>
            <a:off x="7526542" y="1929442"/>
            <a:ext cx="1137285" cy="1101090"/>
            <a:chOff x="5939043" y="1979289"/>
            <a:chExt cx="1137285" cy="1101090"/>
          </a:xfrm>
        </p:grpSpPr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02BF844-18D2-263F-D8A1-056E18C72B5C}"/>
                </a:ext>
              </a:extLst>
            </p:cNvPr>
            <p:cNvSpPr/>
            <p:nvPr/>
          </p:nvSpPr>
          <p:spPr>
            <a:xfrm>
              <a:off x="7028941" y="3033141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5" h="42544">
                  <a:moveTo>
                    <a:pt x="42290" y="21209"/>
                  </a:moveTo>
                  <a:lnTo>
                    <a:pt x="40639" y="29452"/>
                  </a:lnTo>
                  <a:lnTo>
                    <a:pt x="36131" y="36195"/>
                  </a:lnTo>
                  <a:lnTo>
                    <a:pt x="29432" y="40747"/>
                  </a:lnTo>
                  <a:lnTo>
                    <a:pt x="21208" y="42418"/>
                  </a:lnTo>
                  <a:lnTo>
                    <a:pt x="12965" y="40747"/>
                  </a:lnTo>
                  <a:lnTo>
                    <a:pt x="6223" y="36195"/>
                  </a:lnTo>
                  <a:lnTo>
                    <a:pt x="1670" y="29452"/>
                  </a:lnTo>
                  <a:lnTo>
                    <a:pt x="0" y="21209"/>
                  </a:lnTo>
                  <a:lnTo>
                    <a:pt x="1670" y="12965"/>
                  </a:lnTo>
                  <a:lnTo>
                    <a:pt x="6223" y="6223"/>
                  </a:lnTo>
                  <a:lnTo>
                    <a:pt x="12965" y="1670"/>
                  </a:lnTo>
                  <a:lnTo>
                    <a:pt x="21208" y="0"/>
                  </a:lnTo>
                  <a:lnTo>
                    <a:pt x="29432" y="1670"/>
                  </a:lnTo>
                  <a:lnTo>
                    <a:pt x="36131" y="6222"/>
                  </a:lnTo>
                  <a:lnTo>
                    <a:pt x="40639" y="12965"/>
                  </a:lnTo>
                  <a:lnTo>
                    <a:pt x="42290" y="212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39">
              <a:extLst>
                <a:ext uri="{FF2B5EF4-FFF2-40B4-BE49-F238E27FC236}">
                  <a16:creationId xmlns:a16="http://schemas.microsoft.com/office/drawing/2014/main" id="{5AEAB14F-22E3-B025-DB84-95D5313BC0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7684" y="2880994"/>
              <a:ext cx="93726" cy="93853"/>
            </a:xfrm>
            <a:prstGeom prst="rect">
              <a:avLst/>
            </a:prstGeom>
          </p:spPr>
        </p:pic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EE60D63E-C459-BF56-8D05-674920048795}"/>
                </a:ext>
              </a:extLst>
            </p:cNvPr>
            <p:cNvSpPr/>
            <p:nvPr/>
          </p:nvSpPr>
          <p:spPr>
            <a:xfrm>
              <a:off x="5943615" y="1983861"/>
              <a:ext cx="838835" cy="762635"/>
            </a:xfrm>
            <a:custGeom>
              <a:avLst/>
              <a:gdLst/>
              <a:ahLst/>
              <a:cxnLst/>
              <a:rect l="l" t="t" r="r" b="b"/>
              <a:pathLst>
                <a:path w="838834" h="762635">
                  <a:moveTo>
                    <a:pt x="75676" y="250830"/>
                  </a:moveTo>
                  <a:lnTo>
                    <a:pt x="76695" y="198920"/>
                  </a:lnTo>
                  <a:lnTo>
                    <a:pt x="90259" y="151716"/>
                  </a:lnTo>
                  <a:lnTo>
                    <a:pt x="114528" y="112217"/>
                  </a:lnTo>
                  <a:lnTo>
                    <a:pt x="147661" y="83422"/>
                  </a:lnTo>
                  <a:lnTo>
                    <a:pt x="187817" y="68331"/>
                  </a:lnTo>
                  <a:lnTo>
                    <a:pt x="209631" y="66960"/>
                  </a:lnTo>
                  <a:lnTo>
                    <a:pt x="231171" y="70030"/>
                  </a:lnTo>
                  <a:lnTo>
                    <a:pt x="252021" y="77458"/>
                  </a:lnTo>
                  <a:lnTo>
                    <a:pt x="271764" y="89159"/>
                  </a:lnTo>
                  <a:lnTo>
                    <a:pt x="297826" y="49772"/>
                  </a:lnTo>
                  <a:lnTo>
                    <a:pt x="332819" y="26660"/>
                  </a:lnTo>
                  <a:lnTo>
                    <a:pt x="372240" y="21526"/>
                  </a:lnTo>
                  <a:lnTo>
                    <a:pt x="411591" y="36073"/>
                  </a:lnTo>
                  <a:lnTo>
                    <a:pt x="418111" y="40665"/>
                  </a:lnTo>
                  <a:lnTo>
                    <a:pt x="424322" y="45852"/>
                  </a:lnTo>
                  <a:lnTo>
                    <a:pt x="430200" y="51611"/>
                  </a:lnTo>
                  <a:lnTo>
                    <a:pt x="435721" y="57917"/>
                  </a:lnTo>
                  <a:lnTo>
                    <a:pt x="456372" y="25070"/>
                  </a:lnTo>
                  <a:lnTo>
                    <a:pt x="484632" y="5260"/>
                  </a:lnTo>
                  <a:lnTo>
                    <a:pt x="516820" y="0"/>
                  </a:lnTo>
                  <a:lnTo>
                    <a:pt x="549259" y="10800"/>
                  </a:lnTo>
                  <a:lnTo>
                    <a:pt x="557651" y="16793"/>
                  </a:lnTo>
                  <a:lnTo>
                    <a:pt x="565435" y="23881"/>
                  </a:lnTo>
                  <a:lnTo>
                    <a:pt x="572529" y="32017"/>
                  </a:lnTo>
                  <a:lnTo>
                    <a:pt x="578850" y="41153"/>
                  </a:lnTo>
                  <a:lnTo>
                    <a:pt x="608214" y="12509"/>
                  </a:lnTo>
                  <a:lnTo>
                    <a:pt x="642985" y="402"/>
                  </a:lnTo>
                  <a:lnTo>
                    <a:pt x="678898" y="5274"/>
                  </a:lnTo>
                  <a:lnTo>
                    <a:pt x="711692" y="27564"/>
                  </a:lnTo>
                  <a:lnTo>
                    <a:pt x="723136" y="41862"/>
                  </a:lnTo>
                  <a:lnTo>
                    <a:pt x="732377" y="58219"/>
                  </a:lnTo>
                  <a:lnTo>
                    <a:pt x="739213" y="76267"/>
                  </a:lnTo>
                  <a:lnTo>
                    <a:pt x="743442" y="95636"/>
                  </a:lnTo>
                  <a:lnTo>
                    <a:pt x="780153" y="118510"/>
                  </a:lnTo>
                  <a:lnTo>
                    <a:pt x="806053" y="155755"/>
                  </a:lnTo>
                  <a:lnTo>
                    <a:pt x="818808" y="202311"/>
                  </a:lnTo>
                  <a:lnTo>
                    <a:pt x="816086" y="253116"/>
                  </a:lnTo>
                  <a:lnTo>
                    <a:pt x="814816" y="258958"/>
                  </a:lnTo>
                  <a:lnTo>
                    <a:pt x="813292" y="264546"/>
                  </a:lnTo>
                  <a:lnTo>
                    <a:pt x="811387" y="270007"/>
                  </a:lnTo>
                  <a:lnTo>
                    <a:pt x="831371" y="315833"/>
                  </a:lnTo>
                  <a:lnTo>
                    <a:pt x="838554" y="365310"/>
                  </a:lnTo>
                  <a:lnTo>
                    <a:pt x="833332" y="414684"/>
                  </a:lnTo>
                  <a:lnTo>
                    <a:pt x="816101" y="460199"/>
                  </a:lnTo>
                  <a:lnTo>
                    <a:pt x="787257" y="498099"/>
                  </a:lnTo>
                  <a:lnTo>
                    <a:pt x="742287" y="525835"/>
                  </a:lnTo>
                  <a:lnTo>
                    <a:pt x="725789" y="530103"/>
                  </a:lnTo>
                  <a:lnTo>
                    <a:pt x="716609" y="584011"/>
                  </a:lnTo>
                  <a:lnTo>
                    <a:pt x="692261" y="627893"/>
                  </a:lnTo>
                  <a:lnTo>
                    <a:pt x="656387" y="657298"/>
                  </a:lnTo>
                  <a:lnTo>
                    <a:pt x="612632" y="667771"/>
                  </a:lnTo>
                  <a:lnTo>
                    <a:pt x="597215" y="666281"/>
                  </a:lnTo>
                  <a:lnTo>
                    <a:pt x="582167" y="662231"/>
                  </a:lnTo>
                  <a:lnTo>
                    <a:pt x="567715" y="655681"/>
                  </a:lnTo>
                  <a:lnTo>
                    <a:pt x="554085" y="646689"/>
                  </a:lnTo>
                  <a:lnTo>
                    <a:pt x="535696" y="693436"/>
                  </a:lnTo>
                  <a:lnTo>
                    <a:pt x="507469" y="729453"/>
                  </a:lnTo>
                  <a:lnTo>
                    <a:pt x="472090" y="752943"/>
                  </a:lnTo>
                  <a:lnTo>
                    <a:pt x="432250" y="762107"/>
                  </a:lnTo>
                  <a:lnTo>
                    <a:pt x="390636" y="755147"/>
                  </a:lnTo>
                  <a:lnTo>
                    <a:pt x="369722" y="744751"/>
                  </a:lnTo>
                  <a:lnTo>
                    <a:pt x="350678" y="730176"/>
                  </a:lnTo>
                  <a:lnTo>
                    <a:pt x="333896" y="711767"/>
                  </a:lnTo>
                  <a:lnTo>
                    <a:pt x="319770" y="689869"/>
                  </a:lnTo>
                  <a:lnTo>
                    <a:pt x="282896" y="709666"/>
                  </a:lnTo>
                  <a:lnTo>
                    <a:pt x="244449" y="716502"/>
                  </a:lnTo>
                  <a:lnTo>
                    <a:pt x="206390" y="710983"/>
                  </a:lnTo>
                  <a:lnTo>
                    <a:pt x="170681" y="693717"/>
                  </a:lnTo>
                  <a:lnTo>
                    <a:pt x="139283" y="665310"/>
                  </a:lnTo>
                  <a:lnTo>
                    <a:pt x="114157" y="626369"/>
                  </a:lnTo>
                  <a:lnTo>
                    <a:pt x="113649" y="625226"/>
                  </a:lnTo>
                  <a:lnTo>
                    <a:pt x="113141" y="624083"/>
                  </a:lnTo>
                  <a:lnTo>
                    <a:pt x="112633" y="622940"/>
                  </a:lnTo>
                  <a:lnTo>
                    <a:pt x="50323" y="601223"/>
                  </a:lnTo>
                  <a:lnTo>
                    <a:pt x="18780" y="531500"/>
                  </a:lnTo>
                  <a:lnTo>
                    <a:pt x="18627" y="508746"/>
                  </a:lnTo>
                  <a:lnTo>
                    <a:pt x="22415" y="486717"/>
                  </a:lnTo>
                  <a:lnTo>
                    <a:pt x="29942" y="466189"/>
                  </a:lnTo>
                  <a:lnTo>
                    <a:pt x="41005" y="447934"/>
                  </a:lnTo>
                  <a:lnTo>
                    <a:pt x="16049" y="420227"/>
                  </a:lnTo>
                  <a:lnTo>
                    <a:pt x="2047" y="384006"/>
                  </a:lnTo>
                  <a:lnTo>
                    <a:pt x="0" y="343904"/>
                  </a:lnTo>
                  <a:lnTo>
                    <a:pt x="10906" y="304551"/>
                  </a:lnTo>
                  <a:lnTo>
                    <a:pt x="22836" y="284855"/>
                  </a:lnTo>
                  <a:lnTo>
                    <a:pt x="37957" y="269372"/>
                  </a:lnTo>
                  <a:lnTo>
                    <a:pt x="55554" y="258653"/>
                  </a:lnTo>
                  <a:lnTo>
                    <a:pt x="74914" y="253243"/>
                  </a:lnTo>
                  <a:lnTo>
                    <a:pt x="75676" y="2508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1">
              <a:extLst>
                <a:ext uri="{FF2B5EF4-FFF2-40B4-BE49-F238E27FC236}">
                  <a16:creationId xmlns:a16="http://schemas.microsoft.com/office/drawing/2014/main" id="{BE325B7D-162F-E087-434B-C9CC1EFBFD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1027" y="2703322"/>
              <a:ext cx="136144" cy="136144"/>
            </a:xfrm>
            <a:prstGeom prst="rect">
              <a:avLst/>
            </a:prstGeom>
          </p:spPr>
        </p:pic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BBE344E5-4E3C-3867-803D-60B396B48A69}"/>
                </a:ext>
              </a:extLst>
            </p:cNvPr>
            <p:cNvSpPr/>
            <p:nvPr/>
          </p:nvSpPr>
          <p:spPr>
            <a:xfrm>
              <a:off x="5985509" y="2022475"/>
              <a:ext cx="769620" cy="648335"/>
            </a:xfrm>
            <a:custGeom>
              <a:avLst/>
              <a:gdLst/>
              <a:ahLst/>
              <a:cxnLst/>
              <a:rect l="l" t="t" r="r" b="b"/>
              <a:pathLst>
                <a:path w="769620" h="648335">
                  <a:moveTo>
                    <a:pt x="49149" y="420497"/>
                  </a:moveTo>
                  <a:lnTo>
                    <a:pt x="36325" y="420508"/>
                  </a:lnTo>
                  <a:lnTo>
                    <a:pt x="23717" y="418115"/>
                  </a:lnTo>
                  <a:lnTo>
                    <a:pt x="11537" y="413388"/>
                  </a:lnTo>
                  <a:lnTo>
                    <a:pt x="0" y="406400"/>
                  </a:lnTo>
                </a:path>
                <a:path w="769620" h="648335">
                  <a:moveTo>
                    <a:pt x="92455" y="574294"/>
                  </a:moveTo>
                  <a:lnTo>
                    <a:pt x="85598" y="577723"/>
                  </a:lnTo>
                  <a:lnTo>
                    <a:pt x="78359" y="580009"/>
                  </a:lnTo>
                  <a:lnTo>
                    <a:pt x="70992" y="581025"/>
                  </a:lnTo>
                </a:path>
                <a:path w="769620" h="648335">
                  <a:moveTo>
                    <a:pt x="277749" y="648208"/>
                  </a:moveTo>
                  <a:lnTo>
                    <a:pt x="274064" y="640851"/>
                  </a:lnTo>
                  <a:lnTo>
                    <a:pt x="270652" y="633269"/>
                  </a:lnTo>
                  <a:lnTo>
                    <a:pt x="267551" y="625473"/>
                  </a:lnTo>
                  <a:lnTo>
                    <a:pt x="264794" y="617474"/>
                  </a:lnTo>
                </a:path>
                <a:path w="769620" h="648335">
                  <a:moveTo>
                    <a:pt x="517397" y="571753"/>
                  </a:moveTo>
                  <a:lnTo>
                    <a:pt x="516637" y="580227"/>
                  </a:lnTo>
                  <a:lnTo>
                    <a:pt x="515508" y="588676"/>
                  </a:lnTo>
                  <a:lnTo>
                    <a:pt x="514022" y="597078"/>
                  </a:lnTo>
                  <a:lnTo>
                    <a:pt x="512190" y="605409"/>
                  </a:lnTo>
                </a:path>
                <a:path w="769620" h="648335">
                  <a:moveTo>
                    <a:pt x="620267" y="363600"/>
                  </a:moveTo>
                  <a:lnTo>
                    <a:pt x="646578" y="385605"/>
                  </a:lnTo>
                  <a:lnTo>
                    <a:pt x="666543" y="415242"/>
                  </a:lnTo>
                  <a:lnTo>
                    <a:pt x="679150" y="450522"/>
                  </a:lnTo>
                  <a:lnTo>
                    <a:pt x="683387" y="489458"/>
                  </a:lnTo>
                </a:path>
                <a:path w="769620" h="648335">
                  <a:moveTo>
                    <a:pt x="769112" y="229488"/>
                  </a:moveTo>
                  <a:lnTo>
                    <a:pt x="763762" y="242782"/>
                  </a:lnTo>
                  <a:lnTo>
                    <a:pt x="757269" y="255158"/>
                  </a:lnTo>
                  <a:lnTo>
                    <a:pt x="749681" y="266511"/>
                  </a:lnTo>
                  <a:lnTo>
                    <a:pt x="741044" y="276733"/>
                  </a:lnTo>
                </a:path>
                <a:path w="769620" h="648335">
                  <a:moveTo>
                    <a:pt x="701674" y="54483"/>
                  </a:moveTo>
                  <a:lnTo>
                    <a:pt x="702817" y="61849"/>
                  </a:lnTo>
                  <a:lnTo>
                    <a:pt x="703198" y="69214"/>
                  </a:lnTo>
                  <a:lnTo>
                    <a:pt x="703198" y="76708"/>
                  </a:lnTo>
                </a:path>
                <a:path w="769620" h="648335">
                  <a:moveTo>
                    <a:pt x="522223" y="28448"/>
                  </a:moveTo>
                  <a:lnTo>
                    <a:pt x="525200" y="20877"/>
                  </a:lnTo>
                  <a:lnTo>
                    <a:pt x="528605" y="13604"/>
                  </a:lnTo>
                  <a:lnTo>
                    <a:pt x="532439" y="6641"/>
                  </a:lnTo>
                  <a:lnTo>
                    <a:pt x="536701" y="0"/>
                  </a:lnTo>
                </a:path>
                <a:path w="769620" h="648335">
                  <a:moveTo>
                    <a:pt x="387730" y="42037"/>
                  </a:moveTo>
                  <a:lnTo>
                    <a:pt x="388965" y="35706"/>
                  </a:lnTo>
                  <a:lnTo>
                    <a:pt x="390556" y="29495"/>
                  </a:lnTo>
                  <a:lnTo>
                    <a:pt x="392481" y="23427"/>
                  </a:lnTo>
                  <a:lnTo>
                    <a:pt x="394715" y="17525"/>
                  </a:lnTo>
                </a:path>
                <a:path w="769620" h="648335">
                  <a:moveTo>
                    <a:pt x="229742" y="50291"/>
                  </a:moveTo>
                  <a:lnTo>
                    <a:pt x="236475" y="55502"/>
                  </a:lnTo>
                  <a:lnTo>
                    <a:pt x="242935" y="61213"/>
                  </a:lnTo>
                  <a:lnTo>
                    <a:pt x="249084" y="67401"/>
                  </a:lnTo>
                  <a:lnTo>
                    <a:pt x="254888" y="74040"/>
                  </a:lnTo>
                </a:path>
                <a:path w="769620" h="648335">
                  <a:moveTo>
                    <a:pt x="38226" y="237236"/>
                  </a:moveTo>
                  <a:lnTo>
                    <a:pt x="36800" y="231040"/>
                  </a:lnTo>
                  <a:lnTo>
                    <a:pt x="35575" y="224821"/>
                  </a:lnTo>
                  <a:lnTo>
                    <a:pt x="34565" y="218555"/>
                  </a:lnTo>
                  <a:lnTo>
                    <a:pt x="33781" y="2122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3">
            <a:extLst>
              <a:ext uri="{FF2B5EF4-FFF2-40B4-BE49-F238E27FC236}">
                <a16:creationId xmlns:a16="http://schemas.microsoft.com/office/drawing/2014/main" id="{13FF2DD1-D6C4-8FC6-A2F8-2EFCC87CC99B}"/>
              </a:ext>
            </a:extLst>
          </p:cNvPr>
          <p:cNvSpPr txBox="1"/>
          <p:nvPr/>
        </p:nvSpPr>
        <p:spPr>
          <a:xfrm>
            <a:off x="7832088" y="208908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339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7C72-A14E-BEDA-269E-335ACA0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Maintain the Structure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4491-20FE-D034-B502-0894E63219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5954" y="1959542"/>
            <a:ext cx="5089849" cy="3878424"/>
          </a:xfrm>
        </p:spPr>
        <p:txBody>
          <a:bodyPr/>
          <a:lstStyle/>
          <a:p>
            <a:r>
              <a:rPr lang="en-US" altLang="zh-CN"/>
              <a:t>The only valid place for a new node in a complete tree is at the end of the array</a:t>
            </a:r>
          </a:p>
          <a:p>
            <a:r>
              <a:rPr lang="en-US" altLang="zh-CN"/>
              <a:t>We need to decide on the correct value for the new node, and adjust the heap accordingly</a:t>
            </a:r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11F4-E6FE-F743-0D12-A1EE75D2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78</a:t>
            </a:fld>
            <a:endParaRPr lang="en-US"/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210A301D-004D-B0D7-9D1C-7B6610FF8C14}"/>
              </a:ext>
            </a:extLst>
          </p:cNvPr>
          <p:cNvGrpSpPr/>
          <p:nvPr/>
        </p:nvGrpSpPr>
        <p:grpSpPr>
          <a:xfrm>
            <a:off x="9223276" y="3084317"/>
            <a:ext cx="1017269" cy="1513840"/>
            <a:chOff x="7449311" y="4068889"/>
            <a:chExt cx="1017269" cy="151384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A7D541F-5D36-7BEC-61EE-F6BF0C57B0ED}"/>
                </a:ext>
              </a:extLst>
            </p:cNvPr>
            <p:cNvSpPr/>
            <p:nvPr/>
          </p:nvSpPr>
          <p:spPr>
            <a:xfrm>
              <a:off x="7468361" y="521893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FFA2157-4590-F7BF-623C-90F3C6ABFB79}"/>
                </a:ext>
              </a:extLst>
            </p:cNvPr>
            <p:cNvSpPr/>
            <p:nvPr/>
          </p:nvSpPr>
          <p:spPr>
            <a:xfrm>
              <a:off x="7493507" y="4901184"/>
              <a:ext cx="147955" cy="298450"/>
            </a:xfrm>
            <a:custGeom>
              <a:avLst/>
              <a:gdLst/>
              <a:ahLst/>
              <a:cxnLst/>
              <a:rect l="l" t="t" r="r" b="b"/>
              <a:pathLst>
                <a:path w="147954" h="298450">
                  <a:moveTo>
                    <a:pt x="0" y="0"/>
                  </a:moveTo>
                  <a:lnTo>
                    <a:pt x="147700" y="2984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DA12BD1A-30A9-D5E0-6412-5C3C7F9DF9DD}"/>
                </a:ext>
              </a:extLst>
            </p:cNvPr>
            <p:cNvSpPr/>
            <p:nvPr/>
          </p:nvSpPr>
          <p:spPr>
            <a:xfrm>
              <a:off x="8116823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F6C6467-0763-38C5-3B56-19078533DB07}"/>
                </a:ext>
              </a:extLst>
            </p:cNvPr>
            <p:cNvSpPr/>
            <p:nvPr/>
          </p:nvSpPr>
          <p:spPr>
            <a:xfrm>
              <a:off x="8116823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959F47F7-E244-8610-A452-82B5DCD4A0E4}"/>
              </a:ext>
            </a:extLst>
          </p:cNvPr>
          <p:cNvSpPr txBox="1"/>
          <p:nvPr/>
        </p:nvSpPr>
        <p:spPr>
          <a:xfrm>
            <a:off x="9975623" y="305593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43202D-A8BB-8C9C-FBEF-0A9B7F2F2B84}"/>
              </a:ext>
            </a:extLst>
          </p:cNvPr>
          <p:cNvGrpSpPr/>
          <p:nvPr/>
        </p:nvGrpSpPr>
        <p:grpSpPr>
          <a:xfrm>
            <a:off x="8587577" y="3084317"/>
            <a:ext cx="354330" cy="354330"/>
            <a:chOff x="6813613" y="4068889"/>
            <a:chExt cx="354330" cy="35433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6925DDA-ECA9-1E74-6D9F-2EBC43C84871}"/>
                </a:ext>
              </a:extLst>
            </p:cNvPr>
            <p:cNvSpPr/>
            <p:nvPr/>
          </p:nvSpPr>
          <p:spPr>
            <a:xfrm>
              <a:off x="6818376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1E9C17D8-49F1-EFD5-5766-05698B8DFA65}"/>
                </a:ext>
              </a:extLst>
            </p:cNvPr>
            <p:cNvSpPr/>
            <p:nvPr/>
          </p:nvSpPr>
          <p:spPr>
            <a:xfrm>
              <a:off x="6818376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7466524D-4578-19D9-CBB3-C53C4AE57C61}"/>
              </a:ext>
            </a:extLst>
          </p:cNvPr>
          <p:cNvSpPr txBox="1"/>
          <p:nvPr/>
        </p:nvSpPr>
        <p:spPr>
          <a:xfrm>
            <a:off x="8676921" y="305593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B32CD89F-7FF8-E87D-02B1-C5E41535CF24}"/>
              </a:ext>
            </a:extLst>
          </p:cNvPr>
          <p:cNvGrpSpPr/>
          <p:nvPr/>
        </p:nvGrpSpPr>
        <p:grpSpPr>
          <a:xfrm>
            <a:off x="8968577" y="3617717"/>
            <a:ext cx="1612900" cy="354330"/>
            <a:chOff x="7194613" y="4602289"/>
            <a:chExt cx="1612900" cy="354330"/>
          </a:xfrm>
        </p:grpSpPr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4A766E07-617C-8991-B7EC-E32938F3D375}"/>
                </a:ext>
              </a:extLst>
            </p:cNvPr>
            <p:cNvSpPr/>
            <p:nvPr/>
          </p:nvSpPr>
          <p:spPr>
            <a:xfrm>
              <a:off x="77724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990B065F-0111-04F7-F5B0-1EB8EDDA8B09}"/>
                </a:ext>
              </a:extLst>
            </p:cNvPr>
            <p:cNvSpPr/>
            <p:nvPr/>
          </p:nvSpPr>
          <p:spPr>
            <a:xfrm>
              <a:off x="77724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517E373-F5A0-C961-4D01-9043CD67B8BC}"/>
                </a:ext>
              </a:extLst>
            </p:cNvPr>
            <p:cNvSpPr/>
            <p:nvPr/>
          </p:nvSpPr>
          <p:spPr>
            <a:xfrm>
              <a:off x="7199376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6A48F919-981C-2BD8-7421-DAC84AC4847E}"/>
                </a:ext>
              </a:extLst>
            </p:cNvPr>
            <p:cNvSpPr/>
            <p:nvPr/>
          </p:nvSpPr>
          <p:spPr>
            <a:xfrm>
              <a:off x="7199376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75E12D57-4D4D-DB95-E944-1982BE559100}"/>
                </a:ext>
              </a:extLst>
            </p:cNvPr>
            <p:cNvSpPr/>
            <p:nvPr/>
          </p:nvSpPr>
          <p:spPr>
            <a:xfrm>
              <a:off x="84582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581F1071-61C9-1A27-FB6D-91D99F31B387}"/>
                </a:ext>
              </a:extLst>
            </p:cNvPr>
            <p:cNvSpPr/>
            <p:nvPr/>
          </p:nvSpPr>
          <p:spPr>
            <a:xfrm>
              <a:off x="84582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22" name="object 21">
            <a:extLst>
              <a:ext uri="{FF2B5EF4-FFF2-40B4-BE49-F238E27FC236}">
                <a16:creationId xmlns:a16="http://schemas.microsoft.com/office/drawing/2014/main" id="{5DC87F03-72B7-1161-FAD6-8BB010FDD282}"/>
              </a:ext>
            </a:extLst>
          </p:cNvPr>
          <p:cNvSpPr txBox="1"/>
          <p:nvPr/>
        </p:nvSpPr>
        <p:spPr>
          <a:xfrm>
            <a:off x="9058176" y="3589332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14	10</a:t>
            </a:r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10BD822E-9177-84B4-164B-B6AC853FF149}"/>
              </a:ext>
            </a:extLst>
          </p:cNvPr>
          <p:cNvGrpSpPr/>
          <p:nvPr/>
        </p:nvGrpSpPr>
        <p:grpSpPr>
          <a:xfrm>
            <a:off x="8170001" y="3617717"/>
            <a:ext cx="354330" cy="354330"/>
            <a:chOff x="6396037" y="4602289"/>
            <a:chExt cx="354330" cy="35433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7A823CAD-06BA-325C-B7DF-2E213E4110A9}"/>
                </a:ext>
              </a:extLst>
            </p:cNvPr>
            <p:cNvSpPr/>
            <p:nvPr/>
          </p:nvSpPr>
          <p:spPr>
            <a:xfrm>
              <a:off x="64008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6D143E98-EF78-E34A-3AE3-40A8FBE68464}"/>
                </a:ext>
              </a:extLst>
            </p:cNvPr>
            <p:cNvSpPr/>
            <p:nvPr/>
          </p:nvSpPr>
          <p:spPr>
            <a:xfrm>
              <a:off x="64008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26" name="object 25">
            <a:extLst>
              <a:ext uri="{FF2B5EF4-FFF2-40B4-BE49-F238E27FC236}">
                <a16:creationId xmlns:a16="http://schemas.microsoft.com/office/drawing/2014/main" id="{70028862-1623-C94A-6E31-EAB7EAE37270}"/>
              </a:ext>
            </a:extLst>
          </p:cNvPr>
          <p:cNvSpPr txBox="1"/>
          <p:nvPr/>
        </p:nvSpPr>
        <p:spPr>
          <a:xfrm>
            <a:off x="8259346" y="358933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84B8F63C-8123-3E11-C4A8-5899A2331B58}"/>
              </a:ext>
            </a:extLst>
          </p:cNvPr>
          <p:cNvGrpSpPr/>
          <p:nvPr/>
        </p:nvGrpSpPr>
        <p:grpSpPr>
          <a:xfrm>
            <a:off x="7941401" y="4227317"/>
            <a:ext cx="1192530" cy="354330"/>
            <a:chOff x="6167437" y="5211889"/>
            <a:chExt cx="1192530" cy="35433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5189BE0A-C8DC-6128-1499-8AA929A5562F}"/>
                </a:ext>
              </a:extLst>
            </p:cNvPr>
            <p:cNvSpPr/>
            <p:nvPr/>
          </p:nvSpPr>
          <p:spPr>
            <a:xfrm>
              <a:off x="70104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01BC64F5-4BFC-4AC3-8365-1D0C554F0A03}"/>
                </a:ext>
              </a:extLst>
            </p:cNvPr>
            <p:cNvSpPr/>
            <p:nvPr/>
          </p:nvSpPr>
          <p:spPr>
            <a:xfrm>
              <a:off x="70104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290FF4FD-D4EC-9333-81CA-D4F8A9A3FB4F}"/>
                </a:ext>
              </a:extLst>
            </p:cNvPr>
            <p:cNvSpPr/>
            <p:nvPr/>
          </p:nvSpPr>
          <p:spPr>
            <a:xfrm>
              <a:off x="61722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2418B70-0AA6-1030-18CB-AB76F71F3E2A}"/>
                </a:ext>
              </a:extLst>
            </p:cNvPr>
            <p:cNvSpPr/>
            <p:nvPr/>
          </p:nvSpPr>
          <p:spPr>
            <a:xfrm>
              <a:off x="61722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A16ECE82-E1CA-702C-01D3-274DAD980C0B}"/>
                </a:ext>
              </a:extLst>
            </p:cNvPr>
            <p:cNvSpPr/>
            <p:nvPr/>
          </p:nvSpPr>
          <p:spPr>
            <a:xfrm>
              <a:off x="6589776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758FDE65-F96D-7471-EEF9-52523CB0F359}"/>
                </a:ext>
              </a:extLst>
            </p:cNvPr>
            <p:cNvSpPr/>
            <p:nvPr/>
          </p:nvSpPr>
          <p:spPr>
            <a:xfrm>
              <a:off x="6589776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34" name="object 33">
            <a:extLst>
              <a:ext uri="{FF2B5EF4-FFF2-40B4-BE49-F238E27FC236}">
                <a16:creationId xmlns:a16="http://schemas.microsoft.com/office/drawing/2014/main" id="{C7DF2089-1829-2470-B64B-4892EB71C47E}"/>
              </a:ext>
            </a:extLst>
          </p:cNvPr>
          <p:cNvSpPr txBox="1"/>
          <p:nvPr/>
        </p:nvSpPr>
        <p:spPr>
          <a:xfrm>
            <a:off x="7960643" y="4198932"/>
            <a:ext cx="1086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9745" algn="l"/>
                <a:tab pos="920750" algn="l"/>
              </a:tabLst>
            </a:pPr>
            <a:r>
              <a:rPr sz="2400">
                <a:latin typeface="Times New Roman"/>
                <a:cs typeface="Times New Roman"/>
              </a:rPr>
              <a:t>11	9	6</a:t>
            </a:r>
          </a:p>
        </p:txBody>
      </p:sp>
      <p:grpSp>
        <p:nvGrpSpPr>
          <p:cNvPr id="35" name="object 34">
            <a:extLst>
              <a:ext uri="{FF2B5EF4-FFF2-40B4-BE49-F238E27FC236}">
                <a16:creationId xmlns:a16="http://schemas.microsoft.com/office/drawing/2014/main" id="{C6FF33D6-178A-A0F3-9224-218E1B426719}"/>
              </a:ext>
            </a:extLst>
          </p:cNvPr>
          <p:cNvGrpSpPr/>
          <p:nvPr/>
        </p:nvGrpSpPr>
        <p:grpSpPr>
          <a:xfrm>
            <a:off x="8115138" y="2474717"/>
            <a:ext cx="2295525" cy="1762760"/>
            <a:chOff x="6341173" y="3459289"/>
            <a:chExt cx="2295525" cy="1762760"/>
          </a:xfrm>
        </p:grpSpPr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732AA98E-D5B4-FE5A-85D1-E0A04F6AE200}"/>
                </a:ext>
              </a:extLst>
            </p:cNvPr>
            <p:cNvSpPr/>
            <p:nvPr/>
          </p:nvSpPr>
          <p:spPr>
            <a:xfrm>
              <a:off x="6345935" y="3758184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904874" y="1143000"/>
                  </a:moveTo>
                  <a:lnTo>
                    <a:pt x="838199" y="1458849"/>
                  </a:lnTo>
                </a:path>
                <a:path w="2286000" h="1459229">
                  <a:moveTo>
                    <a:pt x="106299" y="1143000"/>
                  </a:moveTo>
                  <a:lnTo>
                    <a:pt x="0" y="1458849"/>
                  </a:lnTo>
                </a:path>
                <a:path w="2286000" h="1459229">
                  <a:moveTo>
                    <a:pt x="348995" y="1143000"/>
                  </a:moveTo>
                  <a:lnTo>
                    <a:pt x="417194" y="1458849"/>
                  </a:lnTo>
                </a:path>
                <a:path w="2286000" h="1459229">
                  <a:moveTo>
                    <a:pt x="523874" y="609600"/>
                  </a:moveTo>
                  <a:lnTo>
                    <a:pt x="228599" y="849249"/>
                  </a:lnTo>
                </a:path>
                <a:path w="2286000" h="1459229">
                  <a:moveTo>
                    <a:pt x="766571" y="609600"/>
                  </a:moveTo>
                  <a:lnTo>
                    <a:pt x="1026921" y="849249"/>
                  </a:lnTo>
                </a:path>
                <a:path w="2286000" h="1459229">
                  <a:moveTo>
                    <a:pt x="1822449" y="609600"/>
                  </a:moveTo>
                  <a:lnTo>
                    <a:pt x="1600199" y="849249"/>
                  </a:lnTo>
                </a:path>
                <a:path w="2286000" h="1459229">
                  <a:moveTo>
                    <a:pt x="2065019" y="609600"/>
                  </a:moveTo>
                  <a:lnTo>
                    <a:pt x="2285745" y="849249"/>
                  </a:lnTo>
                </a:path>
                <a:path w="2286000" h="1459229">
                  <a:moveTo>
                    <a:pt x="1173225" y="0"/>
                  </a:moveTo>
                  <a:lnTo>
                    <a:pt x="646175" y="315849"/>
                  </a:lnTo>
                </a:path>
                <a:path w="2286000" h="1459229">
                  <a:moveTo>
                    <a:pt x="1415795" y="0"/>
                  </a:moveTo>
                  <a:lnTo>
                    <a:pt x="1944369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33DB6814-DCD3-5867-7186-763916CE2A5A}"/>
                </a:ext>
              </a:extLst>
            </p:cNvPr>
            <p:cNvSpPr/>
            <p:nvPr/>
          </p:nvSpPr>
          <p:spPr>
            <a:xfrm>
              <a:off x="7467599" y="3464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730A897-BBC3-FFE2-1A8D-8D0C50274E5B}"/>
                </a:ext>
              </a:extLst>
            </p:cNvPr>
            <p:cNvSpPr/>
            <p:nvPr/>
          </p:nvSpPr>
          <p:spPr>
            <a:xfrm>
              <a:off x="7467599" y="3464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39" name="object 38">
            <a:extLst>
              <a:ext uri="{FF2B5EF4-FFF2-40B4-BE49-F238E27FC236}">
                <a16:creationId xmlns:a16="http://schemas.microsoft.com/office/drawing/2014/main" id="{AFD1AFA0-D40E-A3A0-A94E-C3C19AF013F4}"/>
              </a:ext>
            </a:extLst>
          </p:cNvPr>
          <p:cNvSpPr txBox="1"/>
          <p:nvPr/>
        </p:nvSpPr>
        <p:spPr>
          <a:xfrm>
            <a:off x="9326399" y="24460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40" name="object 39">
            <a:extLst>
              <a:ext uri="{FF2B5EF4-FFF2-40B4-BE49-F238E27FC236}">
                <a16:creationId xmlns:a16="http://schemas.microsoft.com/office/drawing/2014/main" id="{EEDBF23B-F5F0-53DE-AF71-C32B6B20A6D6}"/>
              </a:ext>
            </a:extLst>
          </p:cNvPr>
          <p:cNvGrpSpPr/>
          <p:nvPr/>
        </p:nvGrpSpPr>
        <p:grpSpPr>
          <a:xfrm>
            <a:off x="8170208" y="1604318"/>
            <a:ext cx="847725" cy="1061085"/>
            <a:chOff x="6396243" y="2588889"/>
            <a:chExt cx="847725" cy="1061085"/>
          </a:xfrm>
        </p:grpSpPr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1E9F68EA-937C-69CC-3DE2-62ADE2F4564B}"/>
                </a:ext>
              </a:extLst>
            </p:cNvPr>
            <p:cNvSpPr/>
            <p:nvPr/>
          </p:nvSpPr>
          <p:spPr>
            <a:xfrm>
              <a:off x="6400815" y="2593461"/>
              <a:ext cx="838835" cy="762635"/>
            </a:xfrm>
            <a:custGeom>
              <a:avLst/>
              <a:gdLst/>
              <a:ahLst/>
              <a:cxnLst/>
              <a:rect l="l" t="t" r="r" b="b"/>
              <a:pathLst>
                <a:path w="838834" h="762635">
                  <a:moveTo>
                    <a:pt x="75676" y="250830"/>
                  </a:moveTo>
                  <a:lnTo>
                    <a:pt x="76695" y="198920"/>
                  </a:lnTo>
                  <a:lnTo>
                    <a:pt x="90259" y="151716"/>
                  </a:lnTo>
                  <a:lnTo>
                    <a:pt x="114528" y="112217"/>
                  </a:lnTo>
                  <a:lnTo>
                    <a:pt x="147661" y="83422"/>
                  </a:lnTo>
                  <a:lnTo>
                    <a:pt x="187817" y="68331"/>
                  </a:lnTo>
                  <a:lnTo>
                    <a:pt x="209631" y="66960"/>
                  </a:lnTo>
                  <a:lnTo>
                    <a:pt x="231171" y="70030"/>
                  </a:lnTo>
                  <a:lnTo>
                    <a:pt x="252021" y="77458"/>
                  </a:lnTo>
                  <a:lnTo>
                    <a:pt x="271764" y="89159"/>
                  </a:lnTo>
                  <a:lnTo>
                    <a:pt x="297826" y="49772"/>
                  </a:lnTo>
                  <a:lnTo>
                    <a:pt x="332819" y="26660"/>
                  </a:lnTo>
                  <a:lnTo>
                    <a:pt x="372240" y="21526"/>
                  </a:lnTo>
                  <a:lnTo>
                    <a:pt x="411591" y="36073"/>
                  </a:lnTo>
                  <a:lnTo>
                    <a:pt x="418111" y="40665"/>
                  </a:lnTo>
                  <a:lnTo>
                    <a:pt x="424322" y="45852"/>
                  </a:lnTo>
                  <a:lnTo>
                    <a:pt x="430200" y="51611"/>
                  </a:lnTo>
                  <a:lnTo>
                    <a:pt x="435721" y="57917"/>
                  </a:lnTo>
                  <a:lnTo>
                    <a:pt x="456372" y="25070"/>
                  </a:lnTo>
                  <a:lnTo>
                    <a:pt x="484632" y="5260"/>
                  </a:lnTo>
                  <a:lnTo>
                    <a:pt x="516820" y="0"/>
                  </a:lnTo>
                  <a:lnTo>
                    <a:pt x="549259" y="10800"/>
                  </a:lnTo>
                  <a:lnTo>
                    <a:pt x="557651" y="16793"/>
                  </a:lnTo>
                  <a:lnTo>
                    <a:pt x="565435" y="23881"/>
                  </a:lnTo>
                  <a:lnTo>
                    <a:pt x="572529" y="32017"/>
                  </a:lnTo>
                  <a:lnTo>
                    <a:pt x="578850" y="41153"/>
                  </a:lnTo>
                  <a:lnTo>
                    <a:pt x="608214" y="12509"/>
                  </a:lnTo>
                  <a:lnTo>
                    <a:pt x="642985" y="402"/>
                  </a:lnTo>
                  <a:lnTo>
                    <a:pt x="678898" y="5274"/>
                  </a:lnTo>
                  <a:lnTo>
                    <a:pt x="711692" y="27564"/>
                  </a:lnTo>
                  <a:lnTo>
                    <a:pt x="723136" y="41862"/>
                  </a:lnTo>
                  <a:lnTo>
                    <a:pt x="732377" y="58219"/>
                  </a:lnTo>
                  <a:lnTo>
                    <a:pt x="739213" y="76267"/>
                  </a:lnTo>
                  <a:lnTo>
                    <a:pt x="743442" y="95636"/>
                  </a:lnTo>
                  <a:lnTo>
                    <a:pt x="780153" y="118510"/>
                  </a:lnTo>
                  <a:lnTo>
                    <a:pt x="806053" y="155755"/>
                  </a:lnTo>
                  <a:lnTo>
                    <a:pt x="818808" y="202311"/>
                  </a:lnTo>
                  <a:lnTo>
                    <a:pt x="816086" y="253116"/>
                  </a:lnTo>
                  <a:lnTo>
                    <a:pt x="814816" y="258958"/>
                  </a:lnTo>
                  <a:lnTo>
                    <a:pt x="813292" y="264546"/>
                  </a:lnTo>
                  <a:lnTo>
                    <a:pt x="811387" y="270007"/>
                  </a:lnTo>
                  <a:lnTo>
                    <a:pt x="831371" y="315833"/>
                  </a:lnTo>
                  <a:lnTo>
                    <a:pt x="838554" y="365310"/>
                  </a:lnTo>
                  <a:lnTo>
                    <a:pt x="833332" y="414684"/>
                  </a:lnTo>
                  <a:lnTo>
                    <a:pt x="816101" y="460199"/>
                  </a:lnTo>
                  <a:lnTo>
                    <a:pt x="787257" y="498099"/>
                  </a:lnTo>
                  <a:lnTo>
                    <a:pt x="742287" y="525835"/>
                  </a:lnTo>
                  <a:lnTo>
                    <a:pt x="725789" y="530103"/>
                  </a:lnTo>
                  <a:lnTo>
                    <a:pt x="716609" y="584011"/>
                  </a:lnTo>
                  <a:lnTo>
                    <a:pt x="692261" y="627893"/>
                  </a:lnTo>
                  <a:lnTo>
                    <a:pt x="656387" y="657298"/>
                  </a:lnTo>
                  <a:lnTo>
                    <a:pt x="612632" y="667771"/>
                  </a:lnTo>
                  <a:lnTo>
                    <a:pt x="597215" y="666281"/>
                  </a:lnTo>
                  <a:lnTo>
                    <a:pt x="582167" y="662231"/>
                  </a:lnTo>
                  <a:lnTo>
                    <a:pt x="567715" y="655681"/>
                  </a:lnTo>
                  <a:lnTo>
                    <a:pt x="554085" y="646689"/>
                  </a:lnTo>
                  <a:lnTo>
                    <a:pt x="535696" y="693436"/>
                  </a:lnTo>
                  <a:lnTo>
                    <a:pt x="507469" y="729453"/>
                  </a:lnTo>
                  <a:lnTo>
                    <a:pt x="472090" y="752943"/>
                  </a:lnTo>
                  <a:lnTo>
                    <a:pt x="432250" y="762107"/>
                  </a:lnTo>
                  <a:lnTo>
                    <a:pt x="390636" y="755147"/>
                  </a:lnTo>
                  <a:lnTo>
                    <a:pt x="369722" y="744751"/>
                  </a:lnTo>
                  <a:lnTo>
                    <a:pt x="350678" y="730176"/>
                  </a:lnTo>
                  <a:lnTo>
                    <a:pt x="333896" y="711767"/>
                  </a:lnTo>
                  <a:lnTo>
                    <a:pt x="319770" y="689869"/>
                  </a:lnTo>
                  <a:lnTo>
                    <a:pt x="282896" y="709666"/>
                  </a:lnTo>
                  <a:lnTo>
                    <a:pt x="244449" y="716502"/>
                  </a:lnTo>
                  <a:lnTo>
                    <a:pt x="206390" y="710983"/>
                  </a:lnTo>
                  <a:lnTo>
                    <a:pt x="170681" y="693717"/>
                  </a:lnTo>
                  <a:lnTo>
                    <a:pt x="139283" y="665310"/>
                  </a:lnTo>
                  <a:lnTo>
                    <a:pt x="114157" y="626369"/>
                  </a:lnTo>
                  <a:lnTo>
                    <a:pt x="113649" y="625226"/>
                  </a:lnTo>
                  <a:lnTo>
                    <a:pt x="113141" y="624083"/>
                  </a:lnTo>
                  <a:lnTo>
                    <a:pt x="112633" y="622940"/>
                  </a:lnTo>
                  <a:lnTo>
                    <a:pt x="79126" y="619547"/>
                  </a:lnTo>
                  <a:lnTo>
                    <a:pt x="50323" y="601223"/>
                  </a:lnTo>
                  <a:lnTo>
                    <a:pt x="29211" y="570898"/>
                  </a:lnTo>
                  <a:lnTo>
                    <a:pt x="18780" y="531500"/>
                  </a:lnTo>
                  <a:lnTo>
                    <a:pt x="18627" y="508746"/>
                  </a:lnTo>
                  <a:lnTo>
                    <a:pt x="22415" y="486717"/>
                  </a:lnTo>
                  <a:lnTo>
                    <a:pt x="29942" y="466189"/>
                  </a:lnTo>
                  <a:lnTo>
                    <a:pt x="41005" y="447934"/>
                  </a:lnTo>
                  <a:lnTo>
                    <a:pt x="16049" y="420227"/>
                  </a:lnTo>
                  <a:lnTo>
                    <a:pt x="2047" y="384006"/>
                  </a:lnTo>
                  <a:lnTo>
                    <a:pt x="0" y="343904"/>
                  </a:lnTo>
                  <a:lnTo>
                    <a:pt x="10906" y="304551"/>
                  </a:lnTo>
                  <a:lnTo>
                    <a:pt x="22836" y="284855"/>
                  </a:lnTo>
                  <a:lnTo>
                    <a:pt x="37957" y="269372"/>
                  </a:lnTo>
                  <a:lnTo>
                    <a:pt x="55554" y="258653"/>
                  </a:lnTo>
                  <a:lnTo>
                    <a:pt x="74914" y="253243"/>
                  </a:lnTo>
                  <a:lnTo>
                    <a:pt x="75676" y="2508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pic>
          <p:nvPicPr>
            <p:cNvPr id="42" name="object 41">
              <a:extLst>
                <a:ext uri="{FF2B5EF4-FFF2-40B4-BE49-F238E27FC236}">
                  <a16:creationId xmlns:a16="http://schemas.microsoft.com/office/drawing/2014/main" id="{860BF337-EE49-95EA-1890-679536F2425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9180" y="3349752"/>
              <a:ext cx="166624" cy="300228"/>
            </a:xfrm>
            <a:prstGeom prst="rect">
              <a:avLst/>
            </a:prstGeom>
          </p:spPr>
        </p:pic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2A8A7124-8D41-32BC-3096-91D4EE1ED0C3}"/>
                </a:ext>
              </a:extLst>
            </p:cNvPr>
            <p:cNvSpPr/>
            <p:nvPr/>
          </p:nvSpPr>
          <p:spPr>
            <a:xfrm>
              <a:off x="6442709" y="2632075"/>
              <a:ext cx="769620" cy="648335"/>
            </a:xfrm>
            <a:custGeom>
              <a:avLst/>
              <a:gdLst/>
              <a:ahLst/>
              <a:cxnLst/>
              <a:rect l="l" t="t" r="r" b="b"/>
              <a:pathLst>
                <a:path w="769620" h="648335">
                  <a:moveTo>
                    <a:pt x="49149" y="420497"/>
                  </a:moveTo>
                  <a:lnTo>
                    <a:pt x="36325" y="420508"/>
                  </a:lnTo>
                  <a:lnTo>
                    <a:pt x="23717" y="418115"/>
                  </a:lnTo>
                  <a:lnTo>
                    <a:pt x="11537" y="413388"/>
                  </a:lnTo>
                  <a:lnTo>
                    <a:pt x="0" y="406400"/>
                  </a:lnTo>
                </a:path>
                <a:path w="769620" h="648335">
                  <a:moveTo>
                    <a:pt x="92456" y="574294"/>
                  </a:moveTo>
                  <a:lnTo>
                    <a:pt x="85597" y="577723"/>
                  </a:lnTo>
                  <a:lnTo>
                    <a:pt x="78359" y="580009"/>
                  </a:lnTo>
                  <a:lnTo>
                    <a:pt x="70992" y="581025"/>
                  </a:lnTo>
                </a:path>
                <a:path w="769620" h="648335">
                  <a:moveTo>
                    <a:pt x="277748" y="648208"/>
                  </a:moveTo>
                  <a:lnTo>
                    <a:pt x="274064" y="640851"/>
                  </a:lnTo>
                  <a:lnTo>
                    <a:pt x="270652" y="633269"/>
                  </a:lnTo>
                  <a:lnTo>
                    <a:pt x="267551" y="625473"/>
                  </a:lnTo>
                  <a:lnTo>
                    <a:pt x="264794" y="617474"/>
                  </a:lnTo>
                </a:path>
                <a:path w="769620" h="648335">
                  <a:moveTo>
                    <a:pt x="517397" y="571753"/>
                  </a:moveTo>
                  <a:lnTo>
                    <a:pt x="516637" y="580227"/>
                  </a:lnTo>
                  <a:lnTo>
                    <a:pt x="515508" y="588676"/>
                  </a:lnTo>
                  <a:lnTo>
                    <a:pt x="514022" y="597078"/>
                  </a:lnTo>
                  <a:lnTo>
                    <a:pt x="512190" y="605409"/>
                  </a:lnTo>
                </a:path>
                <a:path w="769620" h="648335">
                  <a:moveTo>
                    <a:pt x="620267" y="363600"/>
                  </a:moveTo>
                  <a:lnTo>
                    <a:pt x="646578" y="385605"/>
                  </a:lnTo>
                  <a:lnTo>
                    <a:pt x="666543" y="415242"/>
                  </a:lnTo>
                  <a:lnTo>
                    <a:pt x="679150" y="450522"/>
                  </a:lnTo>
                  <a:lnTo>
                    <a:pt x="683387" y="489458"/>
                  </a:lnTo>
                </a:path>
                <a:path w="769620" h="648335">
                  <a:moveTo>
                    <a:pt x="769112" y="229488"/>
                  </a:moveTo>
                  <a:lnTo>
                    <a:pt x="763762" y="242782"/>
                  </a:lnTo>
                  <a:lnTo>
                    <a:pt x="757269" y="255158"/>
                  </a:lnTo>
                  <a:lnTo>
                    <a:pt x="749681" y="266511"/>
                  </a:lnTo>
                  <a:lnTo>
                    <a:pt x="741044" y="276733"/>
                  </a:lnTo>
                </a:path>
                <a:path w="769620" h="648335">
                  <a:moveTo>
                    <a:pt x="701674" y="54483"/>
                  </a:moveTo>
                  <a:lnTo>
                    <a:pt x="702817" y="61849"/>
                  </a:lnTo>
                  <a:lnTo>
                    <a:pt x="703198" y="69214"/>
                  </a:lnTo>
                  <a:lnTo>
                    <a:pt x="703198" y="76708"/>
                  </a:lnTo>
                </a:path>
                <a:path w="769620" h="648335">
                  <a:moveTo>
                    <a:pt x="522223" y="28448"/>
                  </a:moveTo>
                  <a:lnTo>
                    <a:pt x="525200" y="20877"/>
                  </a:lnTo>
                  <a:lnTo>
                    <a:pt x="528605" y="13604"/>
                  </a:lnTo>
                  <a:lnTo>
                    <a:pt x="532439" y="6641"/>
                  </a:lnTo>
                  <a:lnTo>
                    <a:pt x="536701" y="0"/>
                  </a:lnTo>
                </a:path>
                <a:path w="769620" h="648335">
                  <a:moveTo>
                    <a:pt x="387731" y="42037"/>
                  </a:moveTo>
                  <a:lnTo>
                    <a:pt x="388965" y="35706"/>
                  </a:lnTo>
                  <a:lnTo>
                    <a:pt x="390556" y="29495"/>
                  </a:lnTo>
                  <a:lnTo>
                    <a:pt x="392481" y="23427"/>
                  </a:lnTo>
                  <a:lnTo>
                    <a:pt x="394715" y="17525"/>
                  </a:lnTo>
                </a:path>
                <a:path w="769620" h="648335">
                  <a:moveTo>
                    <a:pt x="229742" y="50291"/>
                  </a:moveTo>
                  <a:lnTo>
                    <a:pt x="236475" y="55502"/>
                  </a:lnTo>
                  <a:lnTo>
                    <a:pt x="242935" y="61213"/>
                  </a:lnTo>
                  <a:lnTo>
                    <a:pt x="249084" y="67401"/>
                  </a:lnTo>
                  <a:lnTo>
                    <a:pt x="254888" y="74040"/>
                  </a:lnTo>
                </a:path>
                <a:path w="769620" h="648335">
                  <a:moveTo>
                    <a:pt x="38226" y="237236"/>
                  </a:moveTo>
                  <a:lnTo>
                    <a:pt x="36800" y="231040"/>
                  </a:lnTo>
                  <a:lnTo>
                    <a:pt x="35575" y="224821"/>
                  </a:lnTo>
                  <a:lnTo>
                    <a:pt x="34565" y="218555"/>
                  </a:lnTo>
                  <a:lnTo>
                    <a:pt x="33781" y="2122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</p:grpSp>
      <p:sp>
        <p:nvSpPr>
          <p:cNvPr id="44" name="object 43">
            <a:extLst>
              <a:ext uri="{FF2B5EF4-FFF2-40B4-BE49-F238E27FC236}">
                <a16:creationId xmlns:a16="http://schemas.microsoft.com/office/drawing/2014/main" id="{F5D33DE2-4E6D-6D8F-3B8F-0349B62CFCF7}"/>
              </a:ext>
            </a:extLst>
          </p:cNvPr>
          <p:cNvSpPr txBox="1"/>
          <p:nvPr/>
        </p:nvSpPr>
        <p:spPr>
          <a:xfrm>
            <a:off x="8475754" y="176396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683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E844-7B67-2856-77A8-F629AFFF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Maintain the Heap Property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AAF2A-824C-86F9-7F0E-F845FBA8B9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3200"/>
              <a:t>The new value goes where?</a:t>
            </a:r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BA239-28E9-D1A3-1418-2F27C392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12C7592-AD31-F234-9879-87BFB9A43F08}"/>
              </a:ext>
            </a:extLst>
          </p:cNvPr>
          <p:cNvSpPr/>
          <p:nvPr/>
        </p:nvSpPr>
        <p:spPr>
          <a:xfrm>
            <a:off x="6852540" y="4925977"/>
            <a:ext cx="311150" cy="164465"/>
          </a:xfrm>
          <a:custGeom>
            <a:avLst/>
            <a:gdLst/>
            <a:ahLst/>
            <a:cxnLst/>
            <a:rect l="l" t="t" r="r" b="b"/>
            <a:pathLst>
              <a:path w="311150" h="164464">
                <a:moveTo>
                  <a:pt x="75319" y="23156"/>
                </a:moveTo>
                <a:lnTo>
                  <a:pt x="63759" y="46334"/>
                </a:lnTo>
                <a:lnTo>
                  <a:pt x="298958" y="163982"/>
                </a:lnTo>
                <a:lnTo>
                  <a:pt x="310642" y="140817"/>
                </a:lnTo>
                <a:lnTo>
                  <a:pt x="75319" y="23156"/>
                </a:lnTo>
                <a:close/>
              </a:path>
              <a:path w="311150" h="164464">
                <a:moveTo>
                  <a:pt x="86868" y="0"/>
                </a:moveTo>
                <a:lnTo>
                  <a:pt x="0" y="0"/>
                </a:lnTo>
                <a:lnTo>
                  <a:pt x="52197" y="69519"/>
                </a:lnTo>
                <a:lnTo>
                  <a:pt x="63759" y="46334"/>
                </a:lnTo>
                <a:lnTo>
                  <a:pt x="52197" y="40551"/>
                </a:lnTo>
                <a:lnTo>
                  <a:pt x="63754" y="17373"/>
                </a:lnTo>
                <a:lnTo>
                  <a:pt x="78203" y="17373"/>
                </a:lnTo>
                <a:lnTo>
                  <a:pt x="86868" y="0"/>
                </a:lnTo>
                <a:close/>
              </a:path>
              <a:path w="311150" h="164464">
                <a:moveTo>
                  <a:pt x="63754" y="17373"/>
                </a:moveTo>
                <a:lnTo>
                  <a:pt x="52197" y="40551"/>
                </a:lnTo>
                <a:lnTo>
                  <a:pt x="63759" y="46334"/>
                </a:lnTo>
                <a:lnTo>
                  <a:pt x="75319" y="23156"/>
                </a:lnTo>
                <a:lnTo>
                  <a:pt x="63754" y="17373"/>
                </a:lnTo>
                <a:close/>
              </a:path>
              <a:path w="311150" h="164464">
                <a:moveTo>
                  <a:pt x="78203" y="17373"/>
                </a:moveTo>
                <a:lnTo>
                  <a:pt x="63754" y="17373"/>
                </a:lnTo>
                <a:lnTo>
                  <a:pt x="75319" y="23156"/>
                </a:lnTo>
                <a:lnTo>
                  <a:pt x="78203" y="1737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CCFBEB5-2250-756F-CF25-E248E0CFBC7F}"/>
              </a:ext>
            </a:extLst>
          </p:cNvPr>
          <p:cNvGrpSpPr/>
          <p:nvPr/>
        </p:nvGrpSpPr>
        <p:grpSpPr>
          <a:xfrm>
            <a:off x="5380589" y="2601023"/>
            <a:ext cx="1860550" cy="2441575"/>
            <a:chOff x="6606010" y="3314607"/>
            <a:chExt cx="1860550" cy="2441575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E8896D6-F61B-AC7C-09A2-989A98EAC852}"/>
                </a:ext>
              </a:extLst>
            </p:cNvPr>
            <p:cNvSpPr/>
            <p:nvPr/>
          </p:nvSpPr>
          <p:spPr>
            <a:xfrm>
              <a:off x="6619028" y="3327625"/>
              <a:ext cx="1351915" cy="2415540"/>
            </a:xfrm>
            <a:custGeom>
              <a:avLst/>
              <a:gdLst/>
              <a:ahLst/>
              <a:cxnLst/>
              <a:rect l="l" t="t" r="r" b="b"/>
              <a:pathLst>
                <a:path w="1351915" h="2415540">
                  <a:moveTo>
                    <a:pt x="1314534" y="129568"/>
                  </a:moveTo>
                  <a:lnTo>
                    <a:pt x="1291560" y="96142"/>
                  </a:lnTo>
                  <a:lnTo>
                    <a:pt x="1260269" y="65081"/>
                  </a:lnTo>
                  <a:lnTo>
                    <a:pt x="1222078" y="38162"/>
                  </a:lnTo>
                  <a:lnTo>
                    <a:pt x="1178403" y="17158"/>
                  </a:lnTo>
                  <a:lnTo>
                    <a:pt x="1130664" y="3846"/>
                  </a:lnTo>
                  <a:lnTo>
                    <a:pt x="1080276" y="0"/>
                  </a:lnTo>
                  <a:lnTo>
                    <a:pt x="1028657" y="7394"/>
                  </a:lnTo>
                  <a:lnTo>
                    <a:pt x="957895" y="38375"/>
                  </a:lnTo>
                  <a:lnTo>
                    <a:pt x="919432" y="62494"/>
                  </a:lnTo>
                  <a:lnTo>
                    <a:pt x="879479" y="90925"/>
                  </a:lnTo>
                  <a:lnTo>
                    <a:pt x="838458" y="122591"/>
                  </a:lnTo>
                  <a:lnTo>
                    <a:pt x="796790" y="156412"/>
                  </a:lnTo>
                  <a:lnTo>
                    <a:pt x="754900" y="191309"/>
                  </a:lnTo>
                  <a:lnTo>
                    <a:pt x="713209" y="226202"/>
                  </a:lnTo>
                  <a:lnTo>
                    <a:pt x="672139" y="260012"/>
                  </a:lnTo>
                  <a:lnTo>
                    <a:pt x="632114" y="291661"/>
                  </a:lnTo>
                  <a:lnTo>
                    <a:pt x="593555" y="320068"/>
                  </a:lnTo>
                  <a:lnTo>
                    <a:pt x="546841" y="352248"/>
                  </a:lnTo>
                  <a:lnTo>
                    <a:pt x="499262" y="384203"/>
                  </a:lnTo>
                  <a:lnTo>
                    <a:pt x="451485" y="415831"/>
                  </a:lnTo>
                  <a:lnTo>
                    <a:pt x="404178" y="447029"/>
                  </a:lnTo>
                  <a:lnTo>
                    <a:pt x="358009" y="477696"/>
                  </a:lnTo>
                  <a:lnTo>
                    <a:pt x="313647" y="507727"/>
                  </a:lnTo>
                  <a:lnTo>
                    <a:pt x="271759" y="537022"/>
                  </a:lnTo>
                  <a:lnTo>
                    <a:pt x="233013" y="565478"/>
                  </a:lnTo>
                  <a:lnTo>
                    <a:pt x="198077" y="592991"/>
                  </a:lnTo>
                  <a:lnTo>
                    <a:pt x="151281" y="631675"/>
                  </a:lnTo>
                  <a:lnTo>
                    <a:pt x="109793" y="667677"/>
                  </a:lnTo>
                  <a:lnTo>
                    <a:pt x="74141" y="702275"/>
                  </a:lnTo>
                  <a:lnTo>
                    <a:pt x="44849" y="736746"/>
                  </a:lnTo>
                  <a:lnTo>
                    <a:pt x="22444" y="772367"/>
                  </a:lnTo>
                  <a:lnTo>
                    <a:pt x="7450" y="810415"/>
                  </a:lnTo>
                  <a:lnTo>
                    <a:pt x="105" y="851468"/>
                  </a:lnTo>
                  <a:lnTo>
                    <a:pt x="0" y="894696"/>
                  </a:lnTo>
                  <a:lnTo>
                    <a:pt x="6688" y="939082"/>
                  </a:lnTo>
                  <a:lnTo>
                    <a:pt x="19727" y="983606"/>
                  </a:lnTo>
                  <a:lnTo>
                    <a:pt x="38671" y="1027247"/>
                  </a:lnTo>
                  <a:lnTo>
                    <a:pt x="63076" y="1068987"/>
                  </a:lnTo>
                  <a:lnTo>
                    <a:pt x="89527" y="1100923"/>
                  </a:lnTo>
                  <a:lnTo>
                    <a:pt x="121894" y="1128961"/>
                  </a:lnTo>
                  <a:lnTo>
                    <a:pt x="159095" y="1155629"/>
                  </a:lnTo>
                  <a:lnTo>
                    <a:pt x="200048" y="1183452"/>
                  </a:lnTo>
                  <a:lnTo>
                    <a:pt x="243672" y="1214956"/>
                  </a:lnTo>
                  <a:lnTo>
                    <a:pt x="288884" y="1252667"/>
                  </a:lnTo>
                  <a:lnTo>
                    <a:pt x="334602" y="1299111"/>
                  </a:lnTo>
                  <a:lnTo>
                    <a:pt x="362480" y="1330893"/>
                  </a:lnTo>
                  <a:lnTo>
                    <a:pt x="392560" y="1365649"/>
                  </a:lnTo>
                  <a:lnTo>
                    <a:pt x="424328" y="1402982"/>
                  </a:lnTo>
                  <a:lnTo>
                    <a:pt x="457270" y="1442494"/>
                  </a:lnTo>
                  <a:lnTo>
                    <a:pt x="490874" y="1483791"/>
                  </a:lnTo>
                  <a:lnTo>
                    <a:pt x="524626" y="1526473"/>
                  </a:lnTo>
                  <a:lnTo>
                    <a:pt x="558013" y="1570145"/>
                  </a:lnTo>
                  <a:lnTo>
                    <a:pt x="590521" y="1614410"/>
                  </a:lnTo>
                  <a:lnTo>
                    <a:pt x="621638" y="1658871"/>
                  </a:lnTo>
                  <a:lnTo>
                    <a:pt x="650850" y="1703130"/>
                  </a:lnTo>
                  <a:lnTo>
                    <a:pt x="677643" y="1746792"/>
                  </a:lnTo>
                  <a:lnTo>
                    <a:pt x="701505" y="1789458"/>
                  </a:lnTo>
                  <a:lnTo>
                    <a:pt x="723563" y="1837147"/>
                  </a:lnTo>
                  <a:lnTo>
                    <a:pt x="741781" y="1887751"/>
                  </a:lnTo>
                  <a:lnTo>
                    <a:pt x="756960" y="1940253"/>
                  </a:lnTo>
                  <a:lnTo>
                    <a:pt x="769900" y="1993641"/>
                  </a:lnTo>
                  <a:lnTo>
                    <a:pt x="781403" y="2046897"/>
                  </a:lnTo>
                  <a:lnTo>
                    <a:pt x="792268" y="2099008"/>
                  </a:lnTo>
                  <a:lnTo>
                    <a:pt x="803299" y="2148957"/>
                  </a:lnTo>
                  <a:lnTo>
                    <a:pt x="815294" y="2195731"/>
                  </a:lnTo>
                  <a:lnTo>
                    <a:pt x="829056" y="2238313"/>
                  </a:lnTo>
                  <a:lnTo>
                    <a:pt x="845384" y="2275689"/>
                  </a:lnTo>
                  <a:lnTo>
                    <a:pt x="903323" y="2345845"/>
                  </a:lnTo>
                  <a:lnTo>
                    <a:pt x="948213" y="2375964"/>
                  </a:lnTo>
                  <a:lnTo>
                    <a:pt x="997056" y="2397449"/>
                  </a:lnTo>
                  <a:lnTo>
                    <a:pt x="1047154" y="2410551"/>
                  </a:lnTo>
                  <a:lnTo>
                    <a:pt x="1095810" y="2415519"/>
                  </a:lnTo>
                  <a:lnTo>
                    <a:pt x="1140328" y="2412604"/>
                  </a:lnTo>
                  <a:lnTo>
                    <a:pt x="1178009" y="2402056"/>
                  </a:lnTo>
                  <a:lnTo>
                    <a:pt x="1237320" y="2365458"/>
                  </a:lnTo>
                  <a:lnTo>
                    <a:pt x="1265384" y="2338122"/>
                  </a:lnTo>
                  <a:lnTo>
                    <a:pt x="1290357" y="2304462"/>
                  </a:lnTo>
                  <a:lnTo>
                    <a:pt x="1310715" y="2264257"/>
                  </a:lnTo>
                  <a:lnTo>
                    <a:pt x="1324938" y="2217282"/>
                  </a:lnTo>
                  <a:lnTo>
                    <a:pt x="1331502" y="2163315"/>
                  </a:lnTo>
                  <a:lnTo>
                    <a:pt x="1328885" y="2102132"/>
                  </a:lnTo>
                  <a:lnTo>
                    <a:pt x="1315308" y="2028256"/>
                  </a:lnTo>
                  <a:lnTo>
                    <a:pt x="1304564" y="1985466"/>
                  </a:lnTo>
                  <a:lnTo>
                    <a:pt x="1291541" y="1939580"/>
                  </a:lnTo>
                  <a:lnTo>
                    <a:pt x="1276510" y="1891203"/>
                  </a:lnTo>
                  <a:lnTo>
                    <a:pt x="1259740" y="1840939"/>
                  </a:lnTo>
                  <a:lnTo>
                    <a:pt x="1241501" y="1789392"/>
                  </a:lnTo>
                  <a:lnTo>
                    <a:pt x="1222062" y="1737166"/>
                  </a:lnTo>
                  <a:lnTo>
                    <a:pt x="1201693" y="1684866"/>
                  </a:lnTo>
                  <a:lnTo>
                    <a:pt x="1180664" y="1633096"/>
                  </a:lnTo>
                  <a:lnTo>
                    <a:pt x="1159243" y="1582459"/>
                  </a:lnTo>
                  <a:lnTo>
                    <a:pt x="1137701" y="1533561"/>
                  </a:lnTo>
                  <a:lnTo>
                    <a:pt x="1116306" y="1487006"/>
                  </a:lnTo>
                  <a:lnTo>
                    <a:pt x="1095330" y="1443397"/>
                  </a:lnTo>
                  <a:lnTo>
                    <a:pt x="1075041" y="1403340"/>
                  </a:lnTo>
                  <a:lnTo>
                    <a:pt x="1055708" y="1367437"/>
                  </a:lnTo>
                  <a:lnTo>
                    <a:pt x="1023603" y="1317264"/>
                  </a:lnTo>
                  <a:lnTo>
                    <a:pt x="988144" y="1273610"/>
                  </a:lnTo>
                  <a:lnTo>
                    <a:pt x="950552" y="1235381"/>
                  </a:lnTo>
                  <a:lnTo>
                    <a:pt x="912046" y="1201484"/>
                  </a:lnTo>
                  <a:lnTo>
                    <a:pt x="873844" y="1170826"/>
                  </a:lnTo>
                  <a:lnTo>
                    <a:pt x="837167" y="1142312"/>
                  </a:lnTo>
                  <a:lnTo>
                    <a:pt x="803232" y="1114850"/>
                  </a:lnTo>
                  <a:lnTo>
                    <a:pt x="773260" y="1087347"/>
                  </a:lnTo>
                  <a:lnTo>
                    <a:pt x="730080" y="1027839"/>
                  </a:lnTo>
                  <a:lnTo>
                    <a:pt x="711225" y="981274"/>
                  </a:lnTo>
                  <a:lnTo>
                    <a:pt x="697765" y="934461"/>
                  </a:lnTo>
                  <a:lnTo>
                    <a:pt x="691008" y="887927"/>
                  </a:lnTo>
                  <a:lnTo>
                    <a:pt x="692260" y="842202"/>
                  </a:lnTo>
                  <a:lnTo>
                    <a:pt x="702827" y="797814"/>
                  </a:lnTo>
                  <a:lnTo>
                    <a:pt x="724015" y="755292"/>
                  </a:lnTo>
                  <a:lnTo>
                    <a:pt x="757131" y="715165"/>
                  </a:lnTo>
                  <a:lnTo>
                    <a:pt x="821993" y="673329"/>
                  </a:lnTo>
                  <a:lnTo>
                    <a:pt x="865897" y="654432"/>
                  </a:lnTo>
                  <a:lnTo>
                    <a:pt x="915096" y="636425"/>
                  </a:lnTo>
                  <a:lnTo>
                    <a:pt x="967826" y="618969"/>
                  </a:lnTo>
                  <a:lnTo>
                    <a:pt x="1022323" y="601723"/>
                  </a:lnTo>
                  <a:lnTo>
                    <a:pt x="1076823" y="584343"/>
                  </a:lnTo>
                  <a:lnTo>
                    <a:pt x="1129561" y="566491"/>
                  </a:lnTo>
                  <a:lnTo>
                    <a:pt x="1178773" y="547823"/>
                  </a:lnTo>
                  <a:lnTo>
                    <a:pt x="1222695" y="527999"/>
                  </a:lnTo>
                  <a:lnTo>
                    <a:pt x="1259562" y="506678"/>
                  </a:lnTo>
                  <a:lnTo>
                    <a:pt x="1316963" y="443743"/>
                  </a:lnTo>
                  <a:lnTo>
                    <a:pt x="1336698" y="398495"/>
                  </a:lnTo>
                  <a:lnTo>
                    <a:pt x="1347910" y="349871"/>
                  </a:lnTo>
                  <a:lnTo>
                    <a:pt x="1351698" y="299971"/>
                  </a:lnTo>
                  <a:lnTo>
                    <a:pt x="1349157" y="250892"/>
                  </a:lnTo>
                  <a:lnTo>
                    <a:pt x="1341385" y="204733"/>
                  </a:lnTo>
                  <a:lnTo>
                    <a:pt x="1329478" y="163592"/>
                  </a:lnTo>
                  <a:lnTo>
                    <a:pt x="1314534" y="129568"/>
                  </a:lnTo>
                  <a:close/>
                </a:path>
              </a:pathLst>
            </a:custGeom>
            <a:ln w="2590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79220A8-FCD3-74C3-3AFF-6D6A096F260C}"/>
                </a:ext>
              </a:extLst>
            </p:cNvPr>
            <p:cNvSpPr/>
            <p:nvPr/>
          </p:nvSpPr>
          <p:spPr>
            <a:xfrm>
              <a:off x="7467599" y="521817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015D6B0-80AA-3E14-8C75-4ECA2798146E}"/>
                </a:ext>
              </a:extLst>
            </p:cNvPr>
            <p:cNvSpPr/>
            <p:nvPr/>
          </p:nvSpPr>
          <p:spPr>
            <a:xfrm>
              <a:off x="7467599" y="4901184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4" h="661670">
                  <a:moveTo>
                    <a:pt x="0" y="489204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1" y="316992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4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1" y="661416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4"/>
                  </a:lnTo>
                  <a:close/>
                </a:path>
                <a:path w="344804" h="661670">
                  <a:moveTo>
                    <a:pt x="25907" y="0"/>
                  </a:moveTo>
                  <a:lnTo>
                    <a:pt x="173608" y="317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2B48FB8-BB56-0286-79E8-935412AE1EDF}"/>
                </a:ext>
              </a:extLst>
            </p:cNvPr>
            <p:cNvSpPr/>
            <p:nvPr/>
          </p:nvSpPr>
          <p:spPr>
            <a:xfrm>
              <a:off x="8116823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E12CA82-4661-8DF4-C5BC-8635816FE607}"/>
                </a:ext>
              </a:extLst>
            </p:cNvPr>
            <p:cNvSpPr/>
            <p:nvPr/>
          </p:nvSpPr>
          <p:spPr>
            <a:xfrm>
              <a:off x="8116823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71AAF388-E91C-90DC-34C3-D05130A91A4E}"/>
              </a:ext>
            </a:extLst>
          </p:cNvPr>
          <p:cNvSpPr txBox="1"/>
          <p:nvPr/>
        </p:nvSpPr>
        <p:spPr>
          <a:xfrm>
            <a:off x="6976238" y="332691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EA991C06-6914-9A81-27DE-6A1418396E1C}"/>
              </a:ext>
            </a:extLst>
          </p:cNvPr>
          <p:cNvGrpSpPr/>
          <p:nvPr/>
        </p:nvGrpSpPr>
        <p:grpSpPr>
          <a:xfrm>
            <a:off x="5588192" y="3355304"/>
            <a:ext cx="354330" cy="354330"/>
            <a:chOff x="6813613" y="4068889"/>
            <a:chExt cx="354330" cy="35433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47CD239-AC4B-D972-60CD-BA5307623089}"/>
                </a:ext>
              </a:extLst>
            </p:cNvPr>
            <p:cNvSpPr/>
            <p:nvPr/>
          </p:nvSpPr>
          <p:spPr>
            <a:xfrm>
              <a:off x="6818376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380CCD6-8158-510C-2C11-36061182ACEC}"/>
                </a:ext>
              </a:extLst>
            </p:cNvPr>
            <p:cNvSpPr/>
            <p:nvPr/>
          </p:nvSpPr>
          <p:spPr>
            <a:xfrm>
              <a:off x="6818376" y="4073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20F0938E-2D29-AEB1-C170-837EF9CF6CE4}"/>
              </a:ext>
            </a:extLst>
          </p:cNvPr>
          <p:cNvSpPr txBox="1"/>
          <p:nvPr/>
        </p:nvSpPr>
        <p:spPr>
          <a:xfrm>
            <a:off x="5677536" y="332691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5923D49A-7326-AD45-29A7-5C01DF6170E4}"/>
              </a:ext>
            </a:extLst>
          </p:cNvPr>
          <p:cNvGrpSpPr/>
          <p:nvPr/>
        </p:nvGrpSpPr>
        <p:grpSpPr>
          <a:xfrm>
            <a:off x="5969192" y="3888704"/>
            <a:ext cx="1612900" cy="354330"/>
            <a:chOff x="7194613" y="4602289"/>
            <a:chExt cx="1612900" cy="35433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8C2CADE-9756-31F9-DED7-783A642760A0}"/>
                </a:ext>
              </a:extLst>
            </p:cNvPr>
            <p:cNvSpPr/>
            <p:nvPr/>
          </p:nvSpPr>
          <p:spPr>
            <a:xfrm>
              <a:off x="77724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8F9A962-D4EF-DD8B-C963-A2515079D270}"/>
                </a:ext>
              </a:extLst>
            </p:cNvPr>
            <p:cNvSpPr/>
            <p:nvPr/>
          </p:nvSpPr>
          <p:spPr>
            <a:xfrm>
              <a:off x="77724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1F59483D-ECE7-57B3-A110-0CA21FE30965}"/>
                </a:ext>
              </a:extLst>
            </p:cNvPr>
            <p:cNvSpPr/>
            <p:nvPr/>
          </p:nvSpPr>
          <p:spPr>
            <a:xfrm>
              <a:off x="7199376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6C1CDDE2-6C47-693B-5785-9ED99CA2FC5D}"/>
                </a:ext>
              </a:extLst>
            </p:cNvPr>
            <p:cNvSpPr/>
            <p:nvPr/>
          </p:nvSpPr>
          <p:spPr>
            <a:xfrm>
              <a:off x="7199376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A5ECE0F-ECC8-04F1-8C5C-08ABA6108BA9}"/>
                </a:ext>
              </a:extLst>
            </p:cNvPr>
            <p:cNvSpPr/>
            <p:nvPr/>
          </p:nvSpPr>
          <p:spPr>
            <a:xfrm>
              <a:off x="84582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55E4EDB4-F9FD-2035-D7BF-9BF6C9348116}"/>
                </a:ext>
              </a:extLst>
            </p:cNvPr>
            <p:cNvSpPr/>
            <p:nvPr/>
          </p:nvSpPr>
          <p:spPr>
            <a:xfrm>
              <a:off x="84582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>
            <a:extLst>
              <a:ext uri="{FF2B5EF4-FFF2-40B4-BE49-F238E27FC236}">
                <a16:creationId xmlns:a16="http://schemas.microsoft.com/office/drawing/2014/main" id="{0D161B24-7311-4907-CEBC-C7F955BB501E}"/>
              </a:ext>
            </a:extLst>
          </p:cNvPr>
          <p:cNvSpPr txBox="1"/>
          <p:nvPr/>
        </p:nvSpPr>
        <p:spPr>
          <a:xfrm>
            <a:off x="6058791" y="3860319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14	10</a:t>
            </a: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44F3DD6E-A63C-B8D1-0E7B-BE2D4920971E}"/>
              </a:ext>
            </a:extLst>
          </p:cNvPr>
          <p:cNvGrpSpPr/>
          <p:nvPr/>
        </p:nvGrpSpPr>
        <p:grpSpPr>
          <a:xfrm>
            <a:off x="5170616" y="3888704"/>
            <a:ext cx="354330" cy="354330"/>
            <a:chOff x="6396037" y="4602289"/>
            <a:chExt cx="354330" cy="35433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2F9762B5-D244-804C-9E80-AFEB907EDBAC}"/>
                </a:ext>
              </a:extLst>
            </p:cNvPr>
            <p:cNvSpPr/>
            <p:nvPr/>
          </p:nvSpPr>
          <p:spPr>
            <a:xfrm>
              <a:off x="64008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95F86CDB-1CA4-7938-D6C3-79092ED9A071}"/>
                </a:ext>
              </a:extLst>
            </p:cNvPr>
            <p:cNvSpPr/>
            <p:nvPr/>
          </p:nvSpPr>
          <p:spPr>
            <a:xfrm>
              <a:off x="6400800" y="46070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B587D57A-9EC1-22A2-4B5B-B40C9E3C2C29}"/>
              </a:ext>
            </a:extLst>
          </p:cNvPr>
          <p:cNvSpPr txBox="1"/>
          <p:nvPr/>
        </p:nvSpPr>
        <p:spPr>
          <a:xfrm>
            <a:off x="5259961" y="386031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9" name="object 28">
            <a:extLst>
              <a:ext uri="{FF2B5EF4-FFF2-40B4-BE49-F238E27FC236}">
                <a16:creationId xmlns:a16="http://schemas.microsoft.com/office/drawing/2014/main" id="{DDB66051-E991-8DBA-1843-1D9F91C0C6F5}"/>
              </a:ext>
            </a:extLst>
          </p:cNvPr>
          <p:cNvGrpSpPr/>
          <p:nvPr/>
        </p:nvGrpSpPr>
        <p:grpSpPr>
          <a:xfrm>
            <a:off x="4942016" y="4498304"/>
            <a:ext cx="1192530" cy="354330"/>
            <a:chOff x="6167437" y="5211889"/>
            <a:chExt cx="1192530" cy="354330"/>
          </a:xfrm>
        </p:grpSpPr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4C969E46-E208-4C98-6DE0-14C349328601}"/>
                </a:ext>
              </a:extLst>
            </p:cNvPr>
            <p:cNvSpPr/>
            <p:nvPr/>
          </p:nvSpPr>
          <p:spPr>
            <a:xfrm>
              <a:off x="70104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A1EF4502-A364-5BA0-4237-D5BF0C0ACBE9}"/>
                </a:ext>
              </a:extLst>
            </p:cNvPr>
            <p:cNvSpPr/>
            <p:nvPr/>
          </p:nvSpPr>
          <p:spPr>
            <a:xfrm>
              <a:off x="70104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611FD125-8E51-C51B-4DCF-1DF2991D6148}"/>
                </a:ext>
              </a:extLst>
            </p:cNvPr>
            <p:cNvSpPr/>
            <p:nvPr/>
          </p:nvSpPr>
          <p:spPr>
            <a:xfrm>
              <a:off x="6589776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D7E157AE-9AD8-D21D-124F-C26ED2012412}"/>
                </a:ext>
              </a:extLst>
            </p:cNvPr>
            <p:cNvSpPr/>
            <p:nvPr/>
          </p:nvSpPr>
          <p:spPr>
            <a:xfrm>
              <a:off x="6589776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80E2AF02-6F56-331B-F964-2F2A49C96E50}"/>
                </a:ext>
              </a:extLst>
            </p:cNvPr>
            <p:cNvSpPr/>
            <p:nvPr/>
          </p:nvSpPr>
          <p:spPr>
            <a:xfrm>
              <a:off x="61722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CB9F18CA-B5B7-7C60-80D7-8DB88B56DCC0}"/>
                </a:ext>
              </a:extLst>
            </p:cNvPr>
            <p:cNvSpPr/>
            <p:nvPr/>
          </p:nvSpPr>
          <p:spPr>
            <a:xfrm>
              <a:off x="6172200" y="521665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5">
            <a:extLst>
              <a:ext uri="{FF2B5EF4-FFF2-40B4-BE49-F238E27FC236}">
                <a16:creationId xmlns:a16="http://schemas.microsoft.com/office/drawing/2014/main" id="{0335E9A6-B9F5-920E-F5FB-28B790720B90}"/>
              </a:ext>
            </a:extLst>
          </p:cNvPr>
          <p:cNvSpPr txBox="1"/>
          <p:nvPr/>
        </p:nvSpPr>
        <p:spPr>
          <a:xfrm>
            <a:off x="4961258" y="4413202"/>
            <a:ext cx="2458085" cy="8705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spcBef>
                <a:spcPts val="545"/>
              </a:spcBef>
              <a:tabLst>
                <a:tab pos="499745" algn="l"/>
                <a:tab pos="920750" algn="l"/>
              </a:tabLst>
            </a:pPr>
            <a:r>
              <a:rPr sz="2400">
                <a:latin typeface="Times New Roman"/>
                <a:cs typeface="Times New Roman"/>
              </a:rPr>
              <a:t>11	9	6</a:t>
            </a:r>
          </a:p>
          <a:p>
            <a:pPr marL="2292350">
              <a:spcBef>
                <a:spcPts val="445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7" name="object 36">
            <a:extLst>
              <a:ext uri="{FF2B5EF4-FFF2-40B4-BE49-F238E27FC236}">
                <a16:creationId xmlns:a16="http://schemas.microsoft.com/office/drawing/2014/main" id="{79C0BCD5-53A1-6EF7-D321-66F17CB8FC90}"/>
              </a:ext>
            </a:extLst>
          </p:cNvPr>
          <p:cNvGrpSpPr/>
          <p:nvPr/>
        </p:nvGrpSpPr>
        <p:grpSpPr>
          <a:xfrm>
            <a:off x="5115943" y="2745895"/>
            <a:ext cx="2294890" cy="1762125"/>
            <a:chOff x="6341364" y="3459479"/>
            <a:chExt cx="2294890" cy="1762125"/>
          </a:xfrm>
        </p:grpSpPr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28B08E9-2D88-47BE-AAF0-EDDA54EBDE59}"/>
                </a:ext>
              </a:extLst>
            </p:cNvPr>
            <p:cNvSpPr/>
            <p:nvPr/>
          </p:nvSpPr>
          <p:spPr>
            <a:xfrm>
              <a:off x="6345936" y="3758183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106299" y="1143000"/>
                  </a:moveTo>
                  <a:lnTo>
                    <a:pt x="0" y="1458849"/>
                  </a:lnTo>
                </a:path>
                <a:path w="2286000" h="1459229">
                  <a:moveTo>
                    <a:pt x="348995" y="1143000"/>
                  </a:moveTo>
                  <a:lnTo>
                    <a:pt x="417194" y="1458849"/>
                  </a:lnTo>
                </a:path>
                <a:path w="2286000" h="1459229">
                  <a:moveTo>
                    <a:pt x="904874" y="1143000"/>
                  </a:moveTo>
                  <a:lnTo>
                    <a:pt x="838199" y="1458849"/>
                  </a:lnTo>
                </a:path>
                <a:path w="2286000" h="1459229">
                  <a:moveTo>
                    <a:pt x="523874" y="609600"/>
                  </a:moveTo>
                  <a:lnTo>
                    <a:pt x="228599" y="849249"/>
                  </a:lnTo>
                </a:path>
                <a:path w="2286000" h="1459229">
                  <a:moveTo>
                    <a:pt x="766571" y="609600"/>
                  </a:moveTo>
                  <a:lnTo>
                    <a:pt x="1026921" y="849249"/>
                  </a:lnTo>
                </a:path>
                <a:path w="2286000" h="1459229">
                  <a:moveTo>
                    <a:pt x="1822449" y="609600"/>
                  </a:moveTo>
                  <a:lnTo>
                    <a:pt x="1600199" y="849249"/>
                  </a:lnTo>
                </a:path>
                <a:path w="2286000" h="1459229">
                  <a:moveTo>
                    <a:pt x="2065019" y="609600"/>
                  </a:moveTo>
                  <a:lnTo>
                    <a:pt x="2285745" y="849249"/>
                  </a:lnTo>
                </a:path>
                <a:path w="2286000" h="1459229">
                  <a:moveTo>
                    <a:pt x="1173225" y="0"/>
                  </a:moveTo>
                  <a:lnTo>
                    <a:pt x="646175" y="315849"/>
                  </a:lnTo>
                </a:path>
                <a:path w="2286000" h="1459229">
                  <a:moveTo>
                    <a:pt x="1415795" y="0"/>
                  </a:moveTo>
                  <a:lnTo>
                    <a:pt x="1944369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FA6F866B-B5C6-F9FD-2366-ACB3A75DC157}"/>
                </a:ext>
              </a:extLst>
            </p:cNvPr>
            <p:cNvSpPr/>
            <p:nvPr/>
          </p:nvSpPr>
          <p:spPr>
            <a:xfrm>
              <a:off x="7467600" y="3464051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3EE97EC6-E06E-C8C0-63A7-5364970DC837}"/>
                </a:ext>
              </a:extLst>
            </p:cNvPr>
            <p:cNvSpPr/>
            <p:nvPr/>
          </p:nvSpPr>
          <p:spPr>
            <a:xfrm>
              <a:off x="7467600" y="3464051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0">
            <a:extLst>
              <a:ext uri="{FF2B5EF4-FFF2-40B4-BE49-F238E27FC236}">
                <a16:creationId xmlns:a16="http://schemas.microsoft.com/office/drawing/2014/main" id="{FD2A58F8-7128-5EF4-27FC-9F6447E8D79E}"/>
              </a:ext>
            </a:extLst>
          </p:cNvPr>
          <p:cNvSpPr txBox="1"/>
          <p:nvPr/>
        </p:nvSpPr>
        <p:spPr>
          <a:xfrm>
            <a:off x="6327014" y="271706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34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7E69-8594-F08C-B2DF-7FFD0396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Binary Search Tree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55B7-03C0-FB4A-0C7B-3C01960A75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/>
              <a:t>A BST is a binary tree so that: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LEFT descendant of a node has key less than that node.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RIGHT descendant of a node has key larger than that node.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22CF-BF9B-A895-898C-AC33D23F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63E64D-33C2-1B6C-DD1F-CCD42E1B457A}"/>
              </a:ext>
            </a:extLst>
          </p:cNvPr>
          <p:cNvSpPr/>
          <p:nvPr/>
        </p:nvSpPr>
        <p:spPr>
          <a:xfrm>
            <a:off x="4922227" y="282620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88D1D6-A1E2-2BF7-1653-6BAA768C848D}"/>
              </a:ext>
            </a:extLst>
          </p:cNvPr>
          <p:cNvSpPr/>
          <p:nvPr/>
        </p:nvSpPr>
        <p:spPr>
          <a:xfrm>
            <a:off x="8748151" y="541343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462CF4-5CC7-67D3-9739-033DD53CDE53}"/>
              </a:ext>
            </a:extLst>
          </p:cNvPr>
          <p:cNvSpPr/>
          <p:nvPr/>
        </p:nvSpPr>
        <p:spPr>
          <a:xfrm>
            <a:off x="4909717" y="416466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1E04D0-AE32-404B-2736-3FF2663E2D26}"/>
              </a:ext>
            </a:extLst>
          </p:cNvPr>
          <p:cNvSpPr/>
          <p:nvPr/>
        </p:nvSpPr>
        <p:spPr>
          <a:xfrm>
            <a:off x="7915638" y="421916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7F704E-B93C-F13B-DC25-AAFFD9E6FD73}"/>
              </a:ext>
            </a:extLst>
          </p:cNvPr>
          <p:cNvSpPr/>
          <p:nvPr/>
        </p:nvSpPr>
        <p:spPr>
          <a:xfrm>
            <a:off x="6189195" y="499718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65EC76-2B71-E399-7242-10CE45D0008A}"/>
              </a:ext>
            </a:extLst>
          </p:cNvPr>
          <p:cNvSpPr/>
          <p:nvPr/>
        </p:nvSpPr>
        <p:spPr>
          <a:xfrm>
            <a:off x="3698480" y="275880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20493A-7A03-E880-4211-066EEC4EF229}"/>
              </a:ext>
            </a:extLst>
          </p:cNvPr>
          <p:cNvSpPr/>
          <p:nvPr/>
        </p:nvSpPr>
        <p:spPr>
          <a:xfrm>
            <a:off x="6837464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524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36FF-2A17-6859-56E7-19C9A2C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Percolate Up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CC17E-B0AB-1EFF-C5A9-2B1854FFD0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4437765"/>
            <a:ext cx="10515600" cy="2019019"/>
          </a:xfrm>
        </p:spPr>
        <p:txBody>
          <a:bodyPr/>
          <a:lstStyle/>
          <a:p>
            <a:r>
              <a:rPr lang="en-US" altLang="zh-CN" sz="3200"/>
              <a:t>Start at last node and keep comparing with parent A[</a:t>
            </a:r>
            <a:r>
              <a:rPr lang="en-US" altLang="zh-CN" sz="3200" err="1"/>
              <a:t>i</a:t>
            </a:r>
            <a:r>
              <a:rPr lang="en-US" altLang="zh-CN" sz="3200"/>
              <a:t>/2]</a:t>
            </a:r>
          </a:p>
          <a:p>
            <a:r>
              <a:rPr lang="en-US" altLang="zh-CN" sz="3200"/>
              <a:t>If parent larger, copy parent down and go up one level</a:t>
            </a:r>
          </a:p>
          <a:p>
            <a:r>
              <a:rPr lang="en-US" altLang="zh-CN" sz="3200"/>
              <a:t>Done if parent ≤ item or reached top node A[1]</a:t>
            </a:r>
          </a:p>
          <a:p>
            <a:endParaRPr lang="zh-CN" alt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2EDB1-89F3-7567-BD56-5FA4750C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87CFC7-4900-1758-0090-504D31EB405C}"/>
              </a:ext>
            </a:extLst>
          </p:cNvPr>
          <p:cNvSpPr txBox="1"/>
          <p:nvPr/>
        </p:nvSpPr>
        <p:spPr>
          <a:xfrm>
            <a:off x="3963796" y="33853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23893790-7CFC-AC00-BF3B-5E3CD5681AA0}"/>
              </a:ext>
            </a:extLst>
          </p:cNvPr>
          <p:cNvGrpSpPr/>
          <p:nvPr/>
        </p:nvGrpSpPr>
        <p:grpSpPr>
          <a:xfrm>
            <a:off x="2224120" y="1371548"/>
            <a:ext cx="1852930" cy="2425700"/>
            <a:chOff x="782671" y="1991648"/>
            <a:chExt cx="1852930" cy="242570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35BDB91-1F9C-B0D5-6635-4DB21017B89D}"/>
                </a:ext>
              </a:extLst>
            </p:cNvPr>
            <p:cNvSpPr/>
            <p:nvPr/>
          </p:nvSpPr>
          <p:spPr>
            <a:xfrm>
              <a:off x="787433" y="1996411"/>
              <a:ext cx="1351915" cy="2416175"/>
            </a:xfrm>
            <a:custGeom>
              <a:avLst/>
              <a:gdLst/>
              <a:ahLst/>
              <a:cxnLst/>
              <a:rect l="l" t="t" r="r" b="b"/>
              <a:pathLst>
                <a:path w="1351914" h="2416175">
                  <a:moveTo>
                    <a:pt x="1314543" y="129568"/>
                  </a:moveTo>
                  <a:lnTo>
                    <a:pt x="1291569" y="96142"/>
                  </a:lnTo>
                  <a:lnTo>
                    <a:pt x="1260278" y="65081"/>
                  </a:lnTo>
                  <a:lnTo>
                    <a:pt x="1222086" y="38162"/>
                  </a:lnTo>
                  <a:lnTo>
                    <a:pt x="1178412" y="17158"/>
                  </a:lnTo>
                  <a:lnTo>
                    <a:pt x="1130672" y="3846"/>
                  </a:lnTo>
                  <a:lnTo>
                    <a:pt x="1080284" y="0"/>
                  </a:lnTo>
                  <a:lnTo>
                    <a:pt x="1028666" y="7394"/>
                  </a:lnTo>
                  <a:lnTo>
                    <a:pt x="957903" y="38375"/>
                  </a:lnTo>
                  <a:lnTo>
                    <a:pt x="919441" y="62494"/>
                  </a:lnTo>
                  <a:lnTo>
                    <a:pt x="879488" y="90925"/>
                  </a:lnTo>
                  <a:lnTo>
                    <a:pt x="838466" y="122591"/>
                  </a:lnTo>
                  <a:lnTo>
                    <a:pt x="796799" y="156412"/>
                  </a:lnTo>
                  <a:lnTo>
                    <a:pt x="754908" y="191309"/>
                  </a:lnTo>
                  <a:lnTo>
                    <a:pt x="713217" y="226202"/>
                  </a:lnTo>
                  <a:lnTo>
                    <a:pt x="672148" y="260012"/>
                  </a:lnTo>
                  <a:lnTo>
                    <a:pt x="632122" y="291661"/>
                  </a:lnTo>
                  <a:lnTo>
                    <a:pt x="593564" y="320068"/>
                  </a:lnTo>
                  <a:lnTo>
                    <a:pt x="546840" y="352248"/>
                  </a:lnTo>
                  <a:lnTo>
                    <a:pt x="499256" y="384203"/>
                  </a:lnTo>
                  <a:lnTo>
                    <a:pt x="451478" y="415831"/>
                  </a:lnTo>
                  <a:lnTo>
                    <a:pt x="404173" y="447029"/>
                  </a:lnTo>
                  <a:lnTo>
                    <a:pt x="358006" y="477696"/>
                  </a:lnTo>
                  <a:lnTo>
                    <a:pt x="313645" y="507727"/>
                  </a:lnTo>
                  <a:lnTo>
                    <a:pt x="271756" y="537022"/>
                  </a:lnTo>
                  <a:lnTo>
                    <a:pt x="233006" y="565478"/>
                  </a:lnTo>
                  <a:lnTo>
                    <a:pt x="198060" y="592991"/>
                  </a:lnTo>
                  <a:lnTo>
                    <a:pt x="151294" y="631675"/>
                  </a:lnTo>
                  <a:lnTo>
                    <a:pt x="109823" y="667677"/>
                  </a:lnTo>
                  <a:lnTo>
                    <a:pt x="74176" y="702275"/>
                  </a:lnTo>
                  <a:lnTo>
                    <a:pt x="44883" y="736746"/>
                  </a:lnTo>
                  <a:lnTo>
                    <a:pt x="22472" y="772367"/>
                  </a:lnTo>
                  <a:lnTo>
                    <a:pt x="7471" y="810415"/>
                  </a:lnTo>
                  <a:lnTo>
                    <a:pt x="118" y="851468"/>
                  </a:lnTo>
                  <a:lnTo>
                    <a:pt x="0" y="894696"/>
                  </a:lnTo>
                  <a:lnTo>
                    <a:pt x="6676" y="939082"/>
                  </a:lnTo>
                  <a:lnTo>
                    <a:pt x="19706" y="983606"/>
                  </a:lnTo>
                  <a:lnTo>
                    <a:pt x="38647" y="1027247"/>
                  </a:lnTo>
                  <a:lnTo>
                    <a:pt x="63059" y="1068987"/>
                  </a:lnTo>
                  <a:lnTo>
                    <a:pt x="89522" y="1100923"/>
                  </a:lnTo>
                  <a:lnTo>
                    <a:pt x="121903" y="1128961"/>
                  </a:lnTo>
                  <a:lnTo>
                    <a:pt x="159118" y="1155629"/>
                  </a:lnTo>
                  <a:lnTo>
                    <a:pt x="200083" y="1183452"/>
                  </a:lnTo>
                  <a:lnTo>
                    <a:pt x="243716" y="1214956"/>
                  </a:lnTo>
                  <a:lnTo>
                    <a:pt x="288932" y="1252667"/>
                  </a:lnTo>
                  <a:lnTo>
                    <a:pt x="334649" y="1299111"/>
                  </a:lnTo>
                  <a:lnTo>
                    <a:pt x="362521" y="1330893"/>
                  </a:lnTo>
                  <a:lnTo>
                    <a:pt x="392595" y="1365649"/>
                  </a:lnTo>
                  <a:lnTo>
                    <a:pt x="424358" y="1402982"/>
                  </a:lnTo>
                  <a:lnTo>
                    <a:pt x="457295" y="1442494"/>
                  </a:lnTo>
                  <a:lnTo>
                    <a:pt x="490895" y="1483791"/>
                  </a:lnTo>
                  <a:lnTo>
                    <a:pt x="524644" y="1526473"/>
                  </a:lnTo>
                  <a:lnTo>
                    <a:pt x="558028" y="1570145"/>
                  </a:lnTo>
                  <a:lnTo>
                    <a:pt x="590534" y="1614410"/>
                  </a:lnTo>
                  <a:lnTo>
                    <a:pt x="621649" y="1658871"/>
                  </a:lnTo>
                  <a:lnTo>
                    <a:pt x="650859" y="1703130"/>
                  </a:lnTo>
                  <a:lnTo>
                    <a:pt x="677652" y="1746792"/>
                  </a:lnTo>
                  <a:lnTo>
                    <a:pt x="701514" y="1789458"/>
                  </a:lnTo>
                  <a:lnTo>
                    <a:pt x="723572" y="1837147"/>
                  </a:lnTo>
                  <a:lnTo>
                    <a:pt x="741790" y="1887751"/>
                  </a:lnTo>
                  <a:lnTo>
                    <a:pt x="756968" y="1940254"/>
                  </a:lnTo>
                  <a:lnTo>
                    <a:pt x="769909" y="1993641"/>
                  </a:lnTo>
                  <a:lnTo>
                    <a:pt x="781411" y="2046898"/>
                  </a:lnTo>
                  <a:lnTo>
                    <a:pt x="792277" y="2099010"/>
                  </a:lnTo>
                  <a:lnTo>
                    <a:pt x="803307" y="2148960"/>
                  </a:lnTo>
                  <a:lnTo>
                    <a:pt x="815303" y="2195735"/>
                  </a:lnTo>
                  <a:lnTo>
                    <a:pt x="829064" y="2238320"/>
                  </a:lnTo>
                  <a:lnTo>
                    <a:pt x="845393" y="2275699"/>
                  </a:lnTo>
                  <a:lnTo>
                    <a:pt x="903331" y="2345869"/>
                  </a:lnTo>
                  <a:lnTo>
                    <a:pt x="948222" y="2375992"/>
                  </a:lnTo>
                  <a:lnTo>
                    <a:pt x="997064" y="2397477"/>
                  </a:lnTo>
                  <a:lnTo>
                    <a:pt x="1047162" y="2410577"/>
                  </a:lnTo>
                  <a:lnTo>
                    <a:pt x="1095819" y="2415547"/>
                  </a:lnTo>
                  <a:lnTo>
                    <a:pt x="1140336" y="2412639"/>
                  </a:lnTo>
                  <a:lnTo>
                    <a:pt x="1178018" y="2402106"/>
                  </a:lnTo>
                  <a:lnTo>
                    <a:pt x="1237329" y="2365469"/>
                  </a:lnTo>
                  <a:lnTo>
                    <a:pt x="1265392" y="2338123"/>
                  </a:lnTo>
                  <a:lnTo>
                    <a:pt x="1290365" y="2304459"/>
                  </a:lnTo>
                  <a:lnTo>
                    <a:pt x="1310724" y="2264253"/>
                  </a:lnTo>
                  <a:lnTo>
                    <a:pt x="1324947" y="2217280"/>
                  </a:lnTo>
                  <a:lnTo>
                    <a:pt x="1331511" y="2163314"/>
                  </a:lnTo>
                  <a:lnTo>
                    <a:pt x="1328894" y="2102132"/>
                  </a:lnTo>
                  <a:lnTo>
                    <a:pt x="1315317" y="2028256"/>
                  </a:lnTo>
                  <a:lnTo>
                    <a:pt x="1304572" y="1985466"/>
                  </a:lnTo>
                  <a:lnTo>
                    <a:pt x="1291550" y="1939580"/>
                  </a:lnTo>
                  <a:lnTo>
                    <a:pt x="1276519" y="1891203"/>
                  </a:lnTo>
                  <a:lnTo>
                    <a:pt x="1259749" y="1840939"/>
                  </a:lnTo>
                  <a:lnTo>
                    <a:pt x="1241510" y="1789392"/>
                  </a:lnTo>
                  <a:lnTo>
                    <a:pt x="1222071" y="1737166"/>
                  </a:lnTo>
                  <a:lnTo>
                    <a:pt x="1201702" y="1684866"/>
                  </a:lnTo>
                  <a:lnTo>
                    <a:pt x="1180672" y="1633096"/>
                  </a:lnTo>
                  <a:lnTo>
                    <a:pt x="1159251" y="1582459"/>
                  </a:lnTo>
                  <a:lnTo>
                    <a:pt x="1137709" y="1533561"/>
                  </a:lnTo>
                  <a:lnTo>
                    <a:pt x="1116315" y="1487006"/>
                  </a:lnTo>
                  <a:lnTo>
                    <a:pt x="1095338" y="1443397"/>
                  </a:lnTo>
                  <a:lnTo>
                    <a:pt x="1075049" y="1403340"/>
                  </a:lnTo>
                  <a:lnTo>
                    <a:pt x="1055717" y="1367437"/>
                  </a:lnTo>
                  <a:lnTo>
                    <a:pt x="1023611" y="1317264"/>
                  </a:lnTo>
                  <a:lnTo>
                    <a:pt x="988153" y="1273610"/>
                  </a:lnTo>
                  <a:lnTo>
                    <a:pt x="950561" y="1235381"/>
                  </a:lnTo>
                  <a:lnTo>
                    <a:pt x="912054" y="1201484"/>
                  </a:lnTo>
                  <a:lnTo>
                    <a:pt x="873853" y="1170826"/>
                  </a:lnTo>
                  <a:lnTo>
                    <a:pt x="837175" y="1142312"/>
                  </a:lnTo>
                  <a:lnTo>
                    <a:pt x="803241" y="1114850"/>
                  </a:lnTo>
                  <a:lnTo>
                    <a:pt x="773269" y="1087347"/>
                  </a:lnTo>
                  <a:lnTo>
                    <a:pt x="730089" y="1027839"/>
                  </a:lnTo>
                  <a:lnTo>
                    <a:pt x="711233" y="981274"/>
                  </a:lnTo>
                  <a:lnTo>
                    <a:pt x="697774" y="934461"/>
                  </a:lnTo>
                  <a:lnTo>
                    <a:pt x="691017" y="887927"/>
                  </a:lnTo>
                  <a:lnTo>
                    <a:pt x="692269" y="842202"/>
                  </a:lnTo>
                  <a:lnTo>
                    <a:pt x="702835" y="797814"/>
                  </a:lnTo>
                  <a:lnTo>
                    <a:pt x="724024" y="755292"/>
                  </a:lnTo>
                  <a:lnTo>
                    <a:pt x="757140" y="715165"/>
                  </a:lnTo>
                  <a:lnTo>
                    <a:pt x="822002" y="673329"/>
                  </a:lnTo>
                  <a:lnTo>
                    <a:pt x="865905" y="654432"/>
                  </a:lnTo>
                  <a:lnTo>
                    <a:pt x="915104" y="636425"/>
                  </a:lnTo>
                  <a:lnTo>
                    <a:pt x="967834" y="618969"/>
                  </a:lnTo>
                  <a:lnTo>
                    <a:pt x="1022332" y="601723"/>
                  </a:lnTo>
                  <a:lnTo>
                    <a:pt x="1076831" y="584343"/>
                  </a:lnTo>
                  <a:lnTo>
                    <a:pt x="1129569" y="566491"/>
                  </a:lnTo>
                  <a:lnTo>
                    <a:pt x="1178782" y="547823"/>
                  </a:lnTo>
                  <a:lnTo>
                    <a:pt x="1222703" y="527999"/>
                  </a:lnTo>
                  <a:lnTo>
                    <a:pt x="1259571" y="506678"/>
                  </a:lnTo>
                  <a:lnTo>
                    <a:pt x="1316972" y="443743"/>
                  </a:lnTo>
                  <a:lnTo>
                    <a:pt x="1336706" y="398495"/>
                  </a:lnTo>
                  <a:lnTo>
                    <a:pt x="1347919" y="349871"/>
                  </a:lnTo>
                  <a:lnTo>
                    <a:pt x="1351706" y="299971"/>
                  </a:lnTo>
                  <a:lnTo>
                    <a:pt x="1349165" y="250892"/>
                  </a:lnTo>
                  <a:lnTo>
                    <a:pt x="1341393" y="204733"/>
                  </a:lnTo>
                  <a:lnTo>
                    <a:pt x="1329487" y="163592"/>
                  </a:lnTo>
                  <a:lnTo>
                    <a:pt x="1314543" y="129568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4F83B6A0-867E-3756-F0FB-1A43FD8E1546}"/>
                </a:ext>
              </a:extLst>
            </p:cNvPr>
            <p:cNvSpPr/>
            <p:nvPr/>
          </p:nvSpPr>
          <p:spPr>
            <a:xfrm>
              <a:off x="1636776" y="3887723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791820E7-B2CC-F189-E718-00B44576CB84}"/>
                </a:ext>
              </a:extLst>
            </p:cNvPr>
            <p:cNvSpPr/>
            <p:nvPr/>
          </p:nvSpPr>
          <p:spPr>
            <a:xfrm>
              <a:off x="1636776" y="3570731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5" h="661670">
                  <a:moveTo>
                    <a:pt x="0" y="489203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2" y="316991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3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2" y="661415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3"/>
                  </a:lnTo>
                  <a:close/>
                </a:path>
                <a:path w="344805" h="661670">
                  <a:moveTo>
                    <a:pt x="25907" y="0"/>
                  </a:moveTo>
                  <a:lnTo>
                    <a:pt x="173481" y="3174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85CF2C71-18D1-59EE-61B8-0559A86AE53E}"/>
                </a:ext>
              </a:extLst>
            </p:cNvPr>
            <p:cNvSpPr/>
            <p:nvPr/>
          </p:nvSpPr>
          <p:spPr>
            <a:xfrm>
              <a:off x="2285999" y="27431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F6663773-F5AC-BE39-12B4-2DFD5404533F}"/>
                </a:ext>
              </a:extLst>
            </p:cNvPr>
            <p:cNvSpPr/>
            <p:nvPr/>
          </p:nvSpPr>
          <p:spPr>
            <a:xfrm>
              <a:off x="2285999" y="27431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1F3D1A37-E936-E276-2621-A938B6FAC831}"/>
              </a:ext>
            </a:extLst>
          </p:cNvPr>
          <p:cNvSpPr txBox="1"/>
          <p:nvPr/>
        </p:nvSpPr>
        <p:spPr>
          <a:xfrm>
            <a:off x="3811396" y="208969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4EF85963-670D-A4AC-2022-A68E37BD95DF}"/>
              </a:ext>
            </a:extLst>
          </p:cNvPr>
          <p:cNvGrpSpPr/>
          <p:nvPr/>
        </p:nvGrpSpPr>
        <p:grpSpPr>
          <a:xfrm>
            <a:off x="2424238" y="2118337"/>
            <a:ext cx="354330" cy="354330"/>
            <a:chOff x="982789" y="2738437"/>
            <a:chExt cx="354330" cy="354330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CBB4A62E-FF03-8BEF-6EB9-BCE6E4B8B87D}"/>
                </a:ext>
              </a:extLst>
            </p:cNvPr>
            <p:cNvSpPr/>
            <p:nvPr/>
          </p:nvSpPr>
          <p:spPr>
            <a:xfrm>
              <a:off x="987552" y="2743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172211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1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3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551D2AC-1053-4375-2690-67B4D64FFAC5}"/>
                </a:ext>
              </a:extLst>
            </p:cNvPr>
            <p:cNvSpPr/>
            <p:nvPr/>
          </p:nvSpPr>
          <p:spPr>
            <a:xfrm>
              <a:off x="987552" y="2743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1" y="0"/>
                  </a:lnTo>
                  <a:lnTo>
                    <a:pt x="217992" y="6150"/>
                  </a:lnTo>
                  <a:lnTo>
                    <a:pt x="259130" y="23509"/>
                  </a:lnTo>
                  <a:lnTo>
                    <a:pt x="293984" y="50434"/>
                  </a:lnTo>
                  <a:lnTo>
                    <a:pt x="320912" y="85287"/>
                  </a:lnTo>
                  <a:lnTo>
                    <a:pt x="338272" y="126426"/>
                  </a:lnTo>
                  <a:lnTo>
                    <a:pt x="344423" y="172212"/>
                  </a:lnTo>
                  <a:lnTo>
                    <a:pt x="338272" y="217997"/>
                  </a:lnTo>
                  <a:lnTo>
                    <a:pt x="320912" y="259136"/>
                  </a:lnTo>
                  <a:lnTo>
                    <a:pt x="293984" y="293989"/>
                  </a:lnTo>
                  <a:lnTo>
                    <a:pt x="259130" y="320914"/>
                  </a:lnTo>
                  <a:lnTo>
                    <a:pt x="217992" y="338273"/>
                  </a:lnTo>
                  <a:lnTo>
                    <a:pt x="172211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800400D2-E5D2-8832-7A4C-8BE1B518CE9B}"/>
              </a:ext>
            </a:extLst>
          </p:cNvPr>
          <p:cNvSpPr txBox="1"/>
          <p:nvPr/>
        </p:nvSpPr>
        <p:spPr>
          <a:xfrm>
            <a:off x="2512617" y="208969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C5898A62-E370-72D8-102D-06CAC930156D}"/>
              </a:ext>
            </a:extLst>
          </p:cNvPr>
          <p:cNvGrpSpPr/>
          <p:nvPr/>
        </p:nvGrpSpPr>
        <p:grpSpPr>
          <a:xfrm>
            <a:off x="2006662" y="2651737"/>
            <a:ext cx="2411730" cy="354330"/>
            <a:chOff x="565213" y="3271837"/>
            <a:chExt cx="2411730" cy="35433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C3A9490E-5F09-E9EA-AB2A-F8FE1B980E89}"/>
                </a:ext>
              </a:extLst>
            </p:cNvPr>
            <p:cNvSpPr/>
            <p:nvPr/>
          </p:nvSpPr>
          <p:spPr>
            <a:xfrm>
              <a:off x="1941576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00806006-084C-0391-6F27-FCE8ECEC6ED4}"/>
                </a:ext>
              </a:extLst>
            </p:cNvPr>
            <p:cNvSpPr/>
            <p:nvPr/>
          </p:nvSpPr>
          <p:spPr>
            <a:xfrm>
              <a:off x="1941576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8C41EF13-DC33-EF13-ECF8-15782A359030}"/>
                </a:ext>
              </a:extLst>
            </p:cNvPr>
            <p:cNvSpPr/>
            <p:nvPr/>
          </p:nvSpPr>
          <p:spPr>
            <a:xfrm>
              <a:off x="1368552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3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AA9575FF-971A-4B80-7CA1-AF2FE30760F3}"/>
                </a:ext>
              </a:extLst>
            </p:cNvPr>
            <p:cNvSpPr/>
            <p:nvPr/>
          </p:nvSpPr>
          <p:spPr>
            <a:xfrm>
              <a:off x="1368552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3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FAADD9B-BB93-9A5F-FFF2-C2458B9C153D}"/>
                </a:ext>
              </a:extLst>
            </p:cNvPr>
            <p:cNvSpPr/>
            <p:nvPr/>
          </p:nvSpPr>
          <p:spPr>
            <a:xfrm>
              <a:off x="569976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1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1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3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FAC15636-5FC2-0B83-C23A-96BDF982226E}"/>
                </a:ext>
              </a:extLst>
            </p:cNvPr>
            <p:cNvSpPr/>
            <p:nvPr/>
          </p:nvSpPr>
          <p:spPr>
            <a:xfrm>
              <a:off x="569976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1" y="0"/>
                  </a:lnTo>
                  <a:lnTo>
                    <a:pt x="217992" y="6150"/>
                  </a:lnTo>
                  <a:lnTo>
                    <a:pt x="259130" y="23509"/>
                  </a:lnTo>
                  <a:lnTo>
                    <a:pt x="293984" y="50434"/>
                  </a:lnTo>
                  <a:lnTo>
                    <a:pt x="320912" y="85287"/>
                  </a:lnTo>
                  <a:lnTo>
                    <a:pt x="338272" y="126426"/>
                  </a:lnTo>
                  <a:lnTo>
                    <a:pt x="344423" y="172212"/>
                  </a:lnTo>
                  <a:lnTo>
                    <a:pt x="338272" y="217997"/>
                  </a:lnTo>
                  <a:lnTo>
                    <a:pt x="320912" y="259136"/>
                  </a:lnTo>
                  <a:lnTo>
                    <a:pt x="293984" y="293989"/>
                  </a:lnTo>
                  <a:lnTo>
                    <a:pt x="259130" y="320914"/>
                  </a:lnTo>
                  <a:lnTo>
                    <a:pt x="217992" y="338273"/>
                  </a:lnTo>
                  <a:lnTo>
                    <a:pt x="172211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FF9374AC-2F88-4731-0B60-BFFF386A77F2}"/>
                </a:ext>
              </a:extLst>
            </p:cNvPr>
            <p:cNvSpPr/>
            <p:nvPr/>
          </p:nvSpPr>
          <p:spPr>
            <a:xfrm>
              <a:off x="2627376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00C2858D-9B10-F0DB-B08E-7CDB3B23EF6D}"/>
                </a:ext>
              </a:extLst>
            </p:cNvPr>
            <p:cNvSpPr/>
            <p:nvPr/>
          </p:nvSpPr>
          <p:spPr>
            <a:xfrm>
              <a:off x="2627376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BC4C3854-6F62-0B1E-E33B-211ED14DEA65}"/>
              </a:ext>
            </a:extLst>
          </p:cNvPr>
          <p:cNvSpPr txBox="1"/>
          <p:nvPr/>
        </p:nvSpPr>
        <p:spPr>
          <a:xfrm>
            <a:off x="2095042" y="2622795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5DA707CE-85B5-A199-E265-3F24FD8ED7BD}"/>
              </a:ext>
            </a:extLst>
          </p:cNvPr>
          <p:cNvGrpSpPr/>
          <p:nvPr/>
        </p:nvGrpSpPr>
        <p:grpSpPr>
          <a:xfrm>
            <a:off x="1778062" y="3261337"/>
            <a:ext cx="1192530" cy="354330"/>
            <a:chOff x="336613" y="3881437"/>
            <a:chExt cx="1192530" cy="354330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16D0E06B-4660-0134-7756-DE8C4C8A3CE9}"/>
                </a:ext>
              </a:extLst>
            </p:cNvPr>
            <p:cNvSpPr/>
            <p:nvPr/>
          </p:nvSpPr>
          <p:spPr>
            <a:xfrm>
              <a:off x="1179575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EC5C0312-0CA6-C46D-109D-5CFDF8F72578}"/>
                </a:ext>
              </a:extLst>
            </p:cNvPr>
            <p:cNvSpPr/>
            <p:nvPr/>
          </p:nvSpPr>
          <p:spPr>
            <a:xfrm>
              <a:off x="1179575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9F24434F-CB94-3822-8A3C-56260077E814}"/>
                </a:ext>
              </a:extLst>
            </p:cNvPr>
            <p:cNvSpPr/>
            <p:nvPr/>
          </p:nvSpPr>
          <p:spPr>
            <a:xfrm>
              <a:off x="758952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1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1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3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99A81984-7A18-0B7D-3FEF-099F7947E21A}"/>
                </a:ext>
              </a:extLst>
            </p:cNvPr>
            <p:cNvSpPr/>
            <p:nvPr/>
          </p:nvSpPr>
          <p:spPr>
            <a:xfrm>
              <a:off x="758952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1" y="0"/>
                  </a:lnTo>
                  <a:lnTo>
                    <a:pt x="217992" y="6150"/>
                  </a:lnTo>
                  <a:lnTo>
                    <a:pt x="259130" y="23509"/>
                  </a:lnTo>
                  <a:lnTo>
                    <a:pt x="293984" y="50434"/>
                  </a:lnTo>
                  <a:lnTo>
                    <a:pt x="320912" y="85287"/>
                  </a:lnTo>
                  <a:lnTo>
                    <a:pt x="338272" y="126426"/>
                  </a:lnTo>
                  <a:lnTo>
                    <a:pt x="344423" y="172212"/>
                  </a:lnTo>
                  <a:lnTo>
                    <a:pt x="338272" y="217997"/>
                  </a:lnTo>
                  <a:lnTo>
                    <a:pt x="320912" y="259136"/>
                  </a:lnTo>
                  <a:lnTo>
                    <a:pt x="293984" y="293989"/>
                  </a:lnTo>
                  <a:lnTo>
                    <a:pt x="259130" y="320914"/>
                  </a:lnTo>
                  <a:lnTo>
                    <a:pt x="217992" y="338273"/>
                  </a:lnTo>
                  <a:lnTo>
                    <a:pt x="172211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3DB1C2A9-04E1-2A27-FD5B-7578A0F3B07B}"/>
                </a:ext>
              </a:extLst>
            </p:cNvPr>
            <p:cNvSpPr/>
            <p:nvPr/>
          </p:nvSpPr>
          <p:spPr>
            <a:xfrm>
              <a:off x="341375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1" y="0"/>
                  </a:moveTo>
                  <a:lnTo>
                    <a:pt x="126431" y="6150"/>
                  </a:lnTo>
                  <a:lnTo>
                    <a:pt x="85293" y="23509"/>
                  </a:lnTo>
                  <a:lnTo>
                    <a:pt x="50439" y="50434"/>
                  </a:lnTo>
                  <a:lnTo>
                    <a:pt x="23511" y="85287"/>
                  </a:lnTo>
                  <a:lnTo>
                    <a:pt x="6151" y="126426"/>
                  </a:lnTo>
                  <a:lnTo>
                    <a:pt x="0" y="172212"/>
                  </a:lnTo>
                  <a:lnTo>
                    <a:pt x="6151" y="217997"/>
                  </a:lnTo>
                  <a:lnTo>
                    <a:pt x="23511" y="259136"/>
                  </a:lnTo>
                  <a:lnTo>
                    <a:pt x="50439" y="293989"/>
                  </a:lnTo>
                  <a:lnTo>
                    <a:pt x="85293" y="320914"/>
                  </a:lnTo>
                  <a:lnTo>
                    <a:pt x="126431" y="338273"/>
                  </a:lnTo>
                  <a:lnTo>
                    <a:pt x="172211" y="344424"/>
                  </a:lnTo>
                  <a:lnTo>
                    <a:pt x="217992" y="338273"/>
                  </a:lnTo>
                  <a:lnTo>
                    <a:pt x="259130" y="320914"/>
                  </a:lnTo>
                  <a:lnTo>
                    <a:pt x="293984" y="293989"/>
                  </a:lnTo>
                  <a:lnTo>
                    <a:pt x="320912" y="259136"/>
                  </a:lnTo>
                  <a:lnTo>
                    <a:pt x="338272" y="217997"/>
                  </a:lnTo>
                  <a:lnTo>
                    <a:pt x="344424" y="172212"/>
                  </a:lnTo>
                  <a:lnTo>
                    <a:pt x="338272" y="126426"/>
                  </a:lnTo>
                  <a:lnTo>
                    <a:pt x="320912" y="85287"/>
                  </a:lnTo>
                  <a:lnTo>
                    <a:pt x="293984" y="50434"/>
                  </a:lnTo>
                  <a:lnTo>
                    <a:pt x="259130" y="23509"/>
                  </a:lnTo>
                  <a:lnTo>
                    <a:pt x="217992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39850917-E75A-2B5D-916A-17A2529E05AE}"/>
                </a:ext>
              </a:extLst>
            </p:cNvPr>
            <p:cNvSpPr/>
            <p:nvPr/>
          </p:nvSpPr>
          <p:spPr>
            <a:xfrm>
              <a:off x="341375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1" y="126426"/>
                  </a:lnTo>
                  <a:lnTo>
                    <a:pt x="23511" y="85287"/>
                  </a:lnTo>
                  <a:lnTo>
                    <a:pt x="50439" y="50434"/>
                  </a:lnTo>
                  <a:lnTo>
                    <a:pt x="85293" y="23509"/>
                  </a:lnTo>
                  <a:lnTo>
                    <a:pt x="126431" y="6150"/>
                  </a:lnTo>
                  <a:lnTo>
                    <a:pt x="172211" y="0"/>
                  </a:lnTo>
                  <a:lnTo>
                    <a:pt x="217992" y="6150"/>
                  </a:lnTo>
                  <a:lnTo>
                    <a:pt x="259130" y="23509"/>
                  </a:lnTo>
                  <a:lnTo>
                    <a:pt x="293984" y="50434"/>
                  </a:lnTo>
                  <a:lnTo>
                    <a:pt x="320912" y="85287"/>
                  </a:lnTo>
                  <a:lnTo>
                    <a:pt x="338272" y="126426"/>
                  </a:lnTo>
                  <a:lnTo>
                    <a:pt x="344424" y="172212"/>
                  </a:lnTo>
                  <a:lnTo>
                    <a:pt x="338272" y="217997"/>
                  </a:lnTo>
                  <a:lnTo>
                    <a:pt x="320912" y="259136"/>
                  </a:lnTo>
                  <a:lnTo>
                    <a:pt x="293984" y="293989"/>
                  </a:lnTo>
                  <a:lnTo>
                    <a:pt x="259130" y="320914"/>
                  </a:lnTo>
                  <a:lnTo>
                    <a:pt x="217992" y="338273"/>
                  </a:lnTo>
                  <a:lnTo>
                    <a:pt x="172211" y="344424"/>
                  </a:lnTo>
                  <a:lnTo>
                    <a:pt x="126431" y="338273"/>
                  </a:lnTo>
                  <a:lnTo>
                    <a:pt x="85293" y="320914"/>
                  </a:lnTo>
                  <a:lnTo>
                    <a:pt x="50439" y="293989"/>
                  </a:lnTo>
                  <a:lnTo>
                    <a:pt x="23511" y="259136"/>
                  </a:lnTo>
                  <a:lnTo>
                    <a:pt x="6151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4C6A6C87-6DFE-2BCF-64FC-016EBC0BD7E3}"/>
              </a:ext>
            </a:extLst>
          </p:cNvPr>
          <p:cNvSpPr txBox="1"/>
          <p:nvPr/>
        </p:nvSpPr>
        <p:spPr>
          <a:xfrm>
            <a:off x="1796338" y="3232953"/>
            <a:ext cx="1086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9745" algn="l"/>
                <a:tab pos="920750" algn="l"/>
              </a:tabLst>
            </a:pPr>
            <a:r>
              <a:rPr sz="2400">
                <a:latin typeface="Times New Roman"/>
                <a:cs typeface="Times New Roman"/>
              </a:rPr>
              <a:t>11	9	6</a:t>
            </a: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EB564C8D-784A-8722-1807-8EA48515DC53}"/>
              </a:ext>
            </a:extLst>
          </p:cNvPr>
          <p:cNvGrpSpPr/>
          <p:nvPr/>
        </p:nvGrpSpPr>
        <p:grpSpPr>
          <a:xfrm>
            <a:off x="1951799" y="1508737"/>
            <a:ext cx="2295525" cy="1762760"/>
            <a:chOff x="510349" y="2128837"/>
            <a:chExt cx="2295525" cy="1762760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9FBED106-F1B0-6104-D223-9101E4B85174}"/>
                </a:ext>
              </a:extLst>
            </p:cNvPr>
            <p:cNvSpPr/>
            <p:nvPr/>
          </p:nvSpPr>
          <p:spPr>
            <a:xfrm>
              <a:off x="515112" y="2427731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106362" y="1143000"/>
                  </a:moveTo>
                  <a:lnTo>
                    <a:pt x="0" y="1458848"/>
                  </a:lnTo>
                </a:path>
                <a:path w="2286000" h="1459229">
                  <a:moveTo>
                    <a:pt x="348996" y="1143000"/>
                  </a:moveTo>
                  <a:lnTo>
                    <a:pt x="417258" y="1458848"/>
                  </a:lnTo>
                </a:path>
                <a:path w="2286000" h="1459229">
                  <a:moveTo>
                    <a:pt x="904875" y="1143000"/>
                  </a:moveTo>
                  <a:lnTo>
                    <a:pt x="838200" y="1458848"/>
                  </a:lnTo>
                </a:path>
                <a:path w="2286000" h="1459229">
                  <a:moveTo>
                    <a:pt x="523875" y="609600"/>
                  </a:moveTo>
                  <a:lnTo>
                    <a:pt x="228600" y="849248"/>
                  </a:lnTo>
                </a:path>
                <a:path w="2286000" h="1459229">
                  <a:moveTo>
                    <a:pt x="766572" y="609600"/>
                  </a:moveTo>
                  <a:lnTo>
                    <a:pt x="1026922" y="849248"/>
                  </a:lnTo>
                </a:path>
                <a:path w="2286000" h="1459229">
                  <a:moveTo>
                    <a:pt x="1822450" y="609600"/>
                  </a:moveTo>
                  <a:lnTo>
                    <a:pt x="1600200" y="849248"/>
                  </a:lnTo>
                </a:path>
                <a:path w="2286000" h="1459229">
                  <a:moveTo>
                    <a:pt x="2065020" y="609600"/>
                  </a:moveTo>
                  <a:lnTo>
                    <a:pt x="2285619" y="849248"/>
                  </a:lnTo>
                </a:path>
                <a:path w="2286000" h="1459229">
                  <a:moveTo>
                    <a:pt x="1171702" y="0"/>
                  </a:moveTo>
                  <a:lnTo>
                    <a:pt x="644651" y="315848"/>
                  </a:lnTo>
                </a:path>
                <a:path w="2286000" h="1459229">
                  <a:moveTo>
                    <a:pt x="1415795" y="0"/>
                  </a:moveTo>
                  <a:lnTo>
                    <a:pt x="1944496" y="3158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377C3CD0-3E48-A6AC-5EB3-F7460BFAEB1D}"/>
                </a:ext>
              </a:extLst>
            </p:cNvPr>
            <p:cNvSpPr/>
            <p:nvPr/>
          </p:nvSpPr>
          <p:spPr>
            <a:xfrm>
              <a:off x="1636776" y="2133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6313B6BE-DBC6-26FA-8DDA-2633DE4C6CFB}"/>
                </a:ext>
              </a:extLst>
            </p:cNvPr>
            <p:cNvSpPr/>
            <p:nvPr/>
          </p:nvSpPr>
          <p:spPr>
            <a:xfrm>
              <a:off x="1636776" y="2133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C4E0A1FD-7B1E-4683-254A-21DD78185508}"/>
              </a:ext>
            </a:extLst>
          </p:cNvPr>
          <p:cNvSpPr txBox="1"/>
          <p:nvPr/>
        </p:nvSpPr>
        <p:spPr>
          <a:xfrm>
            <a:off x="3162172" y="148009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502108A-6BA0-06BB-6830-370FF2629C2A}"/>
              </a:ext>
            </a:extLst>
          </p:cNvPr>
          <p:cNvSpPr/>
          <p:nvPr/>
        </p:nvSpPr>
        <p:spPr>
          <a:xfrm>
            <a:off x="3423410" y="3407704"/>
            <a:ext cx="508000" cy="97790"/>
          </a:xfrm>
          <a:custGeom>
            <a:avLst/>
            <a:gdLst/>
            <a:ahLst/>
            <a:cxnLst/>
            <a:rect l="l" t="t" r="r" b="b"/>
            <a:pathLst>
              <a:path w="508000" h="97789">
                <a:moveTo>
                  <a:pt x="432562" y="19812"/>
                </a:moveTo>
                <a:lnTo>
                  <a:pt x="431118" y="45749"/>
                </a:lnTo>
                <a:lnTo>
                  <a:pt x="444119" y="46482"/>
                </a:lnTo>
                <a:lnTo>
                  <a:pt x="442594" y="72263"/>
                </a:lnTo>
                <a:lnTo>
                  <a:pt x="429643" y="72263"/>
                </a:lnTo>
                <a:lnTo>
                  <a:pt x="428244" y="97409"/>
                </a:lnTo>
                <a:lnTo>
                  <a:pt x="486515" y="72263"/>
                </a:lnTo>
                <a:lnTo>
                  <a:pt x="442594" y="72263"/>
                </a:lnTo>
                <a:lnTo>
                  <a:pt x="429683" y="71535"/>
                </a:lnTo>
                <a:lnTo>
                  <a:pt x="488201" y="71535"/>
                </a:lnTo>
                <a:lnTo>
                  <a:pt x="508000" y="62992"/>
                </a:lnTo>
                <a:lnTo>
                  <a:pt x="432562" y="19812"/>
                </a:lnTo>
                <a:close/>
              </a:path>
              <a:path w="508000" h="97789">
                <a:moveTo>
                  <a:pt x="79756" y="0"/>
                </a:moveTo>
                <a:lnTo>
                  <a:pt x="0" y="34417"/>
                </a:lnTo>
                <a:lnTo>
                  <a:pt x="75437" y="77597"/>
                </a:lnTo>
                <a:lnTo>
                  <a:pt x="76881" y="51659"/>
                </a:lnTo>
                <a:lnTo>
                  <a:pt x="63881" y="50927"/>
                </a:lnTo>
                <a:lnTo>
                  <a:pt x="65405" y="25146"/>
                </a:lnTo>
                <a:lnTo>
                  <a:pt x="78356" y="25146"/>
                </a:lnTo>
                <a:lnTo>
                  <a:pt x="79756" y="0"/>
                </a:lnTo>
                <a:close/>
              </a:path>
              <a:path w="508000" h="97789">
                <a:moveTo>
                  <a:pt x="431118" y="45749"/>
                </a:moveTo>
                <a:lnTo>
                  <a:pt x="429683" y="71535"/>
                </a:lnTo>
                <a:lnTo>
                  <a:pt x="442594" y="72263"/>
                </a:lnTo>
                <a:lnTo>
                  <a:pt x="444119" y="46482"/>
                </a:lnTo>
                <a:lnTo>
                  <a:pt x="431118" y="45749"/>
                </a:lnTo>
                <a:close/>
              </a:path>
              <a:path w="508000" h="97789">
                <a:moveTo>
                  <a:pt x="78316" y="25873"/>
                </a:moveTo>
                <a:lnTo>
                  <a:pt x="76881" y="51659"/>
                </a:lnTo>
                <a:lnTo>
                  <a:pt x="429683" y="71535"/>
                </a:lnTo>
                <a:lnTo>
                  <a:pt x="431118" y="45749"/>
                </a:lnTo>
                <a:lnTo>
                  <a:pt x="78316" y="25873"/>
                </a:lnTo>
                <a:close/>
              </a:path>
              <a:path w="508000" h="97789">
                <a:moveTo>
                  <a:pt x="65405" y="25146"/>
                </a:moveTo>
                <a:lnTo>
                  <a:pt x="63881" y="50927"/>
                </a:lnTo>
                <a:lnTo>
                  <a:pt x="76881" y="51659"/>
                </a:lnTo>
                <a:lnTo>
                  <a:pt x="78316" y="25873"/>
                </a:lnTo>
                <a:lnTo>
                  <a:pt x="65405" y="25146"/>
                </a:lnTo>
                <a:close/>
              </a:path>
              <a:path w="508000" h="97789">
                <a:moveTo>
                  <a:pt x="78356" y="25146"/>
                </a:moveTo>
                <a:lnTo>
                  <a:pt x="65405" y="25146"/>
                </a:lnTo>
                <a:lnTo>
                  <a:pt x="78316" y="25873"/>
                </a:lnTo>
                <a:lnTo>
                  <a:pt x="78356" y="251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8E264616-631E-633C-8A9B-74A6F7B5F8FE}"/>
              </a:ext>
            </a:extLst>
          </p:cNvPr>
          <p:cNvSpPr txBox="1"/>
          <p:nvPr/>
        </p:nvSpPr>
        <p:spPr>
          <a:xfrm>
            <a:off x="2893567" y="2622795"/>
            <a:ext cx="1513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5	14	10</a:t>
            </a:r>
          </a:p>
          <a:p>
            <a:pPr marL="785495">
              <a:lnSpc>
                <a:spcPts val="2640"/>
              </a:lnSpc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2" name="object 41">
            <a:extLst>
              <a:ext uri="{FF2B5EF4-FFF2-40B4-BE49-F238E27FC236}">
                <a16:creationId xmlns:a16="http://schemas.microsoft.com/office/drawing/2014/main" id="{9133E34D-5597-0377-054D-67A0C75F2A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9323" y="1380890"/>
            <a:ext cx="5872099" cy="2426136"/>
          </a:xfrm>
          <a:prstGeom prst="rect">
            <a:avLst/>
          </a:prstGeom>
        </p:spPr>
      </p:pic>
      <p:sp>
        <p:nvSpPr>
          <p:cNvPr id="43" name="object 42">
            <a:extLst>
              <a:ext uri="{FF2B5EF4-FFF2-40B4-BE49-F238E27FC236}">
                <a16:creationId xmlns:a16="http://schemas.microsoft.com/office/drawing/2014/main" id="{22FCEA19-465F-7638-7A97-3FEB39EFB7EE}"/>
              </a:ext>
            </a:extLst>
          </p:cNvPr>
          <p:cNvSpPr txBox="1"/>
          <p:nvPr/>
        </p:nvSpPr>
        <p:spPr>
          <a:xfrm>
            <a:off x="6860031" y="34615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4A7BA2B8-4132-8F76-9E00-3BB45EF794D5}"/>
              </a:ext>
            </a:extLst>
          </p:cNvPr>
          <p:cNvSpPr txBox="1"/>
          <p:nvPr/>
        </p:nvSpPr>
        <p:spPr>
          <a:xfrm>
            <a:off x="6936232" y="209879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6542057-DE59-A0E2-5459-AA4767D1C1CA}"/>
              </a:ext>
            </a:extLst>
          </p:cNvPr>
          <p:cNvSpPr txBox="1"/>
          <p:nvPr/>
        </p:nvSpPr>
        <p:spPr>
          <a:xfrm>
            <a:off x="5637403" y="209879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16A1CE5D-96DE-E6AB-22CF-0B2F7B00201D}"/>
              </a:ext>
            </a:extLst>
          </p:cNvPr>
          <p:cNvSpPr txBox="1"/>
          <p:nvPr/>
        </p:nvSpPr>
        <p:spPr>
          <a:xfrm>
            <a:off x="4921122" y="2632879"/>
            <a:ext cx="1543685" cy="100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  <a:p>
            <a:pPr marL="12700">
              <a:spcBef>
                <a:spcPts val="1930"/>
              </a:spcBef>
              <a:tabLst>
                <a:tab pos="499745" algn="l"/>
                <a:tab pos="920750" algn="l"/>
                <a:tab pos="1377950" algn="l"/>
              </a:tabLst>
            </a:pPr>
            <a:r>
              <a:rPr sz="2400">
                <a:latin typeface="Times New Roman"/>
                <a:cs typeface="Times New Roman"/>
              </a:rPr>
              <a:t>11	9	6	5</a:t>
            </a: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1661BB9D-B794-7F18-A82F-29329403DB03}"/>
              </a:ext>
            </a:extLst>
          </p:cNvPr>
          <p:cNvSpPr txBox="1"/>
          <p:nvPr/>
        </p:nvSpPr>
        <p:spPr>
          <a:xfrm>
            <a:off x="6286626" y="148949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A236187-60CE-5CBD-1C66-71691AD616B7}"/>
              </a:ext>
            </a:extLst>
          </p:cNvPr>
          <p:cNvSpPr txBox="1"/>
          <p:nvPr/>
        </p:nvSpPr>
        <p:spPr>
          <a:xfrm>
            <a:off x="8003030" y="132769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10A7DE0-A1C4-213E-FF15-AC4C119730D5}"/>
              </a:ext>
            </a:extLst>
          </p:cNvPr>
          <p:cNvSpPr txBox="1"/>
          <p:nvPr/>
        </p:nvSpPr>
        <p:spPr>
          <a:xfrm>
            <a:off x="9755885" y="209879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3AC79FB7-4B23-AA63-0D40-C1639BD93971}"/>
              </a:ext>
            </a:extLst>
          </p:cNvPr>
          <p:cNvSpPr txBox="1"/>
          <p:nvPr/>
        </p:nvSpPr>
        <p:spPr>
          <a:xfrm>
            <a:off x="6515227" y="2632879"/>
            <a:ext cx="3836035" cy="100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8500" algn="l"/>
                <a:tab pos="1536700" algn="l"/>
                <a:tab pos="2335530" algn="l"/>
                <a:tab pos="2832100" algn="l"/>
                <a:tab pos="3517900" algn="l"/>
              </a:tabLst>
            </a:pPr>
            <a:r>
              <a:rPr sz="2400">
                <a:latin typeface="Times New Roman"/>
                <a:cs typeface="Times New Roman"/>
              </a:rPr>
              <a:t>14	10	7	4	14	10</a:t>
            </a:r>
          </a:p>
          <a:p>
            <a:pPr marL="212725">
              <a:lnSpc>
                <a:spcPts val="2385"/>
              </a:lnSpc>
              <a:spcBef>
                <a:spcPts val="45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1238250">
              <a:lnSpc>
                <a:spcPts val="2385"/>
              </a:lnSpc>
              <a:tabLst>
                <a:tab pos="1725930" algn="l"/>
                <a:tab pos="2146300" algn="l"/>
                <a:tab pos="2603500" algn="l"/>
              </a:tabLst>
            </a:pPr>
            <a:r>
              <a:rPr sz="2400">
                <a:latin typeface="Times New Roman"/>
                <a:cs typeface="Times New Roman"/>
              </a:rPr>
              <a:t>11	9	6	5</a:t>
            </a: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2829524-B6B7-D872-C05D-9CC93BC3734E}"/>
              </a:ext>
            </a:extLst>
          </p:cNvPr>
          <p:cNvSpPr txBox="1"/>
          <p:nvPr/>
        </p:nvSpPr>
        <p:spPr>
          <a:xfrm>
            <a:off x="9106660" y="148949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66CE9B45-9F83-45A0-A80F-0BDEFEAE516C}"/>
              </a:ext>
            </a:extLst>
          </p:cNvPr>
          <p:cNvSpPr txBox="1"/>
          <p:nvPr/>
        </p:nvSpPr>
        <p:spPr>
          <a:xfrm>
            <a:off x="8391651" y="1480098"/>
            <a:ext cx="16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011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7FEC-2E7F-1924-69E9-35576291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Insert: Done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9FED-5CC8-0568-F1AF-F549B5DF5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23865" y="4676695"/>
            <a:ext cx="10515600" cy="512622"/>
          </a:xfrm>
        </p:spPr>
        <p:txBody>
          <a:bodyPr/>
          <a:lstStyle/>
          <a:p>
            <a:r>
              <a:rPr lang="en-US" altLang="zh-CN"/>
              <a:t>Run time?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C8CD2-05D8-489D-C4FD-2A45DE5E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81</a:t>
            </a:fld>
            <a:endParaRPr lang="en-US"/>
          </a:p>
        </p:txBody>
      </p:sp>
      <p:grpSp>
        <p:nvGrpSpPr>
          <p:cNvPr id="38" name="object 3">
            <a:extLst>
              <a:ext uri="{FF2B5EF4-FFF2-40B4-BE49-F238E27FC236}">
                <a16:creationId xmlns:a16="http://schemas.microsoft.com/office/drawing/2014/main" id="{7276AEAA-126F-79AE-67E2-13C452D9C125}"/>
              </a:ext>
            </a:extLst>
          </p:cNvPr>
          <p:cNvGrpSpPr/>
          <p:nvPr/>
        </p:nvGrpSpPr>
        <p:grpSpPr>
          <a:xfrm>
            <a:off x="5233670" y="1813098"/>
            <a:ext cx="1852930" cy="2426970"/>
            <a:chOff x="3717903" y="2435139"/>
            <a:chExt cx="1852930" cy="2426970"/>
          </a:xfrm>
        </p:grpSpPr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C9A946A9-80E7-8556-F162-1A09A1EFA0E3}"/>
                </a:ext>
              </a:extLst>
            </p:cNvPr>
            <p:cNvSpPr/>
            <p:nvPr/>
          </p:nvSpPr>
          <p:spPr>
            <a:xfrm>
              <a:off x="3722666" y="2439902"/>
              <a:ext cx="1351915" cy="2417445"/>
            </a:xfrm>
            <a:custGeom>
              <a:avLst/>
              <a:gdLst/>
              <a:ahLst/>
              <a:cxnLst/>
              <a:rect l="l" t="t" r="r" b="b"/>
              <a:pathLst>
                <a:path w="1351914" h="2417445">
                  <a:moveTo>
                    <a:pt x="1314534" y="129688"/>
                  </a:moveTo>
                  <a:lnTo>
                    <a:pt x="1291560" y="96255"/>
                  </a:lnTo>
                  <a:lnTo>
                    <a:pt x="1260269" y="65176"/>
                  </a:lnTo>
                  <a:lnTo>
                    <a:pt x="1222078" y="38232"/>
                  </a:lnTo>
                  <a:lnTo>
                    <a:pt x="1178403" y="17201"/>
                  </a:lnTo>
                  <a:lnTo>
                    <a:pt x="1130664" y="3864"/>
                  </a:lnTo>
                  <a:lnTo>
                    <a:pt x="1080276" y="0"/>
                  </a:lnTo>
                  <a:lnTo>
                    <a:pt x="1028657" y="7387"/>
                  </a:lnTo>
                  <a:lnTo>
                    <a:pt x="957895" y="38389"/>
                  </a:lnTo>
                  <a:lnTo>
                    <a:pt x="919432" y="62530"/>
                  </a:lnTo>
                  <a:lnTo>
                    <a:pt x="879479" y="90989"/>
                  </a:lnTo>
                  <a:lnTo>
                    <a:pt x="838458" y="122682"/>
                  </a:lnTo>
                  <a:lnTo>
                    <a:pt x="796790" y="156529"/>
                  </a:lnTo>
                  <a:lnTo>
                    <a:pt x="754900" y="191446"/>
                  </a:lnTo>
                  <a:lnTo>
                    <a:pt x="713209" y="226353"/>
                  </a:lnTo>
                  <a:lnTo>
                    <a:pt x="672139" y="260167"/>
                  </a:lnTo>
                  <a:lnTo>
                    <a:pt x="632114" y="291806"/>
                  </a:lnTo>
                  <a:lnTo>
                    <a:pt x="593555" y="320188"/>
                  </a:lnTo>
                  <a:lnTo>
                    <a:pt x="546841" y="352410"/>
                  </a:lnTo>
                  <a:lnTo>
                    <a:pt x="499262" y="384406"/>
                  </a:lnTo>
                  <a:lnTo>
                    <a:pt x="451485" y="416073"/>
                  </a:lnTo>
                  <a:lnTo>
                    <a:pt x="404178" y="447308"/>
                  </a:lnTo>
                  <a:lnTo>
                    <a:pt x="358009" y="478005"/>
                  </a:lnTo>
                  <a:lnTo>
                    <a:pt x="313647" y="508064"/>
                  </a:lnTo>
                  <a:lnTo>
                    <a:pt x="271759" y="537379"/>
                  </a:lnTo>
                  <a:lnTo>
                    <a:pt x="233013" y="565847"/>
                  </a:lnTo>
                  <a:lnTo>
                    <a:pt x="198077" y="593365"/>
                  </a:lnTo>
                  <a:lnTo>
                    <a:pt x="151281" y="632058"/>
                  </a:lnTo>
                  <a:lnTo>
                    <a:pt x="109793" y="668084"/>
                  </a:lnTo>
                  <a:lnTo>
                    <a:pt x="74141" y="702712"/>
                  </a:lnTo>
                  <a:lnTo>
                    <a:pt x="44849" y="737214"/>
                  </a:lnTo>
                  <a:lnTo>
                    <a:pt x="22444" y="772859"/>
                  </a:lnTo>
                  <a:lnTo>
                    <a:pt x="7450" y="810916"/>
                  </a:lnTo>
                  <a:lnTo>
                    <a:pt x="105" y="852023"/>
                  </a:lnTo>
                  <a:lnTo>
                    <a:pt x="0" y="895291"/>
                  </a:lnTo>
                  <a:lnTo>
                    <a:pt x="6688" y="939710"/>
                  </a:lnTo>
                  <a:lnTo>
                    <a:pt x="19727" y="984267"/>
                  </a:lnTo>
                  <a:lnTo>
                    <a:pt x="38671" y="1027948"/>
                  </a:lnTo>
                  <a:lnTo>
                    <a:pt x="63076" y="1069742"/>
                  </a:lnTo>
                  <a:lnTo>
                    <a:pt x="89527" y="1101631"/>
                  </a:lnTo>
                  <a:lnTo>
                    <a:pt x="121894" y="1129641"/>
                  </a:lnTo>
                  <a:lnTo>
                    <a:pt x="159095" y="1156300"/>
                  </a:lnTo>
                  <a:lnTo>
                    <a:pt x="200048" y="1184137"/>
                  </a:lnTo>
                  <a:lnTo>
                    <a:pt x="243672" y="1215679"/>
                  </a:lnTo>
                  <a:lnTo>
                    <a:pt x="288884" y="1253455"/>
                  </a:lnTo>
                  <a:lnTo>
                    <a:pt x="334602" y="1299993"/>
                  </a:lnTo>
                  <a:lnTo>
                    <a:pt x="362480" y="1331778"/>
                  </a:lnTo>
                  <a:lnTo>
                    <a:pt x="392560" y="1366541"/>
                  </a:lnTo>
                  <a:lnTo>
                    <a:pt x="424328" y="1403885"/>
                  </a:lnTo>
                  <a:lnTo>
                    <a:pt x="457270" y="1443414"/>
                  </a:lnTo>
                  <a:lnTo>
                    <a:pt x="490874" y="1484729"/>
                  </a:lnTo>
                  <a:lnTo>
                    <a:pt x="524626" y="1527434"/>
                  </a:lnTo>
                  <a:lnTo>
                    <a:pt x="558013" y="1571132"/>
                  </a:lnTo>
                  <a:lnTo>
                    <a:pt x="590521" y="1615424"/>
                  </a:lnTo>
                  <a:lnTo>
                    <a:pt x="621638" y="1659913"/>
                  </a:lnTo>
                  <a:lnTo>
                    <a:pt x="650850" y="1704203"/>
                  </a:lnTo>
                  <a:lnTo>
                    <a:pt x="677643" y="1747896"/>
                  </a:lnTo>
                  <a:lnTo>
                    <a:pt x="701505" y="1790594"/>
                  </a:lnTo>
                  <a:lnTo>
                    <a:pt x="723563" y="1838318"/>
                  </a:lnTo>
                  <a:lnTo>
                    <a:pt x="741781" y="1888955"/>
                  </a:lnTo>
                  <a:lnTo>
                    <a:pt x="756960" y="1941491"/>
                  </a:lnTo>
                  <a:lnTo>
                    <a:pt x="769900" y="1994910"/>
                  </a:lnTo>
                  <a:lnTo>
                    <a:pt x="781403" y="2048195"/>
                  </a:lnTo>
                  <a:lnTo>
                    <a:pt x="792268" y="2100333"/>
                  </a:lnTo>
                  <a:lnTo>
                    <a:pt x="803299" y="2150306"/>
                  </a:lnTo>
                  <a:lnTo>
                    <a:pt x="815294" y="2197100"/>
                  </a:lnTo>
                  <a:lnTo>
                    <a:pt x="829056" y="2239698"/>
                  </a:lnTo>
                  <a:lnTo>
                    <a:pt x="845384" y="2277085"/>
                  </a:lnTo>
                  <a:lnTo>
                    <a:pt x="903323" y="2347266"/>
                  </a:lnTo>
                  <a:lnTo>
                    <a:pt x="948213" y="2377404"/>
                  </a:lnTo>
                  <a:lnTo>
                    <a:pt x="997056" y="2398907"/>
                  </a:lnTo>
                  <a:lnTo>
                    <a:pt x="1047154" y="2412021"/>
                  </a:lnTo>
                  <a:lnTo>
                    <a:pt x="1095810" y="2416992"/>
                  </a:lnTo>
                  <a:lnTo>
                    <a:pt x="1140328" y="2414069"/>
                  </a:lnTo>
                  <a:lnTo>
                    <a:pt x="1178009" y="2403496"/>
                  </a:lnTo>
                  <a:lnTo>
                    <a:pt x="1237320" y="2366910"/>
                  </a:lnTo>
                  <a:lnTo>
                    <a:pt x="1265384" y="2339562"/>
                  </a:lnTo>
                  <a:lnTo>
                    <a:pt x="1290357" y="2305881"/>
                  </a:lnTo>
                  <a:lnTo>
                    <a:pt x="1310715" y="2265646"/>
                  </a:lnTo>
                  <a:lnTo>
                    <a:pt x="1324938" y="2218634"/>
                  </a:lnTo>
                  <a:lnTo>
                    <a:pt x="1331502" y="2164624"/>
                  </a:lnTo>
                  <a:lnTo>
                    <a:pt x="1328885" y="2103395"/>
                  </a:lnTo>
                  <a:lnTo>
                    <a:pt x="1315308" y="2029466"/>
                  </a:lnTo>
                  <a:lnTo>
                    <a:pt x="1304564" y="1986646"/>
                  </a:lnTo>
                  <a:lnTo>
                    <a:pt x="1291541" y="1940728"/>
                  </a:lnTo>
                  <a:lnTo>
                    <a:pt x="1276510" y="1892318"/>
                  </a:lnTo>
                  <a:lnTo>
                    <a:pt x="1259740" y="1842019"/>
                  </a:lnTo>
                  <a:lnTo>
                    <a:pt x="1241501" y="1790437"/>
                  </a:lnTo>
                  <a:lnTo>
                    <a:pt x="1222062" y="1738175"/>
                  </a:lnTo>
                  <a:lnTo>
                    <a:pt x="1201693" y="1685839"/>
                  </a:lnTo>
                  <a:lnTo>
                    <a:pt x="1180664" y="1634034"/>
                  </a:lnTo>
                  <a:lnTo>
                    <a:pt x="1159243" y="1583363"/>
                  </a:lnTo>
                  <a:lnTo>
                    <a:pt x="1137701" y="1534431"/>
                  </a:lnTo>
                  <a:lnTo>
                    <a:pt x="1116306" y="1487844"/>
                  </a:lnTo>
                  <a:lnTo>
                    <a:pt x="1095330" y="1444205"/>
                  </a:lnTo>
                  <a:lnTo>
                    <a:pt x="1075041" y="1404120"/>
                  </a:lnTo>
                  <a:lnTo>
                    <a:pt x="1055708" y="1368192"/>
                  </a:lnTo>
                  <a:lnTo>
                    <a:pt x="1023603" y="1317988"/>
                  </a:lnTo>
                  <a:lnTo>
                    <a:pt x="988144" y="1274315"/>
                  </a:lnTo>
                  <a:lnTo>
                    <a:pt x="950552" y="1236076"/>
                  </a:lnTo>
                  <a:lnTo>
                    <a:pt x="912046" y="1202176"/>
                  </a:lnTo>
                  <a:lnTo>
                    <a:pt x="873844" y="1171517"/>
                  </a:lnTo>
                  <a:lnTo>
                    <a:pt x="837167" y="1143003"/>
                  </a:lnTo>
                  <a:lnTo>
                    <a:pt x="803232" y="1115538"/>
                  </a:lnTo>
                  <a:lnTo>
                    <a:pt x="773260" y="1088024"/>
                  </a:lnTo>
                  <a:lnTo>
                    <a:pt x="730080" y="1028467"/>
                  </a:lnTo>
                  <a:lnTo>
                    <a:pt x="711225" y="981855"/>
                  </a:lnTo>
                  <a:lnTo>
                    <a:pt x="697765" y="935008"/>
                  </a:lnTo>
                  <a:lnTo>
                    <a:pt x="691008" y="888452"/>
                  </a:lnTo>
                  <a:lnTo>
                    <a:pt x="692260" y="842713"/>
                  </a:lnTo>
                  <a:lnTo>
                    <a:pt x="702827" y="798318"/>
                  </a:lnTo>
                  <a:lnTo>
                    <a:pt x="724015" y="755794"/>
                  </a:lnTo>
                  <a:lnTo>
                    <a:pt x="757131" y="715666"/>
                  </a:lnTo>
                  <a:lnTo>
                    <a:pt x="821993" y="673776"/>
                  </a:lnTo>
                  <a:lnTo>
                    <a:pt x="865897" y="654857"/>
                  </a:lnTo>
                  <a:lnTo>
                    <a:pt x="915096" y="636832"/>
                  </a:lnTo>
                  <a:lnTo>
                    <a:pt x="967826" y="619359"/>
                  </a:lnTo>
                  <a:lnTo>
                    <a:pt x="1022323" y="602097"/>
                  </a:lnTo>
                  <a:lnTo>
                    <a:pt x="1076823" y="584701"/>
                  </a:lnTo>
                  <a:lnTo>
                    <a:pt x="1129561" y="566832"/>
                  </a:lnTo>
                  <a:lnTo>
                    <a:pt x="1178773" y="548145"/>
                  </a:lnTo>
                  <a:lnTo>
                    <a:pt x="1222695" y="528300"/>
                  </a:lnTo>
                  <a:lnTo>
                    <a:pt x="1259562" y="506954"/>
                  </a:lnTo>
                  <a:lnTo>
                    <a:pt x="1316963" y="443985"/>
                  </a:lnTo>
                  <a:lnTo>
                    <a:pt x="1336698" y="398722"/>
                  </a:lnTo>
                  <a:lnTo>
                    <a:pt x="1347910" y="350078"/>
                  </a:lnTo>
                  <a:lnTo>
                    <a:pt x="1351698" y="300154"/>
                  </a:lnTo>
                  <a:lnTo>
                    <a:pt x="1349157" y="251052"/>
                  </a:lnTo>
                  <a:lnTo>
                    <a:pt x="1341385" y="204872"/>
                  </a:lnTo>
                  <a:lnTo>
                    <a:pt x="1329478" y="163717"/>
                  </a:lnTo>
                  <a:lnTo>
                    <a:pt x="1314534" y="129688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E2F52A93-0066-0471-1643-07067B5ADDBE}"/>
                </a:ext>
              </a:extLst>
            </p:cNvPr>
            <p:cNvSpPr/>
            <p:nvPr/>
          </p:nvSpPr>
          <p:spPr>
            <a:xfrm>
              <a:off x="4571999" y="4332732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9D9F6B5D-207A-0444-1668-FF1284758FA9}"/>
                </a:ext>
              </a:extLst>
            </p:cNvPr>
            <p:cNvSpPr/>
            <p:nvPr/>
          </p:nvSpPr>
          <p:spPr>
            <a:xfrm>
              <a:off x="4571999" y="4014216"/>
              <a:ext cx="344805" cy="662940"/>
            </a:xfrm>
            <a:custGeom>
              <a:avLst/>
              <a:gdLst/>
              <a:ahLst/>
              <a:cxnLst/>
              <a:rect l="l" t="t" r="r" b="b"/>
              <a:pathLst>
                <a:path w="344804" h="662939">
                  <a:moveTo>
                    <a:pt x="0" y="490727"/>
                  </a:moveTo>
                  <a:lnTo>
                    <a:pt x="6150" y="444942"/>
                  </a:lnTo>
                  <a:lnTo>
                    <a:pt x="23509" y="403803"/>
                  </a:lnTo>
                  <a:lnTo>
                    <a:pt x="50434" y="368950"/>
                  </a:lnTo>
                  <a:lnTo>
                    <a:pt x="85287" y="342025"/>
                  </a:lnTo>
                  <a:lnTo>
                    <a:pt x="126426" y="324666"/>
                  </a:lnTo>
                  <a:lnTo>
                    <a:pt x="172212" y="318515"/>
                  </a:lnTo>
                  <a:lnTo>
                    <a:pt x="217997" y="324666"/>
                  </a:lnTo>
                  <a:lnTo>
                    <a:pt x="259136" y="342025"/>
                  </a:lnTo>
                  <a:lnTo>
                    <a:pt x="293989" y="368950"/>
                  </a:lnTo>
                  <a:lnTo>
                    <a:pt x="320914" y="403803"/>
                  </a:lnTo>
                  <a:lnTo>
                    <a:pt x="338273" y="444942"/>
                  </a:lnTo>
                  <a:lnTo>
                    <a:pt x="344424" y="490727"/>
                  </a:lnTo>
                  <a:lnTo>
                    <a:pt x="338273" y="536513"/>
                  </a:lnTo>
                  <a:lnTo>
                    <a:pt x="320914" y="577652"/>
                  </a:lnTo>
                  <a:lnTo>
                    <a:pt x="293989" y="612505"/>
                  </a:lnTo>
                  <a:lnTo>
                    <a:pt x="259136" y="639430"/>
                  </a:lnTo>
                  <a:lnTo>
                    <a:pt x="217997" y="656789"/>
                  </a:lnTo>
                  <a:lnTo>
                    <a:pt x="172212" y="662939"/>
                  </a:lnTo>
                  <a:lnTo>
                    <a:pt x="126426" y="656789"/>
                  </a:lnTo>
                  <a:lnTo>
                    <a:pt x="85287" y="639430"/>
                  </a:lnTo>
                  <a:lnTo>
                    <a:pt x="50434" y="612505"/>
                  </a:lnTo>
                  <a:lnTo>
                    <a:pt x="23509" y="577652"/>
                  </a:lnTo>
                  <a:lnTo>
                    <a:pt x="6150" y="536513"/>
                  </a:lnTo>
                  <a:lnTo>
                    <a:pt x="0" y="490727"/>
                  </a:lnTo>
                  <a:close/>
                </a:path>
                <a:path w="344804" h="662939">
                  <a:moveTo>
                    <a:pt x="25908" y="0"/>
                  </a:moveTo>
                  <a:lnTo>
                    <a:pt x="173609" y="3174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3382DB18-C530-3DF6-C586-B99E89B9C0AF}"/>
                </a:ext>
              </a:extLst>
            </p:cNvPr>
            <p:cNvSpPr/>
            <p:nvPr/>
          </p:nvSpPr>
          <p:spPr>
            <a:xfrm>
              <a:off x="5221223" y="31882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1F159FB8-C2D4-65C4-5FF0-7049830047DD}"/>
                </a:ext>
              </a:extLst>
            </p:cNvPr>
            <p:cNvSpPr/>
            <p:nvPr/>
          </p:nvSpPr>
          <p:spPr>
            <a:xfrm>
              <a:off x="5221223" y="31882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9">
            <a:extLst>
              <a:ext uri="{FF2B5EF4-FFF2-40B4-BE49-F238E27FC236}">
                <a16:creationId xmlns:a16="http://schemas.microsoft.com/office/drawing/2014/main" id="{E12CDC05-333F-C436-EAA2-FA7161A4F70A}"/>
              </a:ext>
            </a:extLst>
          </p:cNvPr>
          <p:cNvSpPr txBox="1"/>
          <p:nvPr/>
        </p:nvSpPr>
        <p:spPr>
          <a:xfrm>
            <a:off x="6821572" y="253238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45" name="object 10">
            <a:extLst>
              <a:ext uri="{FF2B5EF4-FFF2-40B4-BE49-F238E27FC236}">
                <a16:creationId xmlns:a16="http://schemas.microsoft.com/office/drawing/2014/main" id="{922A4682-0CCA-C379-BBF6-5EA4640D9085}"/>
              </a:ext>
            </a:extLst>
          </p:cNvPr>
          <p:cNvGrpSpPr/>
          <p:nvPr/>
        </p:nvGrpSpPr>
        <p:grpSpPr>
          <a:xfrm>
            <a:off x="5433780" y="2561404"/>
            <a:ext cx="354330" cy="354330"/>
            <a:chOff x="3918013" y="3183445"/>
            <a:chExt cx="354330" cy="354330"/>
          </a:xfrm>
        </p:grpSpPr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7E3CAF4E-C387-42AA-9B10-28E279C31CB5}"/>
                </a:ext>
              </a:extLst>
            </p:cNvPr>
            <p:cNvSpPr/>
            <p:nvPr/>
          </p:nvSpPr>
          <p:spPr>
            <a:xfrm>
              <a:off x="3922776" y="3188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7CF05A59-4E81-A29B-6402-549977787184}"/>
                </a:ext>
              </a:extLst>
            </p:cNvPr>
            <p:cNvSpPr/>
            <p:nvPr/>
          </p:nvSpPr>
          <p:spPr>
            <a:xfrm>
              <a:off x="3922776" y="3188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3">
            <a:extLst>
              <a:ext uri="{FF2B5EF4-FFF2-40B4-BE49-F238E27FC236}">
                <a16:creationId xmlns:a16="http://schemas.microsoft.com/office/drawing/2014/main" id="{112240D8-B1B6-9F0A-5B3D-2AB35D14C607}"/>
              </a:ext>
            </a:extLst>
          </p:cNvPr>
          <p:cNvSpPr txBox="1"/>
          <p:nvPr/>
        </p:nvSpPr>
        <p:spPr>
          <a:xfrm>
            <a:off x="5522744" y="253238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49" name="object 14">
            <a:extLst>
              <a:ext uri="{FF2B5EF4-FFF2-40B4-BE49-F238E27FC236}">
                <a16:creationId xmlns:a16="http://schemas.microsoft.com/office/drawing/2014/main" id="{DCA3FD5D-0835-13FB-F917-C40A6A7A471F}"/>
              </a:ext>
            </a:extLst>
          </p:cNvPr>
          <p:cNvGrpSpPr/>
          <p:nvPr/>
        </p:nvGrpSpPr>
        <p:grpSpPr>
          <a:xfrm>
            <a:off x="5814780" y="3094804"/>
            <a:ext cx="1612900" cy="354330"/>
            <a:chOff x="4299013" y="3716845"/>
            <a:chExt cx="1612900" cy="354330"/>
          </a:xfrm>
        </p:grpSpPr>
        <p:sp>
          <p:nvSpPr>
            <p:cNvPr id="50" name="object 15">
              <a:extLst>
                <a:ext uri="{FF2B5EF4-FFF2-40B4-BE49-F238E27FC236}">
                  <a16:creationId xmlns:a16="http://schemas.microsoft.com/office/drawing/2014/main" id="{8426DDA0-A062-B5AE-E999-62756C0FF48D}"/>
                </a:ext>
              </a:extLst>
            </p:cNvPr>
            <p:cNvSpPr/>
            <p:nvPr/>
          </p:nvSpPr>
          <p:spPr>
            <a:xfrm>
              <a:off x="4876800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56ED64C9-FBD7-A8C4-9F14-273041B6A28D}"/>
                </a:ext>
              </a:extLst>
            </p:cNvPr>
            <p:cNvSpPr/>
            <p:nvPr/>
          </p:nvSpPr>
          <p:spPr>
            <a:xfrm>
              <a:off x="4876800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43189CD3-53B4-8B14-FA26-3BEC0A07BC6A}"/>
                </a:ext>
              </a:extLst>
            </p:cNvPr>
            <p:cNvSpPr/>
            <p:nvPr/>
          </p:nvSpPr>
          <p:spPr>
            <a:xfrm>
              <a:off x="4303776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8">
              <a:extLst>
                <a:ext uri="{FF2B5EF4-FFF2-40B4-BE49-F238E27FC236}">
                  <a16:creationId xmlns:a16="http://schemas.microsoft.com/office/drawing/2014/main" id="{390AD9B3-1D69-EAFA-2EEA-3F296FB6DE27}"/>
                </a:ext>
              </a:extLst>
            </p:cNvPr>
            <p:cNvSpPr/>
            <p:nvPr/>
          </p:nvSpPr>
          <p:spPr>
            <a:xfrm>
              <a:off x="4303776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9">
              <a:extLst>
                <a:ext uri="{FF2B5EF4-FFF2-40B4-BE49-F238E27FC236}">
                  <a16:creationId xmlns:a16="http://schemas.microsoft.com/office/drawing/2014/main" id="{75037A02-67EB-F410-667F-FDE5FCCFBAAA}"/>
                </a:ext>
              </a:extLst>
            </p:cNvPr>
            <p:cNvSpPr/>
            <p:nvPr/>
          </p:nvSpPr>
          <p:spPr>
            <a:xfrm>
              <a:off x="5562600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E65CA442-72AB-A1EF-9C9F-77D5362FD47F}"/>
                </a:ext>
              </a:extLst>
            </p:cNvPr>
            <p:cNvSpPr/>
            <p:nvPr/>
          </p:nvSpPr>
          <p:spPr>
            <a:xfrm>
              <a:off x="5562600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21">
            <a:extLst>
              <a:ext uri="{FF2B5EF4-FFF2-40B4-BE49-F238E27FC236}">
                <a16:creationId xmlns:a16="http://schemas.microsoft.com/office/drawing/2014/main" id="{EF4B48D5-4672-C424-C411-97CC642FAB7C}"/>
              </a:ext>
            </a:extLst>
          </p:cNvPr>
          <p:cNvSpPr txBox="1"/>
          <p:nvPr/>
        </p:nvSpPr>
        <p:spPr>
          <a:xfrm>
            <a:off x="5903745" y="3065785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>
                <a:latin typeface="Times New Roman"/>
                <a:cs typeface="Times New Roman"/>
              </a:rPr>
              <a:t>4	14	10</a:t>
            </a:r>
          </a:p>
        </p:txBody>
      </p:sp>
      <p:grpSp>
        <p:nvGrpSpPr>
          <p:cNvPr id="57" name="object 22">
            <a:extLst>
              <a:ext uri="{FF2B5EF4-FFF2-40B4-BE49-F238E27FC236}">
                <a16:creationId xmlns:a16="http://schemas.microsoft.com/office/drawing/2014/main" id="{EB763AA6-D76A-7582-5034-3EFE2016AFA1}"/>
              </a:ext>
            </a:extLst>
          </p:cNvPr>
          <p:cNvGrpSpPr/>
          <p:nvPr/>
        </p:nvGrpSpPr>
        <p:grpSpPr>
          <a:xfrm>
            <a:off x="5016204" y="3094804"/>
            <a:ext cx="354330" cy="354330"/>
            <a:chOff x="3500437" y="3716845"/>
            <a:chExt cx="354330" cy="354330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19B28165-444C-F990-6DAB-AEA74CA6B910}"/>
                </a:ext>
              </a:extLst>
            </p:cNvPr>
            <p:cNvSpPr/>
            <p:nvPr/>
          </p:nvSpPr>
          <p:spPr>
            <a:xfrm>
              <a:off x="3505200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0CDA26B3-3A16-F0D1-754D-1A55247396E2}"/>
                </a:ext>
              </a:extLst>
            </p:cNvPr>
            <p:cNvSpPr/>
            <p:nvPr/>
          </p:nvSpPr>
          <p:spPr>
            <a:xfrm>
              <a:off x="3505200" y="372160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25">
            <a:extLst>
              <a:ext uri="{FF2B5EF4-FFF2-40B4-BE49-F238E27FC236}">
                <a16:creationId xmlns:a16="http://schemas.microsoft.com/office/drawing/2014/main" id="{96C31EB7-2F8B-4A05-4313-64C74A79A887}"/>
              </a:ext>
            </a:extLst>
          </p:cNvPr>
          <p:cNvSpPr txBox="1"/>
          <p:nvPr/>
        </p:nvSpPr>
        <p:spPr>
          <a:xfrm>
            <a:off x="5105168" y="306578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7</a:t>
            </a:r>
          </a:p>
        </p:txBody>
      </p:sp>
      <p:grpSp>
        <p:nvGrpSpPr>
          <p:cNvPr id="61" name="object 26">
            <a:extLst>
              <a:ext uri="{FF2B5EF4-FFF2-40B4-BE49-F238E27FC236}">
                <a16:creationId xmlns:a16="http://schemas.microsoft.com/office/drawing/2014/main" id="{5482F4CC-75DF-F1A6-33A2-91B5F789287B}"/>
              </a:ext>
            </a:extLst>
          </p:cNvPr>
          <p:cNvGrpSpPr/>
          <p:nvPr/>
        </p:nvGrpSpPr>
        <p:grpSpPr>
          <a:xfrm>
            <a:off x="4787795" y="1951995"/>
            <a:ext cx="2468880" cy="2106295"/>
            <a:chOff x="3272028" y="2574035"/>
            <a:chExt cx="2468880" cy="2106295"/>
          </a:xfrm>
        </p:grpSpPr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3EF9252A-E0BD-9DC6-3262-0CAD524DA300}"/>
                </a:ext>
              </a:extLst>
            </p:cNvPr>
            <p:cNvSpPr/>
            <p:nvPr/>
          </p:nvSpPr>
          <p:spPr>
            <a:xfrm>
              <a:off x="4114800" y="4331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C8F3FAC9-B9BE-D8AC-A238-3D532D409383}"/>
                </a:ext>
              </a:extLst>
            </p:cNvPr>
            <p:cNvSpPr/>
            <p:nvPr/>
          </p:nvSpPr>
          <p:spPr>
            <a:xfrm>
              <a:off x="4114800" y="4331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9">
              <a:extLst>
                <a:ext uri="{FF2B5EF4-FFF2-40B4-BE49-F238E27FC236}">
                  <a16:creationId xmlns:a16="http://schemas.microsoft.com/office/drawing/2014/main" id="{F5F92E18-AFAE-02D8-E81B-F90D23927E85}"/>
                </a:ext>
              </a:extLst>
            </p:cNvPr>
            <p:cNvSpPr/>
            <p:nvPr/>
          </p:nvSpPr>
          <p:spPr>
            <a:xfrm>
              <a:off x="3694176" y="4331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ABA5EC4B-1F8E-1724-57E8-2FF9AF0F1F0F}"/>
                </a:ext>
              </a:extLst>
            </p:cNvPr>
            <p:cNvSpPr/>
            <p:nvPr/>
          </p:nvSpPr>
          <p:spPr>
            <a:xfrm>
              <a:off x="3694176" y="4331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1">
              <a:extLst>
                <a:ext uri="{FF2B5EF4-FFF2-40B4-BE49-F238E27FC236}">
                  <a16:creationId xmlns:a16="http://schemas.microsoft.com/office/drawing/2014/main" id="{79AEE46F-29C1-A179-6858-BBD532267E50}"/>
                </a:ext>
              </a:extLst>
            </p:cNvPr>
            <p:cNvSpPr/>
            <p:nvPr/>
          </p:nvSpPr>
          <p:spPr>
            <a:xfrm>
              <a:off x="3276600" y="43312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2">
              <a:extLst>
                <a:ext uri="{FF2B5EF4-FFF2-40B4-BE49-F238E27FC236}">
                  <a16:creationId xmlns:a16="http://schemas.microsoft.com/office/drawing/2014/main" id="{8F9181AF-24EE-5C1D-36F1-9C290C0DA72A}"/>
                </a:ext>
              </a:extLst>
            </p:cNvPr>
            <p:cNvSpPr/>
            <p:nvPr/>
          </p:nvSpPr>
          <p:spPr>
            <a:xfrm>
              <a:off x="3276600" y="2871215"/>
              <a:ext cx="2459990" cy="1804670"/>
            </a:xfrm>
            <a:custGeom>
              <a:avLst/>
              <a:gdLst/>
              <a:ahLst/>
              <a:cxnLst/>
              <a:rect l="l" t="t" r="r" b="b"/>
              <a:pathLst>
                <a:path w="2459990" h="1804670">
                  <a:moveTo>
                    <a:pt x="0" y="1632204"/>
                  </a:moveTo>
                  <a:lnTo>
                    <a:pt x="6150" y="1586418"/>
                  </a:lnTo>
                  <a:lnTo>
                    <a:pt x="23509" y="1545279"/>
                  </a:lnTo>
                  <a:lnTo>
                    <a:pt x="50434" y="1510426"/>
                  </a:lnTo>
                  <a:lnTo>
                    <a:pt x="85287" y="1483501"/>
                  </a:lnTo>
                  <a:lnTo>
                    <a:pt x="126426" y="1466142"/>
                  </a:lnTo>
                  <a:lnTo>
                    <a:pt x="172212" y="1459992"/>
                  </a:lnTo>
                  <a:lnTo>
                    <a:pt x="217997" y="1466142"/>
                  </a:lnTo>
                  <a:lnTo>
                    <a:pt x="259136" y="1483501"/>
                  </a:lnTo>
                  <a:lnTo>
                    <a:pt x="293989" y="1510426"/>
                  </a:lnTo>
                  <a:lnTo>
                    <a:pt x="320914" y="1545279"/>
                  </a:lnTo>
                  <a:lnTo>
                    <a:pt x="338273" y="1586418"/>
                  </a:lnTo>
                  <a:lnTo>
                    <a:pt x="344424" y="1632204"/>
                  </a:lnTo>
                  <a:lnTo>
                    <a:pt x="338273" y="1677989"/>
                  </a:lnTo>
                  <a:lnTo>
                    <a:pt x="320914" y="1719128"/>
                  </a:lnTo>
                  <a:lnTo>
                    <a:pt x="293989" y="1753981"/>
                  </a:lnTo>
                  <a:lnTo>
                    <a:pt x="259136" y="1780906"/>
                  </a:lnTo>
                  <a:lnTo>
                    <a:pt x="217997" y="1798265"/>
                  </a:lnTo>
                  <a:lnTo>
                    <a:pt x="172212" y="1804416"/>
                  </a:lnTo>
                  <a:lnTo>
                    <a:pt x="126426" y="1798265"/>
                  </a:lnTo>
                  <a:lnTo>
                    <a:pt x="85287" y="1780906"/>
                  </a:lnTo>
                  <a:lnTo>
                    <a:pt x="50434" y="1753981"/>
                  </a:lnTo>
                  <a:lnTo>
                    <a:pt x="23509" y="1719128"/>
                  </a:lnTo>
                  <a:lnTo>
                    <a:pt x="6150" y="1677989"/>
                  </a:lnTo>
                  <a:lnTo>
                    <a:pt x="0" y="1632204"/>
                  </a:lnTo>
                  <a:close/>
                </a:path>
                <a:path w="2459990" h="1804670">
                  <a:moveTo>
                    <a:pt x="280035" y="1143000"/>
                  </a:moveTo>
                  <a:lnTo>
                    <a:pt x="173736" y="1458849"/>
                  </a:lnTo>
                </a:path>
                <a:path w="2459990" h="1804670">
                  <a:moveTo>
                    <a:pt x="522732" y="1143000"/>
                  </a:moveTo>
                  <a:lnTo>
                    <a:pt x="590930" y="1458849"/>
                  </a:lnTo>
                </a:path>
                <a:path w="2459990" h="1804670">
                  <a:moveTo>
                    <a:pt x="1078611" y="1143000"/>
                  </a:moveTo>
                  <a:lnTo>
                    <a:pt x="1011936" y="1458849"/>
                  </a:lnTo>
                </a:path>
                <a:path w="2459990" h="1804670">
                  <a:moveTo>
                    <a:pt x="697611" y="609600"/>
                  </a:moveTo>
                  <a:lnTo>
                    <a:pt x="402336" y="849249"/>
                  </a:lnTo>
                </a:path>
                <a:path w="2459990" h="1804670">
                  <a:moveTo>
                    <a:pt x="940308" y="609600"/>
                  </a:moveTo>
                  <a:lnTo>
                    <a:pt x="1200658" y="849249"/>
                  </a:lnTo>
                </a:path>
                <a:path w="2459990" h="1804670">
                  <a:moveTo>
                    <a:pt x="1996186" y="609600"/>
                  </a:moveTo>
                  <a:lnTo>
                    <a:pt x="1773936" y="849249"/>
                  </a:lnTo>
                </a:path>
                <a:path w="2459990" h="1804670">
                  <a:moveTo>
                    <a:pt x="2238755" y="609600"/>
                  </a:moveTo>
                  <a:lnTo>
                    <a:pt x="2459482" y="849249"/>
                  </a:lnTo>
                </a:path>
                <a:path w="2459990" h="1804670">
                  <a:moveTo>
                    <a:pt x="1346962" y="0"/>
                  </a:moveTo>
                  <a:lnTo>
                    <a:pt x="819912" y="315849"/>
                  </a:lnTo>
                </a:path>
                <a:path w="2459990" h="1804670">
                  <a:moveTo>
                    <a:pt x="1589532" y="0"/>
                  </a:moveTo>
                  <a:lnTo>
                    <a:pt x="2118105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3">
              <a:extLst>
                <a:ext uri="{FF2B5EF4-FFF2-40B4-BE49-F238E27FC236}">
                  <a16:creationId xmlns:a16="http://schemas.microsoft.com/office/drawing/2014/main" id="{C8A9709B-4DED-81FB-964B-5F819D92549C}"/>
                </a:ext>
              </a:extLst>
            </p:cNvPr>
            <p:cNvSpPr/>
            <p:nvPr/>
          </p:nvSpPr>
          <p:spPr>
            <a:xfrm>
              <a:off x="4572000" y="25786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4">
              <a:extLst>
                <a:ext uri="{FF2B5EF4-FFF2-40B4-BE49-F238E27FC236}">
                  <a16:creationId xmlns:a16="http://schemas.microsoft.com/office/drawing/2014/main" id="{7676430E-8898-9A26-7FE8-7E99198B799E}"/>
                </a:ext>
              </a:extLst>
            </p:cNvPr>
            <p:cNvSpPr/>
            <p:nvPr/>
          </p:nvSpPr>
          <p:spPr>
            <a:xfrm>
              <a:off x="4572000" y="2578607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5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35">
            <a:extLst>
              <a:ext uri="{FF2B5EF4-FFF2-40B4-BE49-F238E27FC236}">
                <a16:creationId xmlns:a16="http://schemas.microsoft.com/office/drawing/2014/main" id="{17B3D1F1-549F-8CDE-5C17-1DCBBF59B623}"/>
              </a:ext>
            </a:extLst>
          </p:cNvPr>
          <p:cNvSpPr txBox="1"/>
          <p:nvPr/>
        </p:nvSpPr>
        <p:spPr>
          <a:xfrm>
            <a:off x="6171968" y="192253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solidFill>
                  <a:srgbClr val="C0504D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1" name="object 36">
            <a:extLst>
              <a:ext uri="{FF2B5EF4-FFF2-40B4-BE49-F238E27FC236}">
                <a16:creationId xmlns:a16="http://schemas.microsoft.com/office/drawing/2014/main" id="{0DCDA32F-7CDE-68B2-CFAC-57620135D6DD}"/>
              </a:ext>
            </a:extLst>
          </p:cNvPr>
          <p:cNvSpPr txBox="1"/>
          <p:nvPr/>
        </p:nvSpPr>
        <p:spPr>
          <a:xfrm>
            <a:off x="4806463" y="3676985"/>
            <a:ext cx="32625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9745" algn="l"/>
                <a:tab pos="920750" algn="l"/>
                <a:tab pos="1377950" algn="l"/>
              </a:tabLst>
            </a:pPr>
            <a:r>
              <a:rPr sz="2400">
                <a:latin typeface="Times New Roman"/>
                <a:cs typeface="Times New Roman"/>
              </a:rPr>
              <a:t>11	9	6	5</a:t>
            </a:r>
          </a:p>
        </p:txBody>
      </p:sp>
    </p:spTree>
    <p:extLst>
      <p:ext uri="{BB962C8B-B14F-4D97-AF65-F5344CB8AC3E}">
        <p14:creationId xmlns:p14="http://schemas.microsoft.com/office/powerpoint/2010/main" val="354185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0893-59CA-C30C-70A8-9614CDAB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Binary Heap Analysis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097E9-6D32-D557-5B97-2D09838092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C0504D"/>
                </a:solidFill>
              </a:rPr>
              <a:t>Space</a:t>
            </a:r>
            <a:r>
              <a:rPr lang="en-US" altLang="zh-CN" sz="3200"/>
              <a:t> needed for heap of N nodes: O(</a:t>
            </a:r>
            <a:r>
              <a:rPr lang="en-US" altLang="zh-CN" sz="3200" err="1"/>
              <a:t>MaxN</a:t>
            </a:r>
            <a:r>
              <a:rPr lang="en-US" altLang="zh-CN" sz="3200"/>
              <a:t>)</a:t>
            </a:r>
          </a:p>
          <a:p>
            <a:pPr lvl="1"/>
            <a:r>
              <a:rPr lang="en-US" altLang="zh-CN" sz="2800"/>
              <a:t>An array of size </a:t>
            </a:r>
            <a:r>
              <a:rPr lang="en-US" altLang="zh-CN" sz="2800" err="1"/>
              <a:t>MaxN</a:t>
            </a:r>
            <a:r>
              <a:rPr lang="en-US" altLang="zh-CN" sz="2800"/>
              <a:t>, plus a variable to store the size N</a:t>
            </a:r>
          </a:p>
          <a:p>
            <a:r>
              <a:rPr lang="en-US" altLang="zh-CN" sz="3200">
                <a:solidFill>
                  <a:srgbClr val="C0504D"/>
                </a:solidFill>
              </a:rPr>
              <a:t>Time</a:t>
            </a:r>
          </a:p>
          <a:p>
            <a:pPr lvl="1"/>
            <a:r>
              <a:rPr lang="en-US" altLang="zh-CN" sz="2800" err="1"/>
              <a:t>FindMin</a:t>
            </a:r>
            <a:r>
              <a:rPr lang="en-US" altLang="zh-CN" sz="2800"/>
              <a:t>: O(1)</a:t>
            </a:r>
          </a:p>
          <a:p>
            <a:pPr lvl="1"/>
            <a:r>
              <a:rPr lang="en-US" altLang="zh-CN" sz="2800" err="1"/>
              <a:t>DeleteMin</a:t>
            </a:r>
            <a:r>
              <a:rPr lang="en-US" altLang="zh-CN" sz="2800"/>
              <a:t> and Insert: O(log N)</a:t>
            </a:r>
          </a:p>
          <a:p>
            <a:pPr lvl="1"/>
            <a:r>
              <a:rPr lang="en-US" altLang="zh-CN" sz="2800" err="1">
                <a:solidFill>
                  <a:schemeClr val="accent1"/>
                </a:solidFill>
              </a:rPr>
              <a:t>BuildHeap</a:t>
            </a:r>
            <a:r>
              <a:rPr lang="en-US" altLang="zh-CN" sz="2800">
                <a:solidFill>
                  <a:schemeClr val="accent1"/>
                </a:solidFill>
              </a:rPr>
              <a:t> from N inputs ???</a:t>
            </a:r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E2D9C-4CDD-1327-9233-DAC2D6A3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640-1705-207F-DEBE-9FBBD6AD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Build Heap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F00D-4510-5364-3238-66AFD3A4D5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98F98-FBF4-9BA7-B181-5A5B2F02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7C5F684-5AB6-56B4-2006-53F39FA322F4}"/>
              </a:ext>
            </a:extLst>
          </p:cNvPr>
          <p:cNvSpPr txBox="1"/>
          <p:nvPr/>
        </p:nvSpPr>
        <p:spPr>
          <a:xfrm>
            <a:off x="4242688" y="1371600"/>
            <a:ext cx="3706623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err="1">
                <a:latin typeface="Courier New"/>
                <a:cs typeface="Courier New"/>
              </a:rPr>
              <a:t>BuildHeap</a:t>
            </a:r>
            <a:r>
              <a:rPr spc="-95">
                <a:latin typeface="Courier New"/>
                <a:cs typeface="Courier New"/>
              </a:rPr>
              <a:t> </a:t>
            </a:r>
            <a:r>
              <a:rPr spc="-6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2700"/>
            <a:r>
              <a:rPr lang="en-US">
                <a:latin typeface="Courier New"/>
                <a:cs typeface="Courier New"/>
              </a:rPr>
              <a:t>  </a:t>
            </a:r>
            <a:r>
              <a:rPr>
                <a:latin typeface="Courier New"/>
                <a:cs typeface="Courier New"/>
              </a:rPr>
              <a:t>for</a:t>
            </a:r>
            <a:r>
              <a:rPr spc="-40">
                <a:latin typeface="Courier New"/>
                <a:cs typeface="Courier New"/>
              </a:rPr>
              <a:t> </a:t>
            </a:r>
            <a:r>
              <a:rPr err="1">
                <a:latin typeface="Courier New"/>
                <a:cs typeface="Courier New"/>
              </a:rPr>
              <a:t>i</a:t>
            </a:r>
            <a:r>
              <a:rPr spc="-20">
                <a:latin typeface="Courier New"/>
                <a:cs typeface="Courier New"/>
              </a:rPr>
              <a:t> </a:t>
            </a:r>
            <a:r>
              <a:rPr>
                <a:latin typeface="Courier New"/>
                <a:cs typeface="Courier New"/>
              </a:rPr>
              <a:t>=</a:t>
            </a:r>
            <a:r>
              <a:rPr spc="-25">
                <a:latin typeface="Courier New"/>
                <a:cs typeface="Courier New"/>
              </a:rPr>
              <a:t> </a:t>
            </a:r>
            <a:r>
              <a:rPr>
                <a:latin typeface="Courier New"/>
                <a:cs typeface="Courier New"/>
              </a:rPr>
              <a:t>N/2</a:t>
            </a:r>
            <a:r>
              <a:rPr spc="-20">
                <a:latin typeface="Courier New"/>
                <a:cs typeface="Courier New"/>
              </a:rPr>
              <a:t> </a:t>
            </a:r>
            <a:r>
              <a:rPr>
                <a:latin typeface="Courier New"/>
                <a:cs typeface="Courier New"/>
              </a:rPr>
              <a:t>to</a:t>
            </a:r>
            <a:r>
              <a:rPr spc="-25">
                <a:latin typeface="Courier New"/>
                <a:cs typeface="Courier New"/>
              </a:rPr>
              <a:t> </a:t>
            </a:r>
            <a:r>
              <a:rPr spc="-50">
                <a:latin typeface="Courier New"/>
                <a:cs typeface="Courier New"/>
              </a:rPr>
              <a:t>1</a:t>
            </a:r>
            <a:endParaRPr>
              <a:latin typeface="Courier New"/>
              <a:cs typeface="Courier New"/>
            </a:endParaRPr>
          </a:p>
          <a:p>
            <a:pPr marL="607060"/>
            <a:r>
              <a:rPr lang="en-US" err="1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PercDown</a:t>
            </a:r>
            <a:r>
              <a:rPr>
                <a:latin typeface="Courier New"/>
                <a:cs typeface="Courier New"/>
              </a:rPr>
              <a:t>(</a:t>
            </a:r>
            <a:r>
              <a:rPr err="1">
                <a:latin typeface="Courier New"/>
                <a:cs typeface="Courier New"/>
              </a:rPr>
              <a:t>i</a:t>
            </a:r>
            <a:r>
              <a:rPr>
                <a:latin typeface="Courier New"/>
                <a:cs typeface="Courier New"/>
              </a:rPr>
              <a:t>,</a:t>
            </a:r>
            <a:r>
              <a:rPr spc="-100">
                <a:latin typeface="Courier New"/>
                <a:cs typeface="Courier New"/>
              </a:rPr>
              <a:t> </a:t>
            </a:r>
            <a:r>
              <a:rPr spc="-20">
                <a:latin typeface="Courier New"/>
                <a:cs typeface="Courier New"/>
              </a:rPr>
              <a:t>A[</a:t>
            </a:r>
            <a:r>
              <a:rPr spc="-20" err="1">
                <a:latin typeface="Courier New"/>
                <a:cs typeface="Courier New"/>
              </a:rPr>
              <a:t>i</a:t>
            </a:r>
            <a:r>
              <a:rPr spc="-20">
                <a:latin typeface="Courier New"/>
                <a:cs typeface="Courier New"/>
              </a:rPr>
              <a:t>])</a:t>
            </a:r>
            <a:endParaRPr>
              <a:latin typeface="Courier New"/>
              <a:cs typeface="Courier New"/>
            </a:endParaRPr>
          </a:p>
          <a:p>
            <a:pPr marL="12700"/>
            <a:r>
              <a:rPr>
                <a:latin typeface="Courier New"/>
                <a:cs typeface="Courier New"/>
              </a:rPr>
              <a:t>}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1CF41D8-FF28-64D9-8AE9-DA5F0791156E}"/>
              </a:ext>
            </a:extLst>
          </p:cNvPr>
          <p:cNvGrpSpPr/>
          <p:nvPr/>
        </p:nvGrpSpPr>
        <p:grpSpPr>
          <a:xfrm>
            <a:off x="4302061" y="3805237"/>
            <a:ext cx="1003300" cy="1498600"/>
            <a:chOff x="2778061" y="3805237"/>
            <a:chExt cx="1003300" cy="149860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325ABCA-4481-FE22-05DF-07545A928D62}"/>
                </a:ext>
              </a:extLst>
            </p:cNvPr>
            <p:cNvSpPr/>
            <p:nvPr/>
          </p:nvSpPr>
          <p:spPr>
            <a:xfrm>
              <a:off x="2782823" y="49545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AE8ECFE-CF18-C6ED-EA88-834F74D00BC2}"/>
                </a:ext>
              </a:extLst>
            </p:cNvPr>
            <p:cNvSpPr/>
            <p:nvPr/>
          </p:nvSpPr>
          <p:spPr>
            <a:xfrm>
              <a:off x="2782823" y="49545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3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34CB4EA-26E5-D18D-006F-4A2B89BB0598}"/>
                </a:ext>
              </a:extLst>
            </p:cNvPr>
            <p:cNvSpPr/>
            <p:nvPr/>
          </p:nvSpPr>
          <p:spPr>
            <a:xfrm>
              <a:off x="2808731" y="4637532"/>
              <a:ext cx="147955" cy="317500"/>
            </a:xfrm>
            <a:custGeom>
              <a:avLst/>
              <a:gdLst/>
              <a:ahLst/>
              <a:cxnLst/>
              <a:rect l="l" t="t" r="r" b="b"/>
              <a:pathLst>
                <a:path w="147955" h="317500">
                  <a:moveTo>
                    <a:pt x="0" y="0"/>
                  </a:moveTo>
                  <a:lnTo>
                    <a:pt x="147574" y="317500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B19EA28-1345-872B-B4A1-D421695F8C4A}"/>
                </a:ext>
              </a:extLst>
            </p:cNvPr>
            <p:cNvSpPr/>
            <p:nvPr/>
          </p:nvSpPr>
          <p:spPr>
            <a:xfrm>
              <a:off x="3432047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3CC0D510-1597-43AC-557F-11AB6F824831}"/>
                </a:ext>
              </a:extLst>
            </p:cNvPr>
            <p:cNvSpPr/>
            <p:nvPr/>
          </p:nvSpPr>
          <p:spPr>
            <a:xfrm>
              <a:off x="3432047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48489EDA-DA94-D652-DD7F-F601EA47C55D}"/>
              </a:ext>
            </a:extLst>
          </p:cNvPr>
          <p:cNvSpPr txBox="1"/>
          <p:nvPr/>
        </p:nvSpPr>
        <p:spPr>
          <a:xfrm>
            <a:off x="4964048" y="377685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BF2CF979-1CEB-DC3C-D19B-8A70329EF607}"/>
              </a:ext>
            </a:extLst>
          </p:cNvPr>
          <p:cNvGrpSpPr/>
          <p:nvPr/>
        </p:nvGrpSpPr>
        <p:grpSpPr>
          <a:xfrm>
            <a:off x="3652837" y="3805237"/>
            <a:ext cx="354330" cy="354330"/>
            <a:chOff x="2128837" y="3805237"/>
            <a:chExt cx="354330" cy="354330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58E189C1-857B-E3E1-D36B-320426E23447}"/>
                </a:ext>
              </a:extLst>
            </p:cNvPr>
            <p:cNvSpPr/>
            <p:nvPr/>
          </p:nvSpPr>
          <p:spPr>
            <a:xfrm>
              <a:off x="2133600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209AA65B-B9DC-7279-604D-4FA0B3138C78}"/>
                </a:ext>
              </a:extLst>
            </p:cNvPr>
            <p:cNvSpPr/>
            <p:nvPr/>
          </p:nvSpPr>
          <p:spPr>
            <a:xfrm>
              <a:off x="2133600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4EFD83D2-5C3C-70CE-2F75-9AE45D41B113}"/>
              </a:ext>
            </a:extLst>
          </p:cNvPr>
          <p:cNvSpPr txBox="1"/>
          <p:nvPr/>
        </p:nvSpPr>
        <p:spPr>
          <a:xfrm>
            <a:off x="3741547" y="37768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BDB44773-5FC6-916B-B3FF-DAA63CDA00D8}"/>
              </a:ext>
            </a:extLst>
          </p:cNvPr>
          <p:cNvGrpSpPr/>
          <p:nvPr/>
        </p:nvGrpSpPr>
        <p:grpSpPr>
          <a:xfrm>
            <a:off x="3235261" y="4338637"/>
            <a:ext cx="2411730" cy="354330"/>
            <a:chOff x="1711261" y="4338637"/>
            <a:chExt cx="2411730" cy="35433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C589687A-CDCD-AA64-0A20-A3CA016C83BA}"/>
                </a:ext>
              </a:extLst>
            </p:cNvPr>
            <p:cNvSpPr/>
            <p:nvPr/>
          </p:nvSpPr>
          <p:spPr>
            <a:xfrm>
              <a:off x="30876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F9B91DD7-534F-D4BD-A4BA-B933077821C8}"/>
                </a:ext>
              </a:extLst>
            </p:cNvPr>
            <p:cNvSpPr/>
            <p:nvPr/>
          </p:nvSpPr>
          <p:spPr>
            <a:xfrm>
              <a:off x="30876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00C46C64-CDFA-C4D0-0C15-120C3DE6CE3D}"/>
                </a:ext>
              </a:extLst>
            </p:cNvPr>
            <p:cNvSpPr/>
            <p:nvPr/>
          </p:nvSpPr>
          <p:spPr>
            <a:xfrm>
              <a:off x="2514599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F935EAE1-FFC1-509C-E380-8586DA50D2C4}"/>
                </a:ext>
              </a:extLst>
            </p:cNvPr>
            <p:cNvSpPr/>
            <p:nvPr/>
          </p:nvSpPr>
          <p:spPr>
            <a:xfrm>
              <a:off x="2514599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EDE8143-F6E1-1019-1A52-F304C3F091FB}"/>
                </a:ext>
              </a:extLst>
            </p:cNvPr>
            <p:cNvSpPr/>
            <p:nvPr/>
          </p:nvSpPr>
          <p:spPr>
            <a:xfrm>
              <a:off x="17160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F654AEF7-F1C9-C39B-0161-3ABB3E3A2A2B}"/>
                </a:ext>
              </a:extLst>
            </p:cNvPr>
            <p:cNvSpPr/>
            <p:nvPr/>
          </p:nvSpPr>
          <p:spPr>
            <a:xfrm>
              <a:off x="17160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95B5947F-03CB-8EF0-470C-CF3B7B3758D7}"/>
                </a:ext>
              </a:extLst>
            </p:cNvPr>
            <p:cNvSpPr/>
            <p:nvPr/>
          </p:nvSpPr>
          <p:spPr>
            <a:xfrm>
              <a:off x="37734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D087AA4F-B4E9-C612-39EA-8C33EE274A96}"/>
                </a:ext>
              </a:extLst>
            </p:cNvPr>
            <p:cNvSpPr/>
            <p:nvPr/>
          </p:nvSpPr>
          <p:spPr>
            <a:xfrm>
              <a:off x="37734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39B74385-3243-85B9-05FA-77357E4ABF72}"/>
              </a:ext>
            </a:extLst>
          </p:cNvPr>
          <p:cNvSpPr txBox="1"/>
          <p:nvPr/>
        </p:nvSpPr>
        <p:spPr>
          <a:xfrm>
            <a:off x="3323970" y="43102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9</a:t>
            </a: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5C09730C-D996-924A-20FF-D0168D04DADF}"/>
              </a:ext>
            </a:extLst>
          </p:cNvPr>
          <p:cNvGrpSpPr/>
          <p:nvPr/>
        </p:nvGrpSpPr>
        <p:grpSpPr>
          <a:xfrm>
            <a:off x="3006852" y="3195828"/>
            <a:ext cx="2468880" cy="2106295"/>
            <a:chOff x="1482852" y="3195827"/>
            <a:chExt cx="2468880" cy="2106295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EAF5AE4F-3299-9275-D4C6-1D117F6AAA9F}"/>
                </a:ext>
              </a:extLst>
            </p:cNvPr>
            <p:cNvSpPr/>
            <p:nvPr/>
          </p:nvSpPr>
          <p:spPr>
            <a:xfrm>
              <a:off x="23256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66EA1467-FC68-03A8-AD8E-D23264A63DE9}"/>
                </a:ext>
              </a:extLst>
            </p:cNvPr>
            <p:cNvSpPr/>
            <p:nvPr/>
          </p:nvSpPr>
          <p:spPr>
            <a:xfrm>
              <a:off x="23256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7A0B3D54-0573-BB05-AEA2-79BF03BCDF42}"/>
                </a:ext>
              </a:extLst>
            </p:cNvPr>
            <p:cNvSpPr/>
            <p:nvPr/>
          </p:nvSpPr>
          <p:spPr>
            <a:xfrm>
              <a:off x="2499360" y="4637531"/>
              <a:ext cx="66675" cy="316230"/>
            </a:xfrm>
            <a:custGeom>
              <a:avLst/>
              <a:gdLst/>
              <a:ahLst/>
              <a:cxnLst/>
              <a:rect l="l" t="t" r="r" b="b"/>
              <a:pathLst>
                <a:path w="66675" h="316229">
                  <a:moveTo>
                    <a:pt x="66675" y="0"/>
                  </a:moveTo>
                  <a:lnTo>
                    <a:pt x="0" y="31584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C4E99D64-8CB1-93A7-CDC9-9B7C27DE19E4}"/>
                </a:ext>
              </a:extLst>
            </p:cNvPr>
            <p:cNvSpPr/>
            <p:nvPr/>
          </p:nvSpPr>
          <p:spPr>
            <a:xfrm>
              <a:off x="14874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2A462064-D20A-0580-F9B9-E89E09A9FE58}"/>
                </a:ext>
              </a:extLst>
            </p:cNvPr>
            <p:cNvSpPr/>
            <p:nvPr/>
          </p:nvSpPr>
          <p:spPr>
            <a:xfrm>
              <a:off x="14874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73644448-7DA4-0BE5-FB55-9D2F435EBA46}"/>
                </a:ext>
              </a:extLst>
            </p:cNvPr>
            <p:cNvSpPr/>
            <p:nvPr/>
          </p:nvSpPr>
          <p:spPr>
            <a:xfrm>
              <a:off x="1661160" y="4637531"/>
              <a:ext cx="106680" cy="316230"/>
            </a:xfrm>
            <a:custGeom>
              <a:avLst/>
              <a:gdLst/>
              <a:ahLst/>
              <a:cxnLst/>
              <a:rect l="l" t="t" r="r" b="b"/>
              <a:pathLst>
                <a:path w="106680" h="316229">
                  <a:moveTo>
                    <a:pt x="106425" y="0"/>
                  </a:moveTo>
                  <a:lnTo>
                    <a:pt x="0" y="31584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1FE6497E-CA73-CABF-B956-02DBA7AF9C29}"/>
                </a:ext>
              </a:extLst>
            </p:cNvPr>
            <p:cNvSpPr/>
            <p:nvPr/>
          </p:nvSpPr>
          <p:spPr>
            <a:xfrm>
              <a:off x="1905000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969471FC-FD89-4FD2-B34C-D836C31D6463}"/>
                </a:ext>
              </a:extLst>
            </p:cNvPr>
            <p:cNvSpPr/>
            <p:nvPr/>
          </p:nvSpPr>
          <p:spPr>
            <a:xfrm>
              <a:off x="1905000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E26813FD-4C95-BC69-FE25-868E1814A110}"/>
                </a:ext>
              </a:extLst>
            </p:cNvPr>
            <p:cNvSpPr/>
            <p:nvPr/>
          </p:nvSpPr>
          <p:spPr>
            <a:xfrm>
              <a:off x="1889760" y="3494531"/>
              <a:ext cx="2057400" cy="1459230"/>
            </a:xfrm>
            <a:custGeom>
              <a:avLst/>
              <a:gdLst/>
              <a:ahLst/>
              <a:cxnLst/>
              <a:rect l="l" t="t" r="r" b="b"/>
              <a:pathLst>
                <a:path w="2057400" h="1459229">
                  <a:moveTo>
                    <a:pt x="120395" y="1142999"/>
                  </a:moveTo>
                  <a:lnTo>
                    <a:pt x="188721" y="1458848"/>
                  </a:lnTo>
                </a:path>
                <a:path w="2057400" h="1459229">
                  <a:moveTo>
                    <a:pt x="295275" y="609599"/>
                  </a:moveTo>
                  <a:lnTo>
                    <a:pt x="0" y="849248"/>
                  </a:lnTo>
                </a:path>
                <a:path w="2057400" h="1459229">
                  <a:moveTo>
                    <a:pt x="537971" y="609599"/>
                  </a:moveTo>
                  <a:lnTo>
                    <a:pt x="798321" y="849248"/>
                  </a:lnTo>
                </a:path>
                <a:path w="2057400" h="1459229">
                  <a:moveTo>
                    <a:pt x="1593850" y="609599"/>
                  </a:moveTo>
                  <a:lnTo>
                    <a:pt x="1371600" y="849248"/>
                  </a:lnTo>
                </a:path>
                <a:path w="2057400" h="1459229">
                  <a:moveTo>
                    <a:pt x="1836419" y="609599"/>
                  </a:moveTo>
                  <a:lnTo>
                    <a:pt x="2057018" y="849248"/>
                  </a:lnTo>
                </a:path>
                <a:path w="2057400" h="1459229">
                  <a:moveTo>
                    <a:pt x="944626" y="0"/>
                  </a:moveTo>
                  <a:lnTo>
                    <a:pt x="417575" y="315848"/>
                  </a:lnTo>
                </a:path>
                <a:path w="2057400" h="1459229">
                  <a:moveTo>
                    <a:pt x="1187195" y="0"/>
                  </a:moveTo>
                  <a:lnTo>
                    <a:pt x="1715897" y="31584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1809E79-EF45-B065-337E-E4001EB1FF00}"/>
                </a:ext>
              </a:extLst>
            </p:cNvPr>
            <p:cNvSpPr/>
            <p:nvPr/>
          </p:nvSpPr>
          <p:spPr>
            <a:xfrm>
              <a:off x="2782824" y="32003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2FEE5C33-40A6-85EF-AAF7-2BA5F9EAE581}"/>
                </a:ext>
              </a:extLst>
            </p:cNvPr>
            <p:cNvSpPr/>
            <p:nvPr/>
          </p:nvSpPr>
          <p:spPr>
            <a:xfrm>
              <a:off x="2782824" y="32003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7D9ED391-6E47-111C-CB9E-A662CB0462B7}"/>
              </a:ext>
            </a:extLst>
          </p:cNvPr>
          <p:cNvSpPr txBox="1"/>
          <p:nvPr/>
        </p:nvSpPr>
        <p:spPr>
          <a:xfrm>
            <a:off x="4320920" y="2950591"/>
            <a:ext cx="455930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30"/>
              </a:lnSpc>
              <a:spcBef>
                <a:spcPts val="100"/>
              </a:spcBef>
            </a:pPr>
            <a:r>
              <a:rPr spc="-9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650"/>
              </a:lnSpc>
            </a:pPr>
            <a:r>
              <a:rPr sz="2400" spc="-25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EAE4D907-E083-CE91-E29F-40619C6E007B}"/>
              </a:ext>
            </a:extLst>
          </p:cNvPr>
          <p:cNvSpPr txBox="1"/>
          <p:nvPr/>
        </p:nvSpPr>
        <p:spPr>
          <a:xfrm>
            <a:off x="2212340" y="2994786"/>
            <a:ext cx="711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N=11</a:t>
            </a:r>
          </a:p>
        </p:txBody>
      </p: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3632EE95-C419-5C28-5035-7A1250493985}"/>
              </a:ext>
            </a:extLst>
          </p:cNvPr>
          <p:cNvGrpSpPr/>
          <p:nvPr/>
        </p:nvGrpSpPr>
        <p:grpSpPr>
          <a:xfrm>
            <a:off x="7767637" y="3881437"/>
            <a:ext cx="1003300" cy="1498600"/>
            <a:chOff x="6243637" y="3881437"/>
            <a:chExt cx="1003300" cy="1498600"/>
          </a:xfrm>
        </p:grpSpPr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1629F392-A9D6-0E98-CE3A-6F101197797D}"/>
                </a:ext>
              </a:extLst>
            </p:cNvPr>
            <p:cNvSpPr/>
            <p:nvPr/>
          </p:nvSpPr>
          <p:spPr>
            <a:xfrm>
              <a:off x="6248400" y="50307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4E4066B5-C7CC-4460-B995-241507555454}"/>
                </a:ext>
              </a:extLst>
            </p:cNvPr>
            <p:cNvSpPr/>
            <p:nvPr/>
          </p:nvSpPr>
          <p:spPr>
            <a:xfrm>
              <a:off x="6248400" y="4713732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4" h="661670">
                  <a:moveTo>
                    <a:pt x="0" y="489204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2" y="316992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4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2" y="661416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4"/>
                  </a:lnTo>
                  <a:close/>
                </a:path>
                <a:path w="344804" h="661670">
                  <a:moveTo>
                    <a:pt x="25908" y="0"/>
                  </a:moveTo>
                  <a:lnTo>
                    <a:pt x="173609" y="317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6F4F0254-A545-F5F5-03CC-4FD88C70CE74}"/>
                </a:ext>
              </a:extLst>
            </p:cNvPr>
            <p:cNvSpPr/>
            <p:nvPr/>
          </p:nvSpPr>
          <p:spPr>
            <a:xfrm>
              <a:off x="6897623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2F081FAB-16BA-8D24-0A9F-37909A50B7F2}"/>
                </a:ext>
              </a:extLst>
            </p:cNvPr>
            <p:cNvSpPr/>
            <p:nvPr/>
          </p:nvSpPr>
          <p:spPr>
            <a:xfrm>
              <a:off x="6897623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4">
            <a:extLst>
              <a:ext uri="{FF2B5EF4-FFF2-40B4-BE49-F238E27FC236}">
                <a16:creationId xmlns:a16="http://schemas.microsoft.com/office/drawing/2014/main" id="{6CD4E2D0-0260-B5D0-A9DE-96162FCE154B}"/>
              </a:ext>
            </a:extLst>
          </p:cNvPr>
          <p:cNvSpPr txBox="1"/>
          <p:nvPr/>
        </p:nvSpPr>
        <p:spPr>
          <a:xfrm>
            <a:off x="8430259" y="385305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7" name="object 45">
            <a:extLst>
              <a:ext uri="{FF2B5EF4-FFF2-40B4-BE49-F238E27FC236}">
                <a16:creationId xmlns:a16="http://schemas.microsoft.com/office/drawing/2014/main" id="{78D2C2F7-E3E2-003B-1432-F08C8A00768D}"/>
              </a:ext>
            </a:extLst>
          </p:cNvPr>
          <p:cNvGrpSpPr/>
          <p:nvPr/>
        </p:nvGrpSpPr>
        <p:grpSpPr>
          <a:xfrm>
            <a:off x="7118413" y="3881437"/>
            <a:ext cx="354330" cy="354330"/>
            <a:chOff x="5594413" y="3881437"/>
            <a:chExt cx="354330" cy="354330"/>
          </a:xfrm>
        </p:grpSpPr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F732C5DF-AE67-CF4E-9E32-967838ED9BBE}"/>
                </a:ext>
              </a:extLst>
            </p:cNvPr>
            <p:cNvSpPr/>
            <p:nvPr/>
          </p:nvSpPr>
          <p:spPr>
            <a:xfrm>
              <a:off x="5599176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DA66CE00-AB98-C595-D7BF-4897A116A2EB}"/>
                </a:ext>
              </a:extLst>
            </p:cNvPr>
            <p:cNvSpPr/>
            <p:nvPr/>
          </p:nvSpPr>
          <p:spPr>
            <a:xfrm>
              <a:off x="5599176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8">
            <a:extLst>
              <a:ext uri="{FF2B5EF4-FFF2-40B4-BE49-F238E27FC236}">
                <a16:creationId xmlns:a16="http://schemas.microsoft.com/office/drawing/2014/main" id="{D5BBEB89-E0CC-6396-9192-132531D40E60}"/>
              </a:ext>
            </a:extLst>
          </p:cNvPr>
          <p:cNvSpPr txBox="1"/>
          <p:nvPr/>
        </p:nvSpPr>
        <p:spPr>
          <a:xfrm>
            <a:off x="7207758" y="38530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180C877D-1F2B-7054-A713-490569689DDF}"/>
              </a:ext>
            </a:extLst>
          </p:cNvPr>
          <p:cNvGrpSpPr/>
          <p:nvPr/>
        </p:nvGrpSpPr>
        <p:grpSpPr>
          <a:xfrm>
            <a:off x="7499413" y="4414837"/>
            <a:ext cx="1612900" cy="354330"/>
            <a:chOff x="5975413" y="4414837"/>
            <a:chExt cx="1612900" cy="354330"/>
          </a:xfrm>
        </p:grpSpPr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58D547E-3175-EA71-9CA0-58DFB482AE27}"/>
                </a:ext>
              </a:extLst>
            </p:cNvPr>
            <p:cNvSpPr/>
            <p:nvPr/>
          </p:nvSpPr>
          <p:spPr>
            <a:xfrm>
              <a:off x="65532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0137E67C-F870-BD6F-1126-B8D8779E3138}"/>
                </a:ext>
              </a:extLst>
            </p:cNvPr>
            <p:cNvSpPr/>
            <p:nvPr/>
          </p:nvSpPr>
          <p:spPr>
            <a:xfrm>
              <a:off x="65532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371FEC0A-9FBD-F72E-1851-693BE1BC8A0F}"/>
                </a:ext>
              </a:extLst>
            </p:cNvPr>
            <p:cNvSpPr/>
            <p:nvPr/>
          </p:nvSpPr>
          <p:spPr>
            <a:xfrm>
              <a:off x="5980176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DD634389-0058-183B-4A28-F560AB38BB36}"/>
                </a:ext>
              </a:extLst>
            </p:cNvPr>
            <p:cNvSpPr/>
            <p:nvPr/>
          </p:nvSpPr>
          <p:spPr>
            <a:xfrm>
              <a:off x="5980176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CA065C56-6842-BD3B-D97F-C59E21CEA777}"/>
                </a:ext>
              </a:extLst>
            </p:cNvPr>
            <p:cNvSpPr/>
            <p:nvPr/>
          </p:nvSpPr>
          <p:spPr>
            <a:xfrm>
              <a:off x="72390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4FAA345F-5562-62A5-2941-5C4215212C4C}"/>
                </a:ext>
              </a:extLst>
            </p:cNvPr>
            <p:cNvSpPr/>
            <p:nvPr/>
          </p:nvSpPr>
          <p:spPr>
            <a:xfrm>
              <a:off x="72390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6">
            <a:extLst>
              <a:ext uri="{FF2B5EF4-FFF2-40B4-BE49-F238E27FC236}">
                <a16:creationId xmlns:a16="http://schemas.microsoft.com/office/drawing/2014/main" id="{E3249150-5580-4F22-2F5B-74EBBAB01D60}"/>
              </a:ext>
            </a:extLst>
          </p:cNvPr>
          <p:cNvSpPr txBox="1"/>
          <p:nvPr/>
        </p:nvSpPr>
        <p:spPr>
          <a:xfrm>
            <a:off x="7588759" y="4386453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5470" algn="l"/>
                <a:tab pos="1195070" algn="l"/>
              </a:tabLst>
            </a:pPr>
            <a:r>
              <a:rPr sz="2400" spc="-50">
                <a:latin typeface="Times New Roman"/>
                <a:cs typeface="Times New Roman"/>
              </a:rPr>
              <a:t>3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8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9" name="object 57">
            <a:extLst>
              <a:ext uri="{FF2B5EF4-FFF2-40B4-BE49-F238E27FC236}">
                <a16:creationId xmlns:a16="http://schemas.microsoft.com/office/drawing/2014/main" id="{42DE5811-9376-1FC1-A4A2-DAF577D9E05B}"/>
              </a:ext>
            </a:extLst>
          </p:cNvPr>
          <p:cNvGrpSpPr/>
          <p:nvPr/>
        </p:nvGrpSpPr>
        <p:grpSpPr>
          <a:xfrm>
            <a:off x="6700837" y="4414837"/>
            <a:ext cx="354330" cy="354330"/>
            <a:chOff x="5176837" y="4414837"/>
            <a:chExt cx="354330" cy="354330"/>
          </a:xfrm>
        </p:grpSpPr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63CEBE7D-BC47-676D-0722-ABC9EBCB1525}"/>
                </a:ext>
              </a:extLst>
            </p:cNvPr>
            <p:cNvSpPr/>
            <p:nvPr/>
          </p:nvSpPr>
          <p:spPr>
            <a:xfrm>
              <a:off x="51816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56F90753-9106-1D28-DF6E-18D827492EA6}"/>
                </a:ext>
              </a:extLst>
            </p:cNvPr>
            <p:cNvSpPr/>
            <p:nvPr/>
          </p:nvSpPr>
          <p:spPr>
            <a:xfrm>
              <a:off x="51816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0">
            <a:extLst>
              <a:ext uri="{FF2B5EF4-FFF2-40B4-BE49-F238E27FC236}">
                <a16:creationId xmlns:a16="http://schemas.microsoft.com/office/drawing/2014/main" id="{0DADB43F-830F-D494-DB3B-3407A08A1C2D}"/>
              </a:ext>
            </a:extLst>
          </p:cNvPr>
          <p:cNvSpPr txBox="1"/>
          <p:nvPr/>
        </p:nvSpPr>
        <p:spPr>
          <a:xfrm>
            <a:off x="6790182" y="43864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9</a:t>
            </a:r>
          </a:p>
        </p:txBody>
      </p:sp>
      <p:grpSp>
        <p:nvGrpSpPr>
          <p:cNvPr id="63" name="object 61">
            <a:extLst>
              <a:ext uri="{FF2B5EF4-FFF2-40B4-BE49-F238E27FC236}">
                <a16:creationId xmlns:a16="http://schemas.microsoft.com/office/drawing/2014/main" id="{8A1370CC-D737-66EA-1573-A51B274DACB7}"/>
              </a:ext>
            </a:extLst>
          </p:cNvPr>
          <p:cNvGrpSpPr/>
          <p:nvPr/>
        </p:nvGrpSpPr>
        <p:grpSpPr>
          <a:xfrm>
            <a:off x="6472237" y="5024437"/>
            <a:ext cx="1192530" cy="354330"/>
            <a:chOff x="4948237" y="5024437"/>
            <a:chExt cx="1192530" cy="354330"/>
          </a:xfrm>
        </p:grpSpPr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479E5555-C1F8-FFB9-F832-F3CA45892AD0}"/>
                </a:ext>
              </a:extLst>
            </p:cNvPr>
            <p:cNvSpPr/>
            <p:nvPr/>
          </p:nvSpPr>
          <p:spPr>
            <a:xfrm>
              <a:off x="57912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FF723112-0DC9-94B2-936A-3D259E7CB2F9}"/>
                </a:ext>
              </a:extLst>
            </p:cNvPr>
            <p:cNvSpPr/>
            <p:nvPr/>
          </p:nvSpPr>
          <p:spPr>
            <a:xfrm>
              <a:off x="57912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1C5C4E4E-57BF-A7A3-3040-74930901C37C}"/>
                </a:ext>
              </a:extLst>
            </p:cNvPr>
            <p:cNvSpPr/>
            <p:nvPr/>
          </p:nvSpPr>
          <p:spPr>
            <a:xfrm>
              <a:off x="49530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CC337BA3-6518-3FEA-16F9-6C1319F06847}"/>
                </a:ext>
              </a:extLst>
            </p:cNvPr>
            <p:cNvSpPr/>
            <p:nvPr/>
          </p:nvSpPr>
          <p:spPr>
            <a:xfrm>
              <a:off x="49530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0C3F4878-E0E3-3CB5-5BAF-938EBD7CE234}"/>
                </a:ext>
              </a:extLst>
            </p:cNvPr>
            <p:cNvSpPr/>
            <p:nvPr/>
          </p:nvSpPr>
          <p:spPr>
            <a:xfrm>
              <a:off x="5370576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7B703E89-F037-4636-5186-ABA083ABC18B}"/>
                </a:ext>
              </a:extLst>
            </p:cNvPr>
            <p:cNvSpPr/>
            <p:nvPr/>
          </p:nvSpPr>
          <p:spPr>
            <a:xfrm>
              <a:off x="5370576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68">
            <a:extLst>
              <a:ext uri="{FF2B5EF4-FFF2-40B4-BE49-F238E27FC236}">
                <a16:creationId xmlns:a16="http://schemas.microsoft.com/office/drawing/2014/main" id="{87F63EDB-5B2B-0C8F-2F7D-8EDD36E81F4F}"/>
              </a:ext>
            </a:extLst>
          </p:cNvPr>
          <p:cNvSpPr txBox="1"/>
          <p:nvPr/>
        </p:nvSpPr>
        <p:spPr>
          <a:xfrm>
            <a:off x="6561582" y="4997958"/>
            <a:ext cx="1473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9895" algn="l"/>
                <a:tab pos="850265" algn="l"/>
                <a:tab pos="1307465" algn="l"/>
              </a:tabLst>
            </a:pPr>
            <a:r>
              <a:rPr sz="2400" spc="-50">
                <a:latin typeface="Times New Roman"/>
                <a:cs typeface="Times New Roman"/>
              </a:rPr>
              <a:t>2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6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1" name="object 69">
            <a:extLst>
              <a:ext uri="{FF2B5EF4-FFF2-40B4-BE49-F238E27FC236}">
                <a16:creationId xmlns:a16="http://schemas.microsoft.com/office/drawing/2014/main" id="{6DD1CE0E-054D-1CDF-6AA3-A6EC4F61F167}"/>
              </a:ext>
            </a:extLst>
          </p:cNvPr>
          <p:cNvGrpSpPr/>
          <p:nvPr/>
        </p:nvGrpSpPr>
        <p:grpSpPr>
          <a:xfrm>
            <a:off x="6645974" y="3271837"/>
            <a:ext cx="2295525" cy="1762760"/>
            <a:chOff x="5121973" y="3271837"/>
            <a:chExt cx="2295525" cy="1762760"/>
          </a:xfrm>
        </p:grpSpPr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06A87BC7-83C8-3911-7BF2-6547D0869088}"/>
                </a:ext>
              </a:extLst>
            </p:cNvPr>
            <p:cNvSpPr/>
            <p:nvPr/>
          </p:nvSpPr>
          <p:spPr>
            <a:xfrm>
              <a:off x="5964935" y="4713732"/>
              <a:ext cx="66675" cy="316230"/>
            </a:xfrm>
            <a:custGeom>
              <a:avLst/>
              <a:gdLst/>
              <a:ahLst/>
              <a:cxnLst/>
              <a:rect l="l" t="t" r="r" b="b"/>
              <a:pathLst>
                <a:path w="66675" h="316229">
                  <a:moveTo>
                    <a:pt x="66675" y="0"/>
                  </a:moveTo>
                  <a:lnTo>
                    <a:pt x="0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1254C280-8C3D-8B25-FB55-F10EF7F7D2AB}"/>
                </a:ext>
              </a:extLst>
            </p:cNvPr>
            <p:cNvSpPr/>
            <p:nvPr/>
          </p:nvSpPr>
          <p:spPr>
            <a:xfrm>
              <a:off x="5126735" y="3570731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106299" y="1142999"/>
                  </a:moveTo>
                  <a:lnTo>
                    <a:pt x="0" y="1458848"/>
                  </a:lnTo>
                </a:path>
                <a:path w="2286000" h="1459229">
                  <a:moveTo>
                    <a:pt x="348996" y="1142999"/>
                  </a:moveTo>
                  <a:lnTo>
                    <a:pt x="417194" y="1458848"/>
                  </a:lnTo>
                </a:path>
                <a:path w="2286000" h="1459229">
                  <a:moveTo>
                    <a:pt x="523875" y="609599"/>
                  </a:moveTo>
                  <a:lnTo>
                    <a:pt x="228600" y="849248"/>
                  </a:lnTo>
                </a:path>
                <a:path w="2286000" h="1459229">
                  <a:moveTo>
                    <a:pt x="766572" y="609599"/>
                  </a:moveTo>
                  <a:lnTo>
                    <a:pt x="1026922" y="849248"/>
                  </a:lnTo>
                </a:path>
                <a:path w="2286000" h="1459229">
                  <a:moveTo>
                    <a:pt x="1822449" y="609599"/>
                  </a:moveTo>
                  <a:lnTo>
                    <a:pt x="1600199" y="849248"/>
                  </a:lnTo>
                </a:path>
                <a:path w="2286000" h="1459229">
                  <a:moveTo>
                    <a:pt x="2065019" y="609599"/>
                  </a:moveTo>
                  <a:lnTo>
                    <a:pt x="2285745" y="849248"/>
                  </a:lnTo>
                </a:path>
                <a:path w="2286000" h="1459229">
                  <a:moveTo>
                    <a:pt x="1173226" y="0"/>
                  </a:moveTo>
                  <a:lnTo>
                    <a:pt x="646176" y="315848"/>
                  </a:lnTo>
                </a:path>
                <a:path w="2286000" h="1459229">
                  <a:moveTo>
                    <a:pt x="1415795" y="0"/>
                  </a:moveTo>
                  <a:lnTo>
                    <a:pt x="1944369" y="31584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93E8933-7850-71FC-BBBF-234B7A6323EC}"/>
                </a:ext>
              </a:extLst>
            </p:cNvPr>
            <p:cNvSpPr/>
            <p:nvPr/>
          </p:nvSpPr>
          <p:spPr>
            <a:xfrm>
              <a:off x="6248399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67EE27C4-EBAA-43F0-A0B8-3F0A91AF4AD9}"/>
                </a:ext>
              </a:extLst>
            </p:cNvPr>
            <p:cNvSpPr/>
            <p:nvPr/>
          </p:nvSpPr>
          <p:spPr>
            <a:xfrm>
              <a:off x="6248399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4">
            <a:extLst>
              <a:ext uri="{FF2B5EF4-FFF2-40B4-BE49-F238E27FC236}">
                <a16:creationId xmlns:a16="http://schemas.microsoft.com/office/drawing/2014/main" id="{1BE2657E-92AF-82AE-F88E-A4A31A36FC4B}"/>
              </a:ext>
            </a:extLst>
          </p:cNvPr>
          <p:cNvSpPr txBox="1"/>
          <p:nvPr/>
        </p:nvSpPr>
        <p:spPr>
          <a:xfrm>
            <a:off x="7786879" y="3242895"/>
            <a:ext cx="30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5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CC3F7875-C4E1-C4D0-A871-4119E0686C8A}"/>
              </a:ext>
            </a:extLst>
          </p:cNvPr>
          <p:cNvSpPr/>
          <p:nvPr/>
        </p:nvSpPr>
        <p:spPr>
          <a:xfrm>
            <a:off x="6059423" y="39243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B51042C2-EA68-3E79-161E-72BA91CA4ABD}"/>
              </a:ext>
            </a:extLst>
          </p:cNvPr>
          <p:cNvSpPr txBox="1"/>
          <p:nvPr/>
        </p:nvSpPr>
        <p:spPr>
          <a:xfrm>
            <a:off x="3126995" y="40572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0EBEB18E-3205-502C-0218-514465C9CC2C}"/>
              </a:ext>
            </a:extLst>
          </p:cNvPr>
          <p:cNvSpPr txBox="1"/>
          <p:nvPr/>
        </p:nvSpPr>
        <p:spPr>
          <a:xfrm>
            <a:off x="5337176" y="3599511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FBFB0104-C349-ED82-20FE-CBE22017EE06}"/>
              </a:ext>
            </a:extLst>
          </p:cNvPr>
          <p:cNvSpPr txBox="1"/>
          <p:nvPr/>
        </p:nvSpPr>
        <p:spPr>
          <a:xfrm>
            <a:off x="3507995" y="3523311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69D0096C-6D6E-B3F9-070F-AA3A7A2AEACB}"/>
              </a:ext>
            </a:extLst>
          </p:cNvPr>
          <p:cNvSpPr txBox="1"/>
          <p:nvPr/>
        </p:nvSpPr>
        <p:spPr>
          <a:xfrm>
            <a:off x="4122548" y="4057270"/>
            <a:ext cx="1513205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2075"/>
              </a:lnSpc>
              <a:spcBef>
                <a:spcPts val="100"/>
              </a:spcBef>
              <a:tabLst>
                <a:tab pos="541020" algn="l"/>
                <a:tab pos="1379220" algn="l"/>
              </a:tabLst>
            </a:pPr>
            <a:r>
              <a:rPr spc="-50">
                <a:latin typeface="Arial"/>
                <a:cs typeface="Arial"/>
              </a:rPr>
              <a:t>5</a:t>
            </a:r>
            <a:r>
              <a:rPr>
                <a:latin typeface="Arial"/>
                <a:cs typeface="Arial"/>
              </a:rPr>
              <a:t>	</a:t>
            </a:r>
            <a:r>
              <a:rPr spc="-50">
                <a:latin typeface="Arial"/>
                <a:cs typeface="Arial"/>
              </a:rPr>
              <a:t>6</a:t>
            </a:r>
            <a:r>
              <a:rPr>
                <a:latin typeface="Arial"/>
                <a:cs typeface="Arial"/>
              </a:rPr>
              <a:t>	</a:t>
            </a:r>
            <a:r>
              <a:rPr spc="-5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95"/>
              </a:lnSpc>
              <a:tabLst>
                <a:tab pos="585470" algn="l"/>
                <a:tab pos="1195070" algn="l"/>
              </a:tabLst>
            </a:pPr>
            <a:r>
              <a:rPr sz="2400" spc="-50">
                <a:latin typeface="Times New Roman"/>
                <a:cs typeface="Times New Roman"/>
              </a:rPr>
              <a:t>4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8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6915857E-F2F1-122B-80C3-EAB9545AFBE0}"/>
              </a:ext>
            </a:extLst>
          </p:cNvPr>
          <p:cNvSpPr txBox="1"/>
          <p:nvPr/>
        </p:nvSpPr>
        <p:spPr>
          <a:xfrm>
            <a:off x="4727576" y="5123765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0">
                <a:latin typeface="Arial"/>
                <a:cs typeface="Arial"/>
              </a:rPr>
              <a:t>11</a:t>
            </a:r>
            <a:endParaRPr>
              <a:latin typeface="Arial"/>
              <a:cs typeface="Arial"/>
            </a:endParaRPr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CB1498EA-2F21-F530-273B-BE668B7E5BF9}"/>
              </a:ext>
            </a:extLst>
          </p:cNvPr>
          <p:cNvSpPr txBox="1"/>
          <p:nvPr/>
        </p:nvSpPr>
        <p:spPr>
          <a:xfrm>
            <a:off x="3095372" y="4921758"/>
            <a:ext cx="1473835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  <a:tabLst>
                <a:tab pos="429895" algn="l"/>
                <a:tab pos="850900" algn="l"/>
                <a:tab pos="1308100" algn="l"/>
              </a:tabLst>
            </a:pPr>
            <a:r>
              <a:rPr sz="2400" spc="-50">
                <a:latin typeface="Times New Roman"/>
                <a:cs typeface="Times New Roman"/>
              </a:rPr>
              <a:t>2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6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958215">
              <a:lnSpc>
                <a:spcPts val="2120"/>
              </a:lnSpc>
            </a:pPr>
            <a:r>
              <a:rPr spc="-25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4BFB350C-65ED-0AC6-297D-2145ECD5AEC7}"/>
              </a:ext>
            </a:extLst>
          </p:cNvPr>
          <p:cNvSpPr txBox="1"/>
          <p:nvPr/>
        </p:nvSpPr>
        <p:spPr>
          <a:xfrm>
            <a:off x="3355595" y="52768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>
                <a:latin typeface="Arial"/>
                <a:cs typeface="Arial"/>
              </a:rPr>
              <a:t>9</a:t>
            </a:r>
            <a:endParaRPr>
              <a:latin typeface="Arial"/>
              <a:cs typeface="Arial"/>
            </a:endParaRPr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CA7579B-3FAC-C6C4-5D57-CB693F843FC6}"/>
              </a:ext>
            </a:extLst>
          </p:cNvPr>
          <p:cNvSpPr txBox="1"/>
          <p:nvPr/>
        </p:nvSpPr>
        <p:spPr>
          <a:xfrm>
            <a:off x="2822195" y="5123765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>
                <a:latin typeface="Arial"/>
                <a:cs typeface="Arial"/>
              </a:rPr>
              <a:t>8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80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99B1-28D4-DF95-FFC7-50846517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Build Heap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ECF61-3967-5AA2-D0FE-A1D51D1B47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27570-0832-BE93-8F28-41665B59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84</a:t>
            </a:fld>
            <a:endParaRPr lang="en-US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08F1F2AB-9F12-2710-C54B-6FE570FD5EFE}"/>
              </a:ext>
            </a:extLst>
          </p:cNvPr>
          <p:cNvGrpSpPr/>
          <p:nvPr/>
        </p:nvGrpSpPr>
        <p:grpSpPr>
          <a:xfrm>
            <a:off x="4302061" y="3805237"/>
            <a:ext cx="1003300" cy="1498600"/>
            <a:chOff x="2778061" y="3805237"/>
            <a:chExt cx="1003300" cy="14986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93EF17AB-B379-F409-8CFF-E8F8B96C2304}"/>
                </a:ext>
              </a:extLst>
            </p:cNvPr>
            <p:cNvSpPr/>
            <p:nvPr/>
          </p:nvSpPr>
          <p:spPr>
            <a:xfrm>
              <a:off x="2782823" y="49545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2FA11E0-90D3-D60C-BE7A-2C9E5FE3C9D1}"/>
                </a:ext>
              </a:extLst>
            </p:cNvPr>
            <p:cNvSpPr/>
            <p:nvPr/>
          </p:nvSpPr>
          <p:spPr>
            <a:xfrm>
              <a:off x="2782823" y="4637532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5" h="661670">
                  <a:moveTo>
                    <a:pt x="0" y="489204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2" y="316992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4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2" y="661416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4"/>
                  </a:lnTo>
                  <a:close/>
                </a:path>
                <a:path w="344805" h="661670">
                  <a:moveTo>
                    <a:pt x="25907" y="0"/>
                  </a:moveTo>
                  <a:lnTo>
                    <a:pt x="173481" y="317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76FE-2F8F-379F-3E29-FDBC8F4D995C}"/>
                </a:ext>
              </a:extLst>
            </p:cNvPr>
            <p:cNvSpPr/>
            <p:nvPr/>
          </p:nvSpPr>
          <p:spPr>
            <a:xfrm>
              <a:off x="3432047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3AE6369-2F63-98B2-E4BC-114C0F1D2226}"/>
                </a:ext>
              </a:extLst>
            </p:cNvPr>
            <p:cNvSpPr/>
            <p:nvPr/>
          </p:nvSpPr>
          <p:spPr>
            <a:xfrm>
              <a:off x="3432047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525BB7EC-0856-2D72-3541-D40ECFD6F152}"/>
              </a:ext>
            </a:extLst>
          </p:cNvPr>
          <p:cNvSpPr txBox="1"/>
          <p:nvPr/>
        </p:nvSpPr>
        <p:spPr>
          <a:xfrm>
            <a:off x="4964048" y="377685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3FD65E54-FE0D-2EFE-5270-D927D58CDC36}"/>
              </a:ext>
            </a:extLst>
          </p:cNvPr>
          <p:cNvGrpSpPr/>
          <p:nvPr/>
        </p:nvGrpSpPr>
        <p:grpSpPr>
          <a:xfrm>
            <a:off x="3652837" y="3805237"/>
            <a:ext cx="354330" cy="354330"/>
            <a:chOff x="2128837" y="3805237"/>
            <a:chExt cx="354330" cy="35433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9228117E-45EA-56B1-4D47-E4892048AB47}"/>
                </a:ext>
              </a:extLst>
            </p:cNvPr>
            <p:cNvSpPr/>
            <p:nvPr/>
          </p:nvSpPr>
          <p:spPr>
            <a:xfrm>
              <a:off x="2133600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FCE2BCC5-4B97-2763-1604-58F870AFD59B}"/>
                </a:ext>
              </a:extLst>
            </p:cNvPr>
            <p:cNvSpPr/>
            <p:nvPr/>
          </p:nvSpPr>
          <p:spPr>
            <a:xfrm>
              <a:off x="2133600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3DF77A8A-42A5-D591-8B8D-3A54BB87EA16}"/>
              </a:ext>
            </a:extLst>
          </p:cNvPr>
          <p:cNvSpPr txBox="1"/>
          <p:nvPr/>
        </p:nvSpPr>
        <p:spPr>
          <a:xfrm>
            <a:off x="3741547" y="37768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DD834776-94B9-11FC-6998-27F2B0EFA53B}"/>
              </a:ext>
            </a:extLst>
          </p:cNvPr>
          <p:cNvGrpSpPr/>
          <p:nvPr/>
        </p:nvGrpSpPr>
        <p:grpSpPr>
          <a:xfrm>
            <a:off x="4033837" y="4338637"/>
            <a:ext cx="1612900" cy="354330"/>
            <a:chOff x="2509837" y="4338637"/>
            <a:chExt cx="1612900" cy="354330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8DE3AAB8-BC3B-151D-E83C-0289A64CAE5B}"/>
                </a:ext>
              </a:extLst>
            </p:cNvPr>
            <p:cNvSpPr/>
            <p:nvPr/>
          </p:nvSpPr>
          <p:spPr>
            <a:xfrm>
              <a:off x="30876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F06D587F-F01C-DF64-D441-19F2A4E7BB50}"/>
                </a:ext>
              </a:extLst>
            </p:cNvPr>
            <p:cNvSpPr/>
            <p:nvPr/>
          </p:nvSpPr>
          <p:spPr>
            <a:xfrm>
              <a:off x="30876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1047B7E9-63F8-4285-B46B-C952703684AA}"/>
                </a:ext>
              </a:extLst>
            </p:cNvPr>
            <p:cNvSpPr/>
            <p:nvPr/>
          </p:nvSpPr>
          <p:spPr>
            <a:xfrm>
              <a:off x="2514600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8EC5238-034B-5CD2-6302-C90D4021D81B}"/>
                </a:ext>
              </a:extLst>
            </p:cNvPr>
            <p:cNvSpPr/>
            <p:nvPr/>
          </p:nvSpPr>
          <p:spPr>
            <a:xfrm>
              <a:off x="2514600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5127AD0D-EEFA-5F94-8977-DECFFB2C216F}"/>
                </a:ext>
              </a:extLst>
            </p:cNvPr>
            <p:cNvSpPr/>
            <p:nvPr/>
          </p:nvSpPr>
          <p:spPr>
            <a:xfrm>
              <a:off x="3773424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60EC2353-41C8-19D8-C770-1B4026A33DDC}"/>
                </a:ext>
              </a:extLst>
            </p:cNvPr>
            <p:cNvSpPr/>
            <p:nvPr/>
          </p:nvSpPr>
          <p:spPr>
            <a:xfrm>
              <a:off x="3773424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D902349B-5BF7-2652-90BF-D1A364A63C78}"/>
              </a:ext>
            </a:extLst>
          </p:cNvPr>
          <p:cNvSpPr txBox="1"/>
          <p:nvPr/>
        </p:nvSpPr>
        <p:spPr>
          <a:xfrm>
            <a:off x="4122548" y="4310253"/>
            <a:ext cx="143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5470" algn="l"/>
                <a:tab pos="1271270" algn="l"/>
              </a:tabLst>
            </a:pPr>
            <a:r>
              <a:rPr sz="2400" spc="-50">
                <a:latin typeface="Times New Roman"/>
                <a:cs typeface="Times New Roman"/>
              </a:rPr>
              <a:t>3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8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2BA5637F-41B2-2B92-3F25-299ADE4E896B}"/>
              </a:ext>
            </a:extLst>
          </p:cNvPr>
          <p:cNvGrpSpPr/>
          <p:nvPr/>
        </p:nvGrpSpPr>
        <p:grpSpPr>
          <a:xfrm>
            <a:off x="3235261" y="4338637"/>
            <a:ext cx="354330" cy="354330"/>
            <a:chOff x="1711261" y="4338637"/>
            <a:chExt cx="354330" cy="354330"/>
          </a:xfrm>
        </p:grpSpPr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77C7F758-57BA-B6FB-3CCB-3006B1F69170}"/>
                </a:ext>
              </a:extLst>
            </p:cNvPr>
            <p:cNvSpPr/>
            <p:nvPr/>
          </p:nvSpPr>
          <p:spPr>
            <a:xfrm>
              <a:off x="17160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30FD0FBD-A750-1DB3-2067-6CD0D116E617}"/>
                </a:ext>
              </a:extLst>
            </p:cNvPr>
            <p:cNvSpPr/>
            <p:nvPr/>
          </p:nvSpPr>
          <p:spPr>
            <a:xfrm>
              <a:off x="17160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977085F4-C01B-99F7-A3A0-E5C933F3BE4A}"/>
              </a:ext>
            </a:extLst>
          </p:cNvPr>
          <p:cNvSpPr txBox="1"/>
          <p:nvPr/>
        </p:nvSpPr>
        <p:spPr>
          <a:xfrm>
            <a:off x="3323970" y="43102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4FA57C72-5DF2-13C3-86D1-3FD10DFCBBE7}"/>
              </a:ext>
            </a:extLst>
          </p:cNvPr>
          <p:cNvGrpSpPr/>
          <p:nvPr/>
        </p:nvGrpSpPr>
        <p:grpSpPr>
          <a:xfrm>
            <a:off x="3006661" y="4948237"/>
            <a:ext cx="1192530" cy="354330"/>
            <a:chOff x="1482661" y="4948237"/>
            <a:chExt cx="1192530" cy="354330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5C470121-76F7-4B44-E2B8-CD896B1C716E}"/>
                </a:ext>
              </a:extLst>
            </p:cNvPr>
            <p:cNvSpPr/>
            <p:nvPr/>
          </p:nvSpPr>
          <p:spPr>
            <a:xfrm>
              <a:off x="23256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5C9DA899-39C8-77DA-4B5D-B80D23B4D91D}"/>
                </a:ext>
              </a:extLst>
            </p:cNvPr>
            <p:cNvSpPr/>
            <p:nvPr/>
          </p:nvSpPr>
          <p:spPr>
            <a:xfrm>
              <a:off x="23256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974F2616-C5CB-3DC2-8A4A-5C5E0FBF2EC4}"/>
                </a:ext>
              </a:extLst>
            </p:cNvPr>
            <p:cNvSpPr/>
            <p:nvPr/>
          </p:nvSpPr>
          <p:spPr>
            <a:xfrm>
              <a:off x="14874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5DADF2CB-840E-709F-7EAB-7C4077E1B8AC}"/>
                </a:ext>
              </a:extLst>
            </p:cNvPr>
            <p:cNvSpPr/>
            <p:nvPr/>
          </p:nvSpPr>
          <p:spPr>
            <a:xfrm>
              <a:off x="14874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494EE5A9-24EA-977C-DC48-41627D2BC38D}"/>
                </a:ext>
              </a:extLst>
            </p:cNvPr>
            <p:cNvSpPr/>
            <p:nvPr/>
          </p:nvSpPr>
          <p:spPr>
            <a:xfrm>
              <a:off x="1905000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953D2827-C67B-6A7A-B0AB-544F8A7A066F}"/>
                </a:ext>
              </a:extLst>
            </p:cNvPr>
            <p:cNvSpPr/>
            <p:nvPr/>
          </p:nvSpPr>
          <p:spPr>
            <a:xfrm>
              <a:off x="1905000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FF0D819E-D09A-8EF4-D2A8-7EA4F6705EE4}"/>
              </a:ext>
            </a:extLst>
          </p:cNvPr>
          <p:cNvSpPr txBox="1"/>
          <p:nvPr/>
        </p:nvSpPr>
        <p:spPr>
          <a:xfrm>
            <a:off x="3095372" y="4921758"/>
            <a:ext cx="147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9895" algn="l"/>
                <a:tab pos="850900" algn="l"/>
                <a:tab pos="1308100" algn="l"/>
              </a:tabLst>
            </a:pPr>
            <a:r>
              <a:rPr sz="2400" spc="-50">
                <a:latin typeface="Times New Roman"/>
                <a:cs typeface="Times New Roman"/>
              </a:rPr>
              <a:t>9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6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58D1839C-D268-009D-C871-574734E787B9}"/>
              </a:ext>
            </a:extLst>
          </p:cNvPr>
          <p:cNvGrpSpPr/>
          <p:nvPr/>
        </p:nvGrpSpPr>
        <p:grpSpPr>
          <a:xfrm>
            <a:off x="3180588" y="3195828"/>
            <a:ext cx="2294890" cy="1762125"/>
            <a:chOff x="1656588" y="3195827"/>
            <a:chExt cx="2294890" cy="1762125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76F15008-7B9F-E5A7-891D-8B7D6C80BE3E}"/>
                </a:ext>
              </a:extLst>
            </p:cNvPr>
            <p:cNvSpPr/>
            <p:nvPr/>
          </p:nvSpPr>
          <p:spPr>
            <a:xfrm>
              <a:off x="1661160" y="4637531"/>
              <a:ext cx="904875" cy="316230"/>
            </a:xfrm>
            <a:custGeom>
              <a:avLst/>
              <a:gdLst/>
              <a:ahLst/>
              <a:cxnLst/>
              <a:rect l="l" t="t" r="r" b="b"/>
              <a:pathLst>
                <a:path w="904875" h="316229">
                  <a:moveTo>
                    <a:pt x="904875" y="0"/>
                  </a:moveTo>
                  <a:lnTo>
                    <a:pt x="838200" y="315849"/>
                  </a:lnTo>
                </a:path>
                <a:path w="904875" h="316229">
                  <a:moveTo>
                    <a:pt x="106425" y="0"/>
                  </a:moveTo>
                  <a:lnTo>
                    <a:pt x="0" y="315849"/>
                  </a:lnTo>
                </a:path>
                <a:path w="904875" h="316229">
                  <a:moveTo>
                    <a:pt x="348995" y="0"/>
                  </a:moveTo>
                  <a:lnTo>
                    <a:pt x="417321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18D06C1-22C8-C632-761F-A231C83908B1}"/>
                </a:ext>
              </a:extLst>
            </p:cNvPr>
            <p:cNvSpPr/>
            <p:nvPr/>
          </p:nvSpPr>
          <p:spPr>
            <a:xfrm>
              <a:off x="1889760" y="3494531"/>
              <a:ext cx="2057400" cy="849630"/>
            </a:xfrm>
            <a:custGeom>
              <a:avLst/>
              <a:gdLst/>
              <a:ahLst/>
              <a:cxnLst/>
              <a:rect l="l" t="t" r="r" b="b"/>
              <a:pathLst>
                <a:path w="2057400" h="849629">
                  <a:moveTo>
                    <a:pt x="295275" y="609599"/>
                  </a:moveTo>
                  <a:lnTo>
                    <a:pt x="0" y="849248"/>
                  </a:lnTo>
                </a:path>
                <a:path w="2057400" h="849629">
                  <a:moveTo>
                    <a:pt x="537971" y="609599"/>
                  </a:moveTo>
                  <a:lnTo>
                    <a:pt x="798321" y="849248"/>
                  </a:lnTo>
                </a:path>
                <a:path w="2057400" h="849629">
                  <a:moveTo>
                    <a:pt x="1593850" y="609599"/>
                  </a:moveTo>
                  <a:lnTo>
                    <a:pt x="1371600" y="849248"/>
                  </a:lnTo>
                </a:path>
                <a:path w="2057400" h="849629">
                  <a:moveTo>
                    <a:pt x="1836419" y="609599"/>
                  </a:moveTo>
                  <a:lnTo>
                    <a:pt x="2057018" y="849248"/>
                  </a:lnTo>
                </a:path>
                <a:path w="2057400" h="849629">
                  <a:moveTo>
                    <a:pt x="944626" y="0"/>
                  </a:moveTo>
                  <a:lnTo>
                    <a:pt x="417575" y="315848"/>
                  </a:lnTo>
                </a:path>
                <a:path w="2057400" h="849629">
                  <a:moveTo>
                    <a:pt x="1187195" y="0"/>
                  </a:moveTo>
                  <a:lnTo>
                    <a:pt x="1715897" y="31584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FB545737-18B8-64AD-6FFF-0BAF69A402D1}"/>
                </a:ext>
              </a:extLst>
            </p:cNvPr>
            <p:cNvSpPr/>
            <p:nvPr/>
          </p:nvSpPr>
          <p:spPr>
            <a:xfrm>
              <a:off x="2782824" y="32003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D3178FCC-DE71-684B-1EC3-95F40797488D}"/>
                </a:ext>
              </a:extLst>
            </p:cNvPr>
            <p:cNvSpPr/>
            <p:nvPr/>
          </p:nvSpPr>
          <p:spPr>
            <a:xfrm>
              <a:off x="2782824" y="32003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38">
            <a:extLst>
              <a:ext uri="{FF2B5EF4-FFF2-40B4-BE49-F238E27FC236}">
                <a16:creationId xmlns:a16="http://schemas.microsoft.com/office/drawing/2014/main" id="{E0A6A115-E910-5B6A-1947-0B58A53A74A6}"/>
              </a:ext>
            </a:extLst>
          </p:cNvPr>
          <p:cNvSpPr txBox="1"/>
          <p:nvPr/>
        </p:nvSpPr>
        <p:spPr>
          <a:xfrm>
            <a:off x="4320921" y="3166695"/>
            <a:ext cx="30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5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BF6F4C0F-28FB-2438-D3D6-BD988477DAE2}"/>
              </a:ext>
            </a:extLst>
          </p:cNvPr>
          <p:cNvGrpSpPr/>
          <p:nvPr/>
        </p:nvGrpSpPr>
        <p:grpSpPr>
          <a:xfrm>
            <a:off x="7767637" y="3881437"/>
            <a:ext cx="1040130" cy="1498600"/>
            <a:chOff x="6243637" y="3881437"/>
            <a:chExt cx="1040130" cy="1498600"/>
          </a:xfrm>
        </p:grpSpPr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2CE2021D-EFDC-0E8F-0640-E2C5ACD3B9B9}"/>
                </a:ext>
              </a:extLst>
            </p:cNvPr>
            <p:cNvSpPr/>
            <p:nvPr/>
          </p:nvSpPr>
          <p:spPr>
            <a:xfrm>
              <a:off x="6248400" y="50307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45C9DB98-800E-7C03-4F02-DA0F634AC591}"/>
                </a:ext>
              </a:extLst>
            </p:cNvPr>
            <p:cNvSpPr/>
            <p:nvPr/>
          </p:nvSpPr>
          <p:spPr>
            <a:xfrm>
              <a:off x="6248400" y="4713732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4" h="661670">
                  <a:moveTo>
                    <a:pt x="0" y="489204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2" y="316992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4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2" y="661416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4"/>
                  </a:lnTo>
                  <a:close/>
                </a:path>
                <a:path w="344804" h="661670">
                  <a:moveTo>
                    <a:pt x="25908" y="0"/>
                  </a:moveTo>
                  <a:lnTo>
                    <a:pt x="173609" y="317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6F3D561E-A048-2781-7CB0-64A3B412B03A}"/>
                </a:ext>
              </a:extLst>
            </p:cNvPr>
            <p:cNvSpPr/>
            <p:nvPr/>
          </p:nvSpPr>
          <p:spPr>
            <a:xfrm>
              <a:off x="6934200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D236034-8E2B-CA53-6DF3-AE4A7EA47460}"/>
                </a:ext>
              </a:extLst>
            </p:cNvPr>
            <p:cNvSpPr/>
            <p:nvPr/>
          </p:nvSpPr>
          <p:spPr>
            <a:xfrm>
              <a:off x="6934200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4">
            <a:extLst>
              <a:ext uri="{FF2B5EF4-FFF2-40B4-BE49-F238E27FC236}">
                <a16:creationId xmlns:a16="http://schemas.microsoft.com/office/drawing/2014/main" id="{FCD6DB6A-0D4A-19C1-65B0-46A88B99A90A}"/>
              </a:ext>
            </a:extLst>
          </p:cNvPr>
          <p:cNvSpPr txBox="1"/>
          <p:nvPr/>
        </p:nvSpPr>
        <p:spPr>
          <a:xfrm>
            <a:off x="8543035" y="38530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47" name="object 45">
            <a:extLst>
              <a:ext uri="{FF2B5EF4-FFF2-40B4-BE49-F238E27FC236}">
                <a16:creationId xmlns:a16="http://schemas.microsoft.com/office/drawing/2014/main" id="{3D915C21-ACEC-7B21-2AD3-2EAA8439CE2C}"/>
              </a:ext>
            </a:extLst>
          </p:cNvPr>
          <p:cNvGrpSpPr/>
          <p:nvPr/>
        </p:nvGrpSpPr>
        <p:grpSpPr>
          <a:xfrm>
            <a:off x="7118413" y="3881437"/>
            <a:ext cx="354330" cy="354330"/>
            <a:chOff x="5594413" y="3881437"/>
            <a:chExt cx="354330" cy="354330"/>
          </a:xfrm>
        </p:grpSpPr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623709DC-F24D-7991-1B3D-D4A693D13A6E}"/>
                </a:ext>
              </a:extLst>
            </p:cNvPr>
            <p:cNvSpPr/>
            <p:nvPr/>
          </p:nvSpPr>
          <p:spPr>
            <a:xfrm>
              <a:off x="5599176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E357A197-1A01-CE82-ACDC-113C3B0ED7E6}"/>
                </a:ext>
              </a:extLst>
            </p:cNvPr>
            <p:cNvSpPr/>
            <p:nvPr/>
          </p:nvSpPr>
          <p:spPr>
            <a:xfrm>
              <a:off x="5599176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8">
            <a:extLst>
              <a:ext uri="{FF2B5EF4-FFF2-40B4-BE49-F238E27FC236}">
                <a16:creationId xmlns:a16="http://schemas.microsoft.com/office/drawing/2014/main" id="{9FC328D1-80D4-C6B7-1770-3BFDCD3EB754}"/>
              </a:ext>
            </a:extLst>
          </p:cNvPr>
          <p:cNvSpPr txBox="1"/>
          <p:nvPr/>
        </p:nvSpPr>
        <p:spPr>
          <a:xfrm>
            <a:off x="7207758" y="38530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7865AFE8-1CB5-801B-F7A3-D1578CF5C01A}"/>
              </a:ext>
            </a:extLst>
          </p:cNvPr>
          <p:cNvGrpSpPr/>
          <p:nvPr/>
        </p:nvGrpSpPr>
        <p:grpSpPr>
          <a:xfrm>
            <a:off x="7499413" y="4414837"/>
            <a:ext cx="1612900" cy="354330"/>
            <a:chOff x="5975413" y="4414837"/>
            <a:chExt cx="1612900" cy="354330"/>
          </a:xfrm>
        </p:grpSpPr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024940AC-4D86-DF04-B351-3C3EEAAFF9E0}"/>
                </a:ext>
              </a:extLst>
            </p:cNvPr>
            <p:cNvSpPr/>
            <p:nvPr/>
          </p:nvSpPr>
          <p:spPr>
            <a:xfrm>
              <a:off x="65532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92C55262-9928-0B7C-000F-EE1DD9952F3F}"/>
                </a:ext>
              </a:extLst>
            </p:cNvPr>
            <p:cNvSpPr/>
            <p:nvPr/>
          </p:nvSpPr>
          <p:spPr>
            <a:xfrm>
              <a:off x="65532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9D724497-B04E-AE5C-24AB-9139B28DDBFA}"/>
                </a:ext>
              </a:extLst>
            </p:cNvPr>
            <p:cNvSpPr/>
            <p:nvPr/>
          </p:nvSpPr>
          <p:spPr>
            <a:xfrm>
              <a:off x="5980176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D09E1B3A-6217-9225-D853-9F81747DE355}"/>
                </a:ext>
              </a:extLst>
            </p:cNvPr>
            <p:cNvSpPr/>
            <p:nvPr/>
          </p:nvSpPr>
          <p:spPr>
            <a:xfrm>
              <a:off x="5980176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3C0CFE8A-EACE-A712-3783-20F276B8591F}"/>
                </a:ext>
              </a:extLst>
            </p:cNvPr>
            <p:cNvSpPr/>
            <p:nvPr/>
          </p:nvSpPr>
          <p:spPr>
            <a:xfrm>
              <a:off x="72390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2A34C9FC-8F01-9F0A-3421-15DA0897374E}"/>
                </a:ext>
              </a:extLst>
            </p:cNvPr>
            <p:cNvSpPr/>
            <p:nvPr/>
          </p:nvSpPr>
          <p:spPr>
            <a:xfrm>
              <a:off x="72390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6">
            <a:extLst>
              <a:ext uri="{FF2B5EF4-FFF2-40B4-BE49-F238E27FC236}">
                <a16:creationId xmlns:a16="http://schemas.microsoft.com/office/drawing/2014/main" id="{853503E3-ACE2-AC45-DFC0-1233B7FA3DD2}"/>
              </a:ext>
            </a:extLst>
          </p:cNvPr>
          <p:cNvSpPr txBox="1"/>
          <p:nvPr/>
        </p:nvSpPr>
        <p:spPr>
          <a:xfrm>
            <a:off x="7588759" y="4386453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 spc="-50">
                <a:latin typeface="Times New Roman"/>
                <a:cs typeface="Times New Roman"/>
              </a:rPr>
              <a:t>3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10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9" name="object 57">
            <a:extLst>
              <a:ext uri="{FF2B5EF4-FFF2-40B4-BE49-F238E27FC236}">
                <a16:creationId xmlns:a16="http://schemas.microsoft.com/office/drawing/2014/main" id="{BF65F65C-BE00-0F1F-599A-A5DB91537739}"/>
              </a:ext>
            </a:extLst>
          </p:cNvPr>
          <p:cNvGrpSpPr/>
          <p:nvPr/>
        </p:nvGrpSpPr>
        <p:grpSpPr>
          <a:xfrm>
            <a:off x="6700837" y="4414837"/>
            <a:ext cx="354330" cy="354330"/>
            <a:chOff x="5176837" y="4414837"/>
            <a:chExt cx="354330" cy="354330"/>
          </a:xfrm>
        </p:grpSpPr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5302BD78-D4B6-CE08-3D48-F877038E1084}"/>
                </a:ext>
              </a:extLst>
            </p:cNvPr>
            <p:cNvSpPr/>
            <p:nvPr/>
          </p:nvSpPr>
          <p:spPr>
            <a:xfrm>
              <a:off x="51816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1456A523-FDC5-15F1-5B7E-B68A5BCE082F}"/>
                </a:ext>
              </a:extLst>
            </p:cNvPr>
            <p:cNvSpPr/>
            <p:nvPr/>
          </p:nvSpPr>
          <p:spPr>
            <a:xfrm>
              <a:off x="51816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0">
            <a:extLst>
              <a:ext uri="{FF2B5EF4-FFF2-40B4-BE49-F238E27FC236}">
                <a16:creationId xmlns:a16="http://schemas.microsoft.com/office/drawing/2014/main" id="{0D312C8B-10F0-5CA6-3625-93473B46497A}"/>
              </a:ext>
            </a:extLst>
          </p:cNvPr>
          <p:cNvSpPr txBox="1"/>
          <p:nvPr/>
        </p:nvSpPr>
        <p:spPr>
          <a:xfrm>
            <a:off x="6790182" y="43864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pSp>
        <p:nvGrpSpPr>
          <p:cNvPr id="63" name="object 61">
            <a:extLst>
              <a:ext uri="{FF2B5EF4-FFF2-40B4-BE49-F238E27FC236}">
                <a16:creationId xmlns:a16="http://schemas.microsoft.com/office/drawing/2014/main" id="{5D5E9490-F1A7-2FFD-ABBC-0CF8CCFB7428}"/>
              </a:ext>
            </a:extLst>
          </p:cNvPr>
          <p:cNvGrpSpPr/>
          <p:nvPr/>
        </p:nvGrpSpPr>
        <p:grpSpPr>
          <a:xfrm>
            <a:off x="6472237" y="5024437"/>
            <a:ext cx="1192530" cy="354330"/>
            <a:chOff x="4948237" y="5024437"/>
            <a:chExt cx="1192530" cy="354330"/>
          </a:xfrm>
        </p:grpSpPr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6CEBB8A4-0897-BEE4-A0CC-BDCDEBBB8790}"/>
                </a:ext>
              </a:extLst>
            </p:cNvPr>
            <p:cNvSpPr/>
            <p:nvPr/>
          </p:nvSpPr>
          <p:spPr>
            <a:xfrm>
              <a:off x="57912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B714A5FC-0FDA-783D-80FF-784A6A84B4A8}"/>
                </a:ext>
              </a:extLst>
            </p:cNvPr>
            <p:cNvSpPr/>
            <p:nvPr/>
          </p:nvSpPr>
          <p:spPr>
            <a:xfrm>
              <a:off x="57912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CE8B6812-6E83-A29D-BD8D-011A3CD87508}"/>
                </a:ext>
              </a:extLst>
            </p:cNvPr>
            <p:cNvSpPr/>
            <p:nvPr/>
          </p:nvSpPr>
          <p:spPr>
            <a:xfrm>
              <a:off x="49530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F81655F6-8151-117A-5DD1-FE6EE5D02A6D}"/>
                </a:ext>
              </a:extLst>
            </p:cNvPr>
            <p:cNvSpPr/>
            <p:nvPr/>
          </p:nvSpPr>
          <p:spPr>
            <a:xfrm>
              <a:off x="49530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35DB9DE6-6351-E816-F646-FBCA68A9FC59}"/>
                </a:ext>
              </a:extLst>
            </p:cNvPr>
            <p:cNvSpPr/>
            <p:nvPr/>
          </p:nvSpPr>
          <p:spPr>
            <a:xfrm>
              <a:off x="5370576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80974C39-9E9B-E89B-86A3-3E6E5783244B}"/>
                </a:ext>
              </a:extLst>
            </p:cNvPr>
            <p:cNvSpPr/>
            <p:nvPr/>
          </p:nvSpPr>
          <p:spPr>
            <a:xfrm>
              <a:off x="5370576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68">
            <a:extLst>
              <a:ext uri="{FF2B5EF4-FFF2-40B4-BE49-F238E27FC236}">
                <a16:creationId xmlns:a16="http://schemas.microsoft.com/office/drawing/2014/main" id="{B4696828-4AFD-BFDC-FAAC-2E3D9C866370}"/>
              </a:ext>
            </a:extLst>
          </p:cNvPr>
          <p:cNvSpPr txBox="1"/>
          <p:nvPr/>
        </p:nvSpPr>
        <p:spPr>
          <a:xfrm>
            <a:off x="6561582" y="4997958"/>
            <a:ext cx="1473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9895" algn="l"/>
                <a:tab pos="850265" algn="l"/>
                <a:tab pos="1307465" algn="l"/>
              </a:tabLst>
            </a:pPr>
            <a:r>
              <a:rPr sz="2400" spc="-50">
                <a:latin typeface="Times New Roman"/>
                <a:cs typeface="Times New Roman"/>
              </a:rPr>
              <a:t>9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6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1" name="object 69">
            <a:extLst>
              <a:ext uri="{FF2B5EF4-FFF2-40B4-BE49-F238E27FC236}">
                <a16:creationId xmlns:a16="http://schemas.microsoft.com/office/drawing/2014/main" id="{83FB1AE7-F705-D839-24CE-D0BA3A939572}"/>
              </a:ext>
            </a:extLst>
          </p:cNvPr>
          <p:cNvGrpSpPr/>
          <p:nvPr/>
        </p:nvGrpSpPr>
        <p:grpSpPr>
          <a:xfrm>
            <a:off x="6645974" y="3271837"/>
            <a:ext cx="2295525" cy="1762760"/>
            <a:chOff x="5121973" y="3271837"/>
            <a:chExt cx="2295525" cy="1762760"/>
          </a:xfrm>
        </p:grpSpPr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A8F9CBD7-B62F-31DD-2E06-4EE3FE51462F}"/>
                </a:ext>
              </a:extLst>
            </p:cNvPr>
            <p:cNvSpPr/>
            <p:nvPr/>
          </p:nvSpPr>
          <p:spPr>
            <a:xfrm>
              <a:off x="5126735" y="4713732"/>
              <a:ext cx="904875" cy="316230"/>
            </a:xfrm>
            <a:custGeom>
              <a:avLst/>
              <a:gdLst/>
              <a:ahLst/>
              <a:cxnLst/>
              <a:rect l="l" t="t" r="r" b="b"/>
              <a:pathLst>
                <a:path w="904875" h="316229">
                  <a:moveTo>
                    <a:pt x="904875" y="0"/>
                  </a:moveTo>
                  <a:lnTo>
                    <a:pt x="838200" y="315849"/>
                  </a:lnTo>
                </a:path>
                <a:path w="904875" h="316229">
                  <a:moveTo>
                    <a:pt x="106299" y="0"/>
                  </a:moveTo>
                  <a:lnTo>
                    <a:pt x="0" y="315849"/>
                  </a:lnTo>
                </a:path>
                <a:path w="904875" h="316229">
                  <a:moveTo>
                    <a:pt x="348996" y="0"/>
                  </a:moveTo>
                  <a:lnTo>
                    <a:pt x="417194" y="3158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9063F774-56DD-8CAB-2D9C-D742EDE0D02B}"/>
                </a:ext>
              </a:extLst>
            </p:cNvPr>
            <p:cNvSpPr/>
            <p:nvPr/>
          </p:nvSpPr>
          <p:spPr>
            <a:xfrm>
              <a:off x="5355335" y="4180332"/>
              <a:ext cx="798830" cy="240029"/>
            </a:xfrm>
            <a:custGeom>
              <a:avLst/>
              <a:gdLst/>
              <a:ahLst/>
              <a:cxnLst/>
              <a:rect l="l" t="t" r="r" b="b"/>
              <a:pathLst>
                <a:path w="798829" h="240029">
                  <a:moveTo>
                    <a:pt x="295275" y="0"/>
                  </a:moveTo>
                  <a:lnTo>
                    <a:pt x="0" y="239649"/>
                  </a:lnTo>
                </a:path>
                <a:path w="798829" h="240029">
                  <a:moveTo>
                    <a:pt x="537972" y="0"/>
                  </a:moveTo>
                  <a:lnTo>
                    <a:pt x="798322" y="23964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57FC6E76-3234-1471-A0A2-5F47B5CB1F9A}"/>
                </a:ext>
              </a:extLst>
            </p:cNvPr>
            <p:cNvSpPr/>
            <p:nvPr/>
          </p:nvSpPr>
          <p:spPr>
            <a:xfrm>
              <a:off x="6726935" y="4180332"/>
              <a:ext cx="685800" cy="240029"/>
            </a:xfrm>
            <a:custGeom>
              <a:avLst/>
              <a:gdLst/>
              <a:ahLst/>
              <a:cxnLst/>
              <a:rect l="l" t="t" r="r" b="b"/>
              <a:pathLst>
                <a:path w="685800" h="240029">
                  <a:moveTo>
                    <a:pt x="258699" y="0"/>
                  </a:moveTo>
                  <a:lnTo>
                    <a:pt x="0" y="239649"/>
                  </a:lnTo>
                </a:path>
                <a:path w="685800" h="240029">
                  <a:moveTo>
                    <a:pt x="501396" y="0"/>
                  </a:moveTo>
                  <a:lnTo>
                    <a:pt x="685546" y="2396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F98433E7-C3F5-C460-57EB-350A53557388}"/>
                </a:ext>
              </a:extLst>
            </p:cNvPr>
            <p:cNvSpPr/>
            <p:nvPr/>
          </p:nvSpPr>
          <p:spPr>
            <a:xfrm>
              <a:off x="5772911" y="3570731"/>
              <a:ext cx="1334770" cy="316230"/>
            </a:xfrm>
            <a:custGeom>
              <a:avLst/>
              <a:gdLst/>
              <a:ahLst/>
              <a:cxnLst/>
              <a:rect l="l" t="t" r="r" b="b"/>
              <a:pathLst>
                <a:path w="1334770" h="316229">
                  <a:moveTo>
                    <a:pt x="527050" y="0"/>
                  </a:moveTo>
                  <a:lnTo>
                    <a:pt x="0" y="315848"/>
                  </a:lnTo>
                </a:path>
                <a:path w="1334770" h="316229">
                  <a:moveTo>
                    <a:pt x="769619" y="0"/>
                  </a:moveTo>
                  <a:lnTo>
                    <a:pt x="1334769" y="31584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3AA5255F-D50C-9E6C-A61A-46078F52DE94}"/>
                </a:ext>
              </a:extLst>
            </p:cNvPr>
            <p:cNvSpPr/>
            <p:nvPr/>
          </p:nvSpPr>
          <p:spPr>
            <a:xfrm>
              <a:off x="6248399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8155BF54-98E8-7D1A-3A7A-CD0A25E13972}"/>
                </a:ext>
              </a:extLst>
            </p:cNvPr>
            <p:cNvSpPr/>
            <p:nvPr/>
          </p:nvSpPr>
          <p:spPr>
            <a:xfrm>
              <a:off x="6248399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6">
            <a:extLst>
              <a:ext uri="{FF2B5EF4-FFF2-40B4-BE49-F238E27FC236}">
                <a16:creationId xmlns:a16="http://schemas.microsoft.com/office/drawing/2014/main" id="{F3467DE0-4040-3858-CD93-4D1A08536E2B}"/>
              </a:ext>
            </a:extLst>
          </p:cNvPr>
          <p:cNvSpPr txBox="1"/>
          <p:nvPr/>
        </p:nvSpPr>
        <p:spPr>
          <a:xfrm>
            <a:off x="7786879" y="3242895"/>
            <a:ext cx="30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5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30E627CB-D0F6-7288-E7D5-93BC231E2EB9}"/>
              </a:ext>
            </a:extLst>
          </p:cNvPr>
          <p:cNvSpPr/>
          <p:nvPr/>
        </p:nvSpPr>
        <p:spPr>
          <a:xfrm>
            <a:off x="6059423" y="39243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6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3223-430C-A75B-B19C-5A372413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Build Heap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58B1-E59B-D005-471B-43AF999DAA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F9288-13D0-A7FA-DFCB-6132DF73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7A7EF597-DBFD-85CD-DBC5-241EED60C6B7}"/>
              </a:ext>
            </a:extLst>
          </p:cNvPr>
          <p:cNvGrpSpPr/>
          <p:nvPr/>
        </p:nvGrpSpPr>
        <p:grpSpPr>
          <a:xfrm>
            <a:off x="4248910" y="3080893"/>
            <a:ext cx="1003300" cy="1498600"/>
            <a:chOff x="2778061" y="3805237"/>
            <a:chExt cx="1003300" cy="14986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BC78357B-F457-389B-C4A7-9FBC67D52DA7}"/>
                </a:ext>
              </a:extLst>
            </p:cNvPr>
            <p:cNvSpPr/>
            <p:nvPr/>
          </p:nvSpPr>
          <p:spPr>
            <a:xfrm>
              <a:off x="2782823" y="49545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51F86A2-C5D7-20CA-9A92-C6A2215E941F}"/>
                </a:ext>
              </a:extLst>
            </p:cNvPr>
            <p:cNvSpPr/>
            <p:nvPr/>
          </p:nvSpPr>
          <p:spPr>
            <a:xfrm>
              <a:off x="2782823" y="4637532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5" h="661670">
                  <a:moveTo>
                    <a:pt x="0" y="489204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2" y="316992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4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2" y="661416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4"/>
                  </a:lnTo>
                  <a:close/>
                </a:path>
                <a:path w="344805" h="661670">
                  <a:moveTo>
                    <a:pt x="25907" y="0"/>
                  </a:moveTo>
                  <a:lnTo>
                    <a:pt x="173481" y="317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29B482E-E353-77F6-D378-DA19656975BF}"/>
                </a:ext>
              </a:extLst>
            </p:cNvPr>
            <p:cNvSpPr/>
            <p:nvPr/>
          </p:nvSpPr>
          <p:spPr>
            <a:xfrm>
              <a:off x="3432047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BD769B9-6682-F8B4-9EFB-B3A9E1C0B004}"/>
                </a:ext>
              </a:extLst>
            </p:cNvPr>
            <p:cNvSpPr/>
            <p:nvPr/>
          </p:nvSpPr>
          <p:spPr>
            <a:xfrm>
              <a:off x="3432047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D147306A-8944-C21D-2829-5D557C9962B2}"/>
              </a:ext>
            </a:extLst>
          </p:cNvPr>
          <p:cNvSpPr txBox="1"/>
          <p:nvPr/>
        </p:nvSpPr>
        <p:spPr>
          <a:xfrm>
            <a:off x="4987097" y="30525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E4A81AF9-3294-2671-2BBA-BDCB50F1E3C1}"/>
              </a:ext>
            </a:extLst>
          </p:cNvPr>
          <p:cNvGrpSpPr/>
          <p:nvPr/>
        </p:nvGrpSpPr>
        <p:grpSpPr>
          <a:xfrm>
            <a:off x="3599686" y="3080893"/>
            <a:ext cx="354330" cy="354330"/>
            <a:chOff x="2128837" y="3805237"/>
            <a:chExt cx="354330" cy="35433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ED51896F-2600-ABE3-9824-F0F8BCE4228B}"/>
                </a:ext>
              </a:extLst>
            </p:cNvPr>
            <p:cNvSpPr/>
            <p:nvPr/>
          </p:nvSpPr>
          <p:spPr>
            <a:xfrm>
              <a:off x="2133600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10CF71A9-EC74-0B43-97D0-88A0879CBFB8}"/>
                </a:ext>
              </a:extLst>
            </p:cNvPr>
            <p:cNvSpPr/>
            <p:nvPr/>
          </p:nvSpPr>
          <p:spPr>
            <a:xfrm>
              <a:off x="2133600" y="3810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D7EBA8C2-94F9-A48C-0124-1A89991F8E6D}"/>
              </a:ext>
            </a:extLst>
          </p:cNvPr>
          <p:cNvSpPr txBox="1"/>
          <p:nvPr/>
        </p:nvSpPr>
        <p:spPr>
          <a:xfrm>
            <a:off x="3688396" y="30525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00010F8E-D787-6E69-AE6F-2CFEB87F0F5E}"/>
              </a:ext>
            </a:extLst>
          </p:cNvPr>
          <p:cNvGrpSpPr/>
          <p:nvPr/>
        </p:nvGrpSpPr>
        <p:grpSpPr>
          <a:xfrm>
            <a:off x="3980686" y="3614293"/>
            <a:ext cx="1612900" cy="354330"/>
            <a:chOff x="2509837" y="4338637"/>
            <a:chExt cx="1612900" cy="354330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3E4A3AB6-FFD2-8A04-7C2B-68580F20A124}"/>
                </a:ext>
              </a:extLst>
            </p:cNvPr>
            <p:cNvSpPr/>
            <p:nvPr/>
          </p:nvSpPr>
          <p:spPr>
            <a:xfrm>
              <a:off x="30876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DFBBE71-FED8-8730-EBA7-1F6633B5FD44}"/>
                </a:ext>
              </a:extLst>
            </p:cNvPr>
            <p:cNvSpPr/>
            <p:nvPr/>
          </p:nvSpPr>
          <p:spPr>
            <a:xfrm>
              <a:off x="30876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D19011-70E6-BA73-CF03-911CC8B401B7}"/>
                </a:ext>
              </a:extLst>
            </p:cNvPr>
            <p:cNvSpPr/>
            <p:nvPr/>
          </p:nvSpPr>
          <p:spPr>
            <a:xfrm>
              <a:off x="2514600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688DA30-8C1C-99EA-83EA-F5F739B5E7FF}"/>
                </a:ext>
              </a:extLst>
            </p:cNvPr>
            <p:cNvSpPr/>
            <p:nvPr/>
          </p:nvSpPr>
          <p:spPr>
            <a:xfrm>
              <a:off x="2514600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8896C537-ED5B-FECC-5C07-702ADA4A9E20}"/>
                </a:ext>
              </a:extLst>
            </p:cNvPr>
            <p:cNvSpPr/>
            <p:nvPr/>
          </p:nvSpPr>
          <p:spPr>
            <a:xfrm>
              <a:off x="3773424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D31DC8A6-A7AB-3D50-2198-B79170DFCBC5}"/>
                </a:ext>
              </a:extLst>
            </p:cNvPr>
            <p:cNvSpPr/>
            <p:nvPr/>
          </p:nvSpPr>
          <p:spPr>
            <a:xfrm>
              <a:off x="3773424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69639848-7FB3-A363-B3E9-187D1FB8B427}"/>
              </a:ext>
            </a:extLst>
          </p:cNvPr>
          <p:cNvSpPr txBox="1"/>
          <p:nvPr/>
        </p:nvSpPr>
        <p:spPr>
          <a:xfrm>
            <a:off x="4069397" y="3585909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 spc="-50">
                <a:latin typeface="Times New Roman"/>
                <a:cs typeface="Times New Roman"/>
              </a:rPr>
              <a:t>3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10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F50EA2E9-C582-29C7-2721-FCE09E058051}"/>
              </a:ext>
            </a:extLst>
          </p:cNvPr>
          <p:cNvGrpSpPr/>
          <p:nvPr/>
        </p:nvGrpSpPr>
        <p:grpSpPr>
          <a:xfrm>
            <a:off x="3182110" y="3614293"/>
            <a:ext cx="354330" cy="354330"/>
            <a:chOff x="1711261" y="4338637"/>
            <a:chExt cx="354330" cy="354330"/>
          </a:xfrm>
        </p:grpSpPr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7C7205CA-BF42-C12C-45D6-457C918B61DA}"/>
                </a:ext>
              </a:extLst>
            </p:cNvPr>
            <p:cNvSpPr/>
            <p:nvPr/>
          </p:nvSpPr>
          <p:spPr>
            <a:xfrm>
              <a:off x="17160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8F851540-6100-77E1-86EF-B4AD9F808708}"/>
                </a:ext>
              </a:extLst>
            </p:cNvPr>
            <p:cNvSpPr/>
            <p:nvPr/>
          </p:nvSpPr>
          <p:spPr>
            <a:xfrm>
              <a:off x="1716023" y="43434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12F7FD0C-2F3E-F1C3-4FC0-2E97DF680EA1}"/>
              </a:ext>
            </a:extLst>
          </p:cNvPr>
          <p:cNvSpPr txBox="1"/>
          <p:nvPr/>
        </p:nvSpPr>
        <p:spPr>
          <a:xfrm>
            <a:off x="3270819" y="35859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16A18114-ABA7-7E66-4A34-BFDE11827AFF}"/>
              </a:ext>
            </a:extLst>
          </p:cNvPr>
          <p:cNvGrpSpPr/>
          <p:nvPr/>
        </p:nvGrpSpPr>
        <p:grpSpPr>
          <a:xfrm>
            <a:off x="2953510" y="4223893"/>
            <a:ext cx="1192530" cy="354330"/>
            <a:chOff x="1482661" y="4948237"/>
            <a:chExt cx="1192530" cy="354330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4D964868-9D1A-820A-F65C-8CA13DD5CCE6}"/>
                </a:ext>
              </a:extLst>
            </p:cNvPr>
            <p:cNvSpPr/>
            <p:nvPr/>
          </p:nvSpPr>
          <p:spPr>
            <a:xfrm>
              <a:off x="23256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54DF4235-4F0D-1502-F5B1-411E8BB8B7E5}"/>
                </a:ext>
              </a:extLst>
            </p:cNvPr>
            <p:cNvSpPr/>
            <p:nvPr/>
          </p:nvSpPr>
          <p:spPr>
            <a:xfrm>
              <a:off x="23256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47B233FD-EA5C-DEB5-30F3-E549544CAE35}"/>
                </a:ext>
              </a:extLst>
            </p:cNvPr>
            <p:cNvSpPr/>
            <p:nvPr/>
          </p:nvSpPr>
          <p:spPr>
            <a:xfrm>
              <a:off x="14874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A454B8AE-6D22-8232-C97E-947F05E84B1D}"/>
                </a:ext>
              </a:extLst>
            </p:cNvPr>
            <p:cNvSpPr/>
            <p:nvPr/>
          </p:nvSpPr>
          <p:spPr>
            <a:xfrm>
              <a:off x="1487424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972100FC-8D28-D37A-CD6E-C3F33454A85B}"/>
                </a:ext>
              </a:extLst>
            </p:cNvPr>
            <p:cNvSpPr/>
            <p:nvPr/>
          </p:nvSpPr>
          <p:spPr>
            <a:xfrm>
              <a:off x="1905000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39CA13FC-F29B-9592-EFCF-BA7E4F3843E8}"/>
                </a:ext>
              </a:extLst>
            </p:cNvPr>
            <p:cNvSpPr/>
            <p:nvPr/>
          </p:nvSpPr>
          <p:spPr>
            <a:xfrm>
              <a:off x="1905000" y="49530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923D1F14-3393-4F3A-E72A-15A02F1FB905}"/>
              </a:ext>
            </a:extLst>
          </p:cNvPr>
          <p:cNvSpPr txBox="1"/>
          <p:nvPr/>
        </p:nvSpPr>
        <p:spPr>
          <a:xfrm>
            <a:off x="3042221" y="4197414"/>
            <a:ext cx="147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9895" algn="l"/>
                <a:tab pos="850900" algn="l"/>
                <a:tab pos="1308100" algn="l"/>
              </a:tabLst>
            </a:pPr>
            <a:r>
              <a:rPr sz="2400" spc="-50">
                <a:latin typeface="Times New Roman"/>
                <a:cs typeface="Times New Roman"/>
              </a:rPr>
              <a:t>9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6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A2912839-600E-1440-98DF-53FE3E81A844}"/>
              </a:ext>
            </a:extLst>
          </p:cNvPr>
          <p:cNvGrpSpPr/>
          <p:nvPr/>
        </p:nvGrpSpPr>
        <p:grpSpPr>
          <a:xfrm>
            <a:off x="3127437" y="2471484"/>
            <a:ext cx="2294890" cy="1762125"/>
            <a:chOff x="1656588" y="3195827"/>
            <a:chExt cx="2294890" cy="1762125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EE0738C7-6118-1F8E-8089-4C599BF1BA20}"/>
                </a:ext>
              </a:extLst>
            </p:cNvPr>
            <p:cNvSpPr/>
            <p:nvPr/>
          </p:nvSpPr>
          <p:spPr>
            <a:xfrm>
              <a:off x="1661160" y="4104131"/>
              <a:ext cx="2286000" cy="849630"/>
            </a:xfrm>
            <a:custGeom>
              <a:avLst/>
              <a:gdLst/>
              <a:ahLst/>
              <a:cxnLst/>
              <a:rect l="l" t="t" r="r" b="b"/>
              <a:pathLst>
                <a:path w="2286000" h="849629">
                  <a:moveTo>
                    <a:pt x="904875" y="533400"/>
                  </a:moveTo>
                  <a:lnTo>
                    <a:pt x="838200" y="849249"/>
                  </a:lnTo>
                </a:path>
                <a:path w="2286000" h="849629">
                  <a:moveTo>
                    <a:pt x="106425" y="533400"/>
                  </a:moveTo>
                  <a:lnTo>
                    <a:pt x="0" y="849249"/>
                  </a:lnTo>
                </a:path>
                <a:path w="2286000" h="849629">
                  <a:moveTo>
                    <a:pt x="348995" y="533400"/>
                  </a:moveTo>
                  <a:lnTo>
                    <a:pt x="417321" y="849249"/>
                  </a:lnTo>
                </a:path>
                <a:path w="2286000" h="849629">
                  <a:moveTo>
                    <a:pt x="523875" y="0"/>
                  </a:moveTo>
                  <a:lnTo>
                    <a:pt x="228600" y="239649"/>
                  </a:lnTo>
                </a:path>
                <a:path w="2286000" h="849629">
                  <a:moveTo>
                    <a:pt x="766571" y="0"/>
                  </a:moveTo>
                  <a:lnTo>
                    <a:pt x="1026921" y="239649"/>
                  </a:lnTo>
                </a:path>
                <a:path w="2286000" h="849629">
                  <a:moveTo>
                    <a:pt x="1822450" y="0"/>
                  </a:moveTo>
                  <a:lnTo>
                    <a:pt x="1600200" y="239649"/>
                  </a:lnTo>
                </a:path>
                <a:path w="2286000" h="849629">
                  <a:moveTo>
                    <a:pt x="2065019" y="0"/>
                  </a:moveTo>
                  <a:lnTo>
                    <a:pt x="2285618" y="2396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DE794500-71C1-5082-16E8-1CE249AF71DC}"/>
                </a:ext>
              </a:extLst>
            </p:cNvPr>
            <p:cNvSpPr/>
            <p:nvPr/>
          </p:nvSpPr>
          <p:spPr>
            <a:xfrm>
              <a:off x="2307336" y="3494531"/>
              <a:ext cx="1298575" cy="316230"/>
            </a:xfrm>
            <a:custGeom>
              <a:avLst/>
              <a:gdLst/>
              <a:ahLst/>
              <a:cxnLst/>
              <a:rect l="l" t="t" r="r" b="b"/>
              <a:pathLst>
                <a:path w="1298575" h="316229">
                  <a:moveTo>
                    <a:pt x="527050" y="0"/>
                  </a:moveTo>
                  <a:lnTo>
                    <a:pt x="0" y="315848"/>
                  </a:lnTo>
                </a:path>
                <a:path w="1298575" h="316229">
                  <a:moveTo>
                    <a:pt x="769619" y="0"/>
                  </a:moveTo>
                  <a:lnTo>
                    <a:pt x="1298321" y="31584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2D2DA5EB-55BB-BC4F-BE93-19B887686F24}"/>
                </a:ext>
              </a:extLst>
            </p:cNvPr>
            <p:cNvSpPr/>
            <p:nvPr/>
          </p:nvSpPr>
          <p:spPr>
            <a:xfrm>
              <a:off x="2782824" y="32003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670D7BDC-0D1B-FA22-A51D-5CF66D1D4718}"/>
                </a:ext>
              </a:extLst>
            </p:cNvPr>
            <p:cNvSpPr/>
            <p:nvPr/>
          </p:nvSpPr>
          <p:spPr>
            <a:xfrm>
              <a:off x="2782824" y="3200399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38">
            <a:extLst>
              <a:ext uri="{FF2B5EF4-FFF2-40B4-BE49-F238E27FC236}">
                <a16:creationId xmlns:a16="http://schemas.microsoft.com/office/drawing/2014/main" id="{9E3697A5-85AF-A884-5796-F670010BEC9F}"/>
              </a:ext>
            </a:extLst>
          </p:cNvPr>
          <p:cNvSpPr txBox="1"/>
          <p:nvPr/>
        </p:nvSpPr>
        <p:spPr>
          <a:xfrm>
            <a:off x="4267770" y="2442351"/>
            <a:ext cx="30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5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5690CA00-D938-E26E-28A1-D29AA1D5D819}"/>
              </a:ext>
            </a:extLst>
          </p:cNvPr>
          <p:cNvGrpSpPr/>
          <p:nvPr/>
        </p:nvGrpSpPr>
        <p:grpSpPr>
          <a:xfrm>
            <a:off x="7714486" y="3157093"/>
            <a:ext cx="1040130" cy="1498600"/>
            <a:chOff x="6243637" y="3881437"/>
            <a:chExt cx="1040130" cy="1498600"/>
          </a:xfrm>
        </p:grpSpPr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05E1D9CF-8D1D-C826-F0CF-251DBF0275DC}"/>
                </a:ext>
              </a:extLst>
            </p:cNvPr>
            <p:cNvSpPr/>
            <p:nvPr/>
          </p:nvSpPr>
          <p:spPr>
            <a:xfrm>
              <a:off x="6248400" y="503072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3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04BE9774-183C-6564-22D9-248DACA7AF94}"/>
                </a:ext>
              </a:extLst>
            </p:cNvPr>
            <p:cNvSpPr/>
            <p:nvPr/>
          </p:nvSpPr>
          <p:spPr>
            <a:xfrm>
              <a:off x="6248400" y="4713732"/>
              <a:ext cx="344805" cy="661670"/>
            </a:xfrm>
            <a:custGeom>
              <a:avLst/>
              <a:gdLst/>
              <a:ahLst/>
              <a:cxnLst/>
              <a:rect l="l" t="t" r="r" b="b"/>
              <a:pathLst>
                <a:path w="344804" h="661670">
                  <a:moveTo>
                    <a:pt x="0" y="489204"/>
                  </a:moveTo>
                  <a:lnTo>
                    <a:pt x="6150" y="443418"/>
                  </a:lnTo>
                  <a:lnTo>
                    <a:pt x="23509" y="402279"/>
                  </a:lnTo>
                  <a:lnTo>
                    <a:pt x="50434" y="367426"/>
                  </a:lnTo>
                  <a:lnTo>
                    <a:pt x="85287" y="340501"/>
                  </a:lnTo>
                  <a:lnTo>
                    <a:pt x="126426" y="323142"/>
                  </a:lnTo>
                  <a:lnTo>
                    <a:pt x="172212" y="316992"/>
                  </a:lnTo>
                  <a:lnTo>
                    <a:pt x="217997" y="323142"/>
                  </a:lnTo>
                  <a:lnTo>
                    <a:pt x="259136" y="340501"/>
                  </a:lnTo>
                  <a:lnTo>
                    <a:pt x="293989" y="367426"/>
                  </a:lnTo>
                  <a:lnTo>
                    <a:pt x="320914" y="402279"/>
                  </a:lnTo>
                  <a:lnTo>
                    <a:pt x="338273" y="443418"/>
                  </a:lnTo>
                  <a:lnTo>
                    <a:pt x="344424" y="489204"/>
                  </a:lnTo>
                  <a:lnTo>
                    <a:pt x="338273" y="534989"/>
                  </a:lnTo>
                  <a:lnTo>
                    <a:pt x="320914" y="576128"/>
                  </a:lnTo>
                  <a:lnTo>
                    <a:pt x="293989" y="610981"/>
                  </a:lnTo>
                  <a:lnTo>
                    <a:pt x="259136" y="637906"/>
                  </a:lnTo>
                  <a:lnTo>
                    <a:pt x="217997" y="655265"/>
                  </a:lnTo>
                  <a:lnTo>
                    <a:pt x="172212" y="661416"/>
                  </a:lnTo>
                  <a:lnTo>
                    <a:pt x="126426" y="655265"/>
                  </a:lnTo>
                  <a:lnTo>
                    <a:pt x="85287" y="637906"/>
                  </a:lnTo>
                  <a:lnTo>
                    <a:pt x="50434" y="610981"/>
                  </a:lnTo>
                  <a:lnTo>
                    <a:pt x="23509" y="576128"/>
                  </a:lnTo>
                  <a:lnTo>
                    <a:pt x="6150" y="534989"/>
                  </a:lnTo>
                  <a:lnTo>
                    <a:pt x="0" y="489204"/>
                  </a:lnTo>
                  <a:close/>
                </a:path>
                <a:path w="344804" h="661670">
                  <a:moveTo>
                    <a:pt x="25908" y="0"/>
                  </a:moveTo>
                  <a:lnTo>
                    <a:pt x="173609" y="317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27B7556E-A1BD-DAA6-F0A8-BFCC8E573459}"/>
                </a:ext>
              </a:extLst>
            </p:cNvPr>
            <p:cNvSpPr/>
            <p:nvPr/>
          </p:nvSpPr>
          <p:spPr>
            <a:xfrm>
              <a:off x="6934200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201AD9CC-E999-174B-F41F-C116DC5670DD}"/>
                </a:ext>
              </a:extLst>
            </p:cNvPr>
            <p:cNvSpPr/>
            <p:nvPr/>
          </p:nvSpPr>
          <p:spPr>
            <a:xfrm>
              <a:off x="6934200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4">
            <a:extLst>
              <a:ext uri="{FF2B5EF4-FFF2-40B4-BE49-F238E27FC236}">
                <a16:creationId xmlns:a16="http://schemas.microsoft.com/office/drawing/2014/main" id="{BE645EFC-B242-37FC-8CBC-A3E8FC3136E8}"/>
              </a:ext>
            </a:extLst>
          </p:cNvPr>
          <p:cNvSpPr txBox="1"/>
          <p:nvPr/>
        </p:nvSpPr>
        <p:spPr>
          <a:xfrm>
            <a:off x="8489884" y="31287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8</a:t>
            </a:r>
          </a:p>
        </p:txBody>
      </p:sp>
      <p:grpSp>
        <p:nvGrpSpPr>
          <p:cNvPr id="47" name="object 45">
            <a:extLst>
              <a:ext uri="{FF2B5EF4-FFF2-40B4-BE49-F238E27FC236}">
                <a16:creationId xmlns:a16="http://schemas.microsoft.com/office/drawing/2014/main" id="{F723D708-37DA-D107-2B5D-64381FF48F65}"/>
              </a:ext>
            </a:extLst>
          </p:cNvPr>
          <p:cNvGrpSpPr/>
          <p:nvPr/>
        </p:nvGrpSpPr>
        <p:grpSpPr>
          <a:xfrm>
            <a:off x="7065262" y="3157093"/>
            <a:ext cx="354330" cy="354330"/>
            <a:chOff x="5594413" y="3881437"/>
            <a:chExt cx="354330" cy="354330"/>
          </a:xfrm>
        </p:grpSpPr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CEACF9B8-5431-50AE-65FD-663E74E55FF3}"/>
                </a:ext>
              </a:extLst>
            </p:cNvPr>
            <p:cNvSpPr/>
            <p:nvPr/>
          </p:nvSpPr>
          <p:spPr>
            <a:xfrm>
              <a:off x="5599176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05986E0B-7813-677D-55DA-59BB1D444C9C}"/>
                </a:ext>
              </a:extLst>
            </p:cNvPr>
            <p:cNvSpPr/>
            <p:nvPr/>
          </p:nvSpPr>
          <p:spPr>
            <a:xfrm>
              <a:off x="5599176" y="3886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8">
            <a:extLst>
              <a:ext uri="{FF2B5EF4-FFF2-40B4-BE49-F238E27FC236}">
                <a16:creationId xmlns:a16="http://schemas.microsoft.com/office/drawing/2014/main" id="{BFE1B6CB-DE20-0225-74F3-AEC2C6527A1A}"/>
              </a:ext>
            </a:extLst>
          </p:cNvPr>
          <p:cNvSpPr txBox="1"/>
          <p:nvPr/>
        </p:nvSpPr>
        <p:spPr>
          <a:xfrm>
            <a:off x="7154607" y="31287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3</a:t>
            </a:r>
          </a:p>
        </p:txBody>
      </p: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80535ACE-4479-8008-20E2-476020CDCEA5}"/>
              </a:ext>
            </a:extLst>
          </p:cNvPr>
          <p:cNvGrpSpPr/>
          <p:nvPr/>
        </p:nvGrpSpPr>
        <p:grpSpPr>
          <a:xfrm>
            <a:off x="7446262" y="3690493"/>
            <a:ext cx="1612900" cy="354330"/>
            <a:chOff x="5975413" y="4414837"/>
            <a:chExt cx="1612900" cy="354330"/>
          </a:xfrm>
        </p:grpSpPr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4D4C0772-89BF-469A-3A37-C6FEA8BEE2BF}"/>
                </a:ext>
              </a:extLst>
            </p:cNvPr>
            <p:cNvSpPr/>
            <p:nvPr/>
          </p:nvSpPr>
          <p:spPr>
            <a:xfrm>
              <a:off x="65532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F5FD81D5-0C1C-D3E9-9C9B-E0C8A04F8FA8}"/>
                </a:ext>
              </a:extLst>
            </p:cNvPr>
            <p:cNvSpPr/>
            <p:nvPr/>
          </p:nvSpPr>
          <p:spPr>
            <a:xfrm>
              <a:off x="65532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CDA7B6A1-E454-62D1-1C1C-6A6DB7BF0C87}"/>
                </a:ext>
              </a:extLst>
            </p:cNvPr>
            <p:cNvSpPr/>
            <p:nvPr/>
          </p:nvSpPr>
          <p:spPr>
            <a:xfrm>
              <a:off x="5980176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ACFB9A25-2A9E-D9AE-A42F-B8498637D95C}"/>
                </a:ext>
              </a:extLst>
            </p:cNvPr>
            <p:cNvSpPr/>
            <p:nvPr/>
          </p:nvSpPr>
          <p:spPr>
            <a:xfrm>
              <a:off x="5980176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BEECE687-F37B-6BF3-9B01-0AE28EBF709E}"/>
                </a:ext>
              </a:extLst>
            </p:cNvPr>
            <p:cNvSpPr/>
            <p:nvPr/>
          </p:nvSpPr>
          <p:spPr>
            <a:xfrm>
              <a:off x="72390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1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1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719AF691-F554-9B93-ADED-3176D6702432}"/>
                </a:ext>
              </a:extLst>
            </p:cNvPr>
            <p:cNvSpPr/>
            <p:nvPr/>
          </p:nvSpPr>
          <p:spPr>
            <a:xfrm>
              <a:off x="72390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1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1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6">
            <a:extLst>
              <a:ext uri="{FF2B5EF4-FFF2-40B4-BE49-F238E27FC236}">
                <a16:creationId xmlns:a16="http://schemas.microsoft.com/office/drawing/2014/main" id="{52A244CF-7A1A-2AA6-5302-C370C86E1C9C}"/>
              </a:ext>
            </a:extLst>
          </p:cNvPr>
          <p:cNvSpPr txBox="1"/>
          <p:nvPr/>
        </p:nvSpPr>
        <p:spPr>
          <a:xfrm>
            <a:off x="7535608" y="3662109"/>
            <a:ext cx="1513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09270" algn="l"/>
                <a:tab pos="1195070" algn="l"/>
              </a:tabLst>
            </a:pPr>
            <a:r>
              <a:rPr sz="2400" spc="-50">
                <a:latin typeface="Times New Roman"/>
                <a:cs typeface="Times New Roman"/>
              </a:rPr>
              <a:t>4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10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9" name="object 57">
            <a:extLst>
              <a:ext uri="{FF2B5EF4-FFF2-40B4-BE49-F238E27FC236}">
                <a16:creationId xmlns:a16="http://schemas.microsoft.com/office/drawing/2014/main" id="{F7864593-3B01-226D-A1D8-22F13E478CE1}"/>
              </a:ext>
            </a:extLst>
          </p:cNvPr>
          <p:cNvGrpSpPr/>
          <p:nvPr/>
        </p:nvGrpSpPr>
        <p:grpSpPr>
          <a:xfrm>
            <a:off x="6647686" y="3690493"/>
            <a:ext cx="354330" cy="354330"/>
            <a:chOff x="5176837" y="4414837"/>
            <a:chExt cx="354330" cy="354330"/>
          </a:xfrm>
        </p:grpSpPr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A7BCBFC4-5CAB-F06B-E581-33E0E4DD8321}"/>
                </a:ext>
              </a:extLst>
            </p:cNvPr>
            <p:cNvSpPr/>
            <p:nvPr/>
          </p:nvSpPr>
          <p:spPr>
            <a:xfrm>
              <a:off x="51816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F10C3312-9EB6-AAB9-22E6-A07E4BB0E514}"/>
                </a:ext>
              </a:extLst>
            </p:cNvPr>
            <p:cNvSpPr/>
            <p:nvPr/>
          </p:nvSpPr>
          <p:spPr>
            <a:xfrm>
              <a:off x="5181600" y="4419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0">
            <a:extLst>
              <a:ext uri="{FF2B5EF4-FFF2-40B4-BE49-F238E27FC236}">
                <a16:creationId xmlns:a16="http://schemas.microsoft.com/office/drawing/2014/main" id="{1D6419F5-3DA9-96CF-86F4-4CBEB57DD232}"/>
              </a:ext>
            </a:extLst>
          </p:cNvPr>
          <p:cNvSpPr txBox="1"/>
          <p:nvPr/>
        </p:nvSpPr>
        <p:spPr>
          <a:xfrm>
            <a:off x="6737031" y="36621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5</a:t>
            </a:r>
          </a:p>
        </p:txBody>
      </p:sp>
      <p:grpSp>
        <p:nvGrpSpPr>
          <p:cNvPr id="63" name="object 61">
            <a:extLst>
              <a:ext uri="{FF2B5EF4-FFF2-40B4-BE49-F238E27FC236}">
                <a16:creationId xmlns:a16="http://schemas.microsoft.com/office/drawing/2014/main" id="{2103AFF1-B4F8-5B7A-6665-3E4E3468653A}"/>
              </a:ext>
            </a:extLst>
          </p:cNvPr>
          <p:cNvGrpSpPr/>
          <p:nvPr/>
        </p:nvGrpSpPr>
        <p:grpSpPr>
          <a:xfrm>
            <a:off x="6419086" y="4300093"/>
            <a:ext cx="1192530" cy="354330"/>
            <a:chOff x="4948237" y="5024437"/>
            <a:chExt cx="1192530" cy="354330"/>
          </a:xfrm>
        </p:grpSpPr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AE64BBA8-801D-72A4-B16C-169A5705066C}"/>
                </a:ext>
              </a:extLst>
            </p:cNvPr>
            <p:cNvSpPr/>
            <p:nvPr/>
          </p:nvSpPr>
          <p:spPr>
            <a:xfrm>
              <a:off x="57912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2B307A59-823A-00C1-B956-C9E5AE083965}"/>
                </a:ext>
              </a:extLst>
            </p:cNvPr>
            <p:cNvSpPr/>
            <p:nvPr/>
          </p:nvSpPr>
          <p:spPr>
            <a:xfrm>
              <a:off x="57912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6504A0B7-1E8F-2A31-11AC-9A3D1C0584A2}"/>
                </a:ext>
              </a:extLst>
            </p:cNvPr>
            <p:cNvSpPr/>
            <p:nvPr/>
          </p:nvSpPr>
          <p:spPr>
            <a:xfrm>
              <a:off x="49530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F99D9A7D-863B-89BE-1733-6A0CAB639359}"/>
                </a:ext>
              </a:extLst>
            </p:cNvPr>
            <p:cNvSpPr/>
            <p:nvPr/>
          </p:nvSpPr>
          <p:spPr>
            <a:xfrm>
              <a:off x="4953000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133F1BEA-10A1-97E9-FCC8-8C618AB16E69}"/>
                </a:ext>
              </a:extLst>
            </p:cNvPr>
            <p:cNvSpPr/>
            <p:nvPr/>
          </p:nvSpPr>
          <p:spPr>
            <a:xfrm>
              <a:off x="5370576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005F3869-8478-F912-4E26-F0A5E7CD1D16}"/>
                </a:ext>
              </a:extLst>
            </p:cNvPr>
            <p:cNvSpPr/>
            <p:nvPr/>
          </p:nvSpPr>
          <p:spPr>
            <a:xfrm>
              <a:off x="5370576" y="50292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68">
            <a:extLst>
              <a:ext uri="{FF2B5EF4-FFF2-40B4-BE49-F238E27FC236}">
                <a16:creationId xmlns:a16="http://schemas.microsoft.com/office/drawing/2014/main" id="{ACFA6ECA-E7D2-8F4B-198E-C7F75C8CA94D}"/>
              </a:ext>
            </a:extLst>
          </p:cNvPr>
          <p:cNvSpPr txBox="1"/>
          <p:nvPr/>
        </p:nvSpPr>
        <p:spPr>
          <a:xfrm>
            <a:off x="6508431" y="4273614"/>
            <a:ext cx="153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9895" algn="l"/>
                <a:tab pos="850265" algn="l"/>
                <a:tab pos="1237615" algn="l"/>
              </a:tabLst>
            </a:pPr>
            <a:r>
              <a:rPr sz="2400" spc="-50">
                <a:latin typeface="Times New Roman"/>
                <a:cs typeface="Times New Roman"/>
              </a:rPr>
              <a:t>9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7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50">
                <a:latin typeface="Times New Roman"/>
                <a:cs typeface="Times New Roman"/>
              </a:rPr>
              <a:t>6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65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1" name="object 69">
            <a:extLst>
              <a:ext uri="{FF2B5EF4-FFF2-40B4-BE49-F238E27FC236}">
                <a16:creationId xmlns:a16="http://schemas.microsoft.com/office/drawing/2014/main" id="{B5391333-742B-971E-5926-586C97166AAE}"/>
              </a:ext>
            </a:extLst>
          </p:cNvPr>
          <p:cNvGrpSpPr/>
          <p:nvPr/>
        </p:nvGrpSpPr>
        <p:grpSpPr>
          <a:xfrm>
            <a:off x="6592823" y="2547493"/>
            <a:ext cx="2295525" cy="1762760"/>
            <a:chOff x="5121973" y="3271837"/>
            <a:chExt cx="2295525" cy="1762760"/>
          </a:xfrm>
        </p:grpSpPr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6804C027-B07D-192A-36D6-1902FA7E0C77}"/>
                </a:ext>
              </a:extLst>
            </p:cNvPr>
            <p:cNvSpPr/>
            <p:nvPr/>
          </p:nvSpPr>
          <p:spPr>
            <a:xfrm>
              <a:off x="5126735" y="3570731"/>
              <a:ext cx="2286000" cy="1459230"/>
            </a:xfrm>
            <a:custGeom>
              <a:avLst/>
              <a:gdLst/>
              <a:ahLst/>
              <a:cxnLst/>
              <a:rect l="l" t="t" r="r" b="b"/>
              <a:pathLst>
                <a:path w="2286000" h="1459229">
                  <a:moveTo>
                    <a:pt x="904875" y="1142999"/>
                  </a:moveTo>
                  <a:lnTo>
                    <a:pt x="838200" y="1458848"/>
                  </a:lnTo>
                </a:path>
                <a:path w="2286000" h="1459229">
                  <a:moveTo>
                    <a:pt x="106299" y="1142999"/>
                  </a:moveTo>
                  <a:lnTo>
                    <a:pt x="0" y="1458848"/>
                  </a:lnTo>
                </a:path>
                <a:path w="2286000" h="1459229">
                  <a:moveTo>
                    <a:pt x="348996" y="1142999"/>
                  </a:moveTo>
                  <a:lnTo>
                    <a:pt x="417194" y="1458848"/>
                  </a:lnTo>
                </a:path>
                <a:path w="2286000" h="1459229">
                  <a:moveTo>
                    <a:pt x="523875" y="609599"/>
                  </a:moveTo>
                  <a:lnTo>
                    <a:pt x="228600" y="849248"/>
                  </a:lnTo>
                </a:path>
                <a:path w="2286000" h="1459229">
                  <a:moveTo>
                    <a:pt x="766572" y="609599"/>
                  </a:moveTo>
                  <a:lnTo>
                    <a:pt x="1026922" y="849248"/>
                  </a:lnTo>
                </a:path>
                <a:path w="2286000" h="1459229">
                  <a:moveTo>
                    <a:pt x="1858898" y="609599"/>
                  </a:moveTo>
                  <a:lnTo>
                    <a:pt x="1600199" y="849248"/>
                  </a:lnTo>
                </a:path>
                <a:path w="2286000" h="1459229">
                  <a:moveTo>
                    <a:pt x="2101595" y="609599"/>
                  </a:moveTo>
                  <a:lnTo>
                    <a:pt x="2285745" y="849248"/>
                  </a:lnTo>
                </a:path>
                <a:path w="2286000" h="1459229">
                  <a:moveTo>
                    <a:pt x="1173226" y="0"/>
                  </a:moveTo>
                  <a:lnTo>
                    <a:pt x="646176" y="315848"/>
                  </a:lnTo>
                </a:path>
                <a:path w="2286000" h="1459229">
                  <a:moveTo>
                    <a:pt x="1415795" y="0"/>
                  </a:moveTo>
                  <a:lnTo>
                    <a:pt x="1980945" y="3158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CCE6418C-7023-82BD-D933-7F542F67D796}"/>
                </a:ext>
              </a:extLst>
            </p:cNvPr>
            <p:cNvSpPr/>
            <p:nvPr/>
          </p:nvSpPr>
          <p:spPr>
            <a:xfrm>
              <a:off x="6248399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000B977-BED5-EDA7-1A5F-743EEFEEF696}"/>
                </a:ext>
              </a:extLst>
            </p:cNvPr>
            <p:cNvSpPr/>
            <p:nvPr/>
          </p:nvSpPr>
          <p:spPr>
            <a:xfrm>
              <a:off x="6248399" y="3276600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3">
            <a:extLst>
              <a:ext uri="{FF2B5EF4-FFF2-40B4-BE49-F238E27FC236}">
                <a16:creationId xmlns:a16="http://schemas.microsoft.com/office/drawing/2014/main" id="{F9EDDA14-66E5-A1ED-1027-2A460E5BBD9E}"/>
              </a:ext>
            </a:extLst>
          </p:cNvPr>
          <p:cNvSpPr txBox="1"/>
          <p:nvPr/>
        </p:nvSpPr>
        <p:spPr>
          <a:xfrm>
            <a:off x="7803832" y="251855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0A1AD569-E129-934A-8A41-CA13FBF76E8A}"/>
              </a:ext>
            </a:extLst>
          </p:cNvPr>
          <p:cNvSpPr/>
          <p:nvPr/>
        </p:nvSpPr>
        <p:spPr>
          <a:xfrm>
            <a:off x="6006272" y="3199956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60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22B7-2C04-124A-108A-F06196F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Time Complexity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194FB-26A3-842F-E58D-D90F8D31E3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55600" indent="-342900">
                  <a:spcBef>
                    <a:spcPts val="735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altLang="zh-CN" sz="3200">
                    <a:latin typeface="+mj-lt"/>
                    <a:cs typeface="Arial"/>
                  </a:rPr>
                  <a:t>Naïve considerations:</a:t>
                </a:r>
              </a:p>
              <a:p>
                <a:pPr marL="756285" marR="5080" lvl="1" indent="-287020">
                  <a:lnSpc>
                    <a:spcPct val="101800"/>
                  </a:lnSpc>
                  <a:spcBef>
                    <a:spcPts val="484"/>
                  </a:spcBef>
                  <a:buFont typeface="Arial"/>
                  <a:buChar char="–"/>
                  <a:tabLst>
                    <a:tab pos="756920" algn="l"/>
                  </a:tabLst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/2 </m:t>
                    </m:r>
                  </m:oMath>
                </a14:m>
                <a:r>
                  <a:rPr lang="en-US" altLang="zh-CN" sz="2800">
                    <a:latin typeface="+mj-lt"/>
                    <a:cs typeface="Arial"/>
                  </a:rPr>
                  <a:t>calls to</a:t>
                </a:r>
                <a:r>
                  <a:rPr lang="en-US" altLang="zh-CN" sz="2800">
                    <a:latin typeface="Arial"/>
                    <a:cs typeface="Arial"/>
                  </a:rPr>
                  <a:t> </a:t>
                </a:r>
                <a:r>
                  <a:rPr lang="en-US" altLang="zh-CN" sz="28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PercDown</a:t>
                </a:r>
                <a:r>
                  <a:rPr lang="en-US" altLang="zh-CN" sz="2800">
                    <a:latin typeface="Arial"/>
                    <a:cs typeface="Arial"/>
                  </a:rPr>
                  <a:t>, each takes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Arial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⁡(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Arial"/>
                  <a:cs typeface="Arial"/>
                </a:endParaRPr>
              </a:p>
              <a:p>
                <a:pPr marL="756285" lvl="1" indent="-287020">
                  <a:spcBef>
                    <a:spcPts val="660"/>
                  </a:spcBef>
                  <a:buFont typeface="Arial"/>
                  <a:buChar char="–"/>
                  <a:tabLst>
                    <a:tab pos="756920" algn="l"/>
                    <a:tab pos="3162935" algn="l"/>
                  </a:tabLst>
                </a:pPr>
                <a:r>
                  <a:rPr lang="en-US" altLang="zh-CN" sz="2800">
                    <a:latin typeface="Arial"/>
                    <a:cs typeface="Arial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Arial"/>
                      </a:rPr>
                      <m:t>⋅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Arial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⁡(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Arial"/>
                  <a:cs typeface="Arial"/>
                </a:endParaRPr>
              </a:p>
              <a:p>
                <a:pPr marL="355600" indent="-342900">
                  <a:spcBef>
                    <a:spcPts val="850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altLang="zh-CN" sz="3200">
                    <a:latin typeface="+mj-lt"/>
                    <a:cs typeface="Arial"/>
                  </a:rPr>
                  <a:t>More careful considerations:</a:t>
                </a:r>
              </a:p>
              <a:p>
                <a:pPr marL="756285" lvl="1" indent="-287020">
                  <a:spcBef>
                    <a:spcPts val="715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Only</a:t>
                </a:r>
                <a:r>
                  <a:rPr lang="en-US" altLang="zh-CN" sz="280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194FB-26A3-842F-E58D-D90F8D31E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17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493DF-D34D-4266-C504-FB813A94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3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6612"/>
            <a:ext cx="609942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Analysis of Build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/>
              <p:cNvSpPr txBox="1"/>
              <p:nvPr/>
            </p:nvSpPr>
            <p:spPr>
              <a:xfrm>
                <a:off x="1143001" y="1113772"/>
                <a:ext cx="9399104" cy="453239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63500">
                  <a:spcBef>
                    <a:spcPts val="95"/>
                  </a:spcBef>
                </a:pPr>
                <a:r>
                  <a:rPr lang="en-US" sz="2400">
                    <a:latin typeface="+mj-lt"/>
                    <a:cs typeface="Arial"/>
                  </a:rPr>
                  <a:t>Assume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zh-CN" alt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 = 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h</m:t>
                        </m:r>
                        <m:r>
                          <a:rPr lang="en-US" altLang="zh-CN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+1</m:t>
                        </m:r>
                      </m:sup>
                    </m:sSup>
                    <m:r>
                      <a:rPr lang="en-US" altLang="zh-CN" sz="2400" i="1" baseline="25525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–1 </m:t>
                    </m:r>
                  </m:oMath>
                </a14:m>
                <a:r>
                  <a:rPr lang="en-US" sz="2400">
                    <a:latin typeface="+mj-lt"/>
                    <a:cs typeface="Arial"/>
                  </a:rPr>
                  <a:t>where h is height of the tree</a:t>
                </a:r>
              </a:p>
              <a:p>
                <a:pPr>
                  <a:spcBef>
                    <a:spcPts val="45"/>
                  </a:spcBef>
                </a:pPr>
                <a:endParaRPr lang="en-US" sz="2400">
                  <a:latin typeface="+mj-lt"/>
                  <a:cs typeface="Arial"/>
                </a:endParaRPr>
              </a:p>
              <a:p>
                <a:pPr marL="464184" indent="-287020">
                  <a:buChar char="–"/>
                  <a:tabLst>
                    <a:tab pos="464820" algn="l"/>
                    <a:tab pos="6620509" algn="l"/>
                  </a:tabLst>
                </a:pPr>
                <a:r>
                  <a:rPr lang="en-US" sz="2400">
                    <a:latin typeface="+mj-lt"/>
                    <a:cs typeface="Arial"/>
                  </a:rPr>
                  <a:t>Thus, level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h</m:t>
                    </m:r>
                  </m:oMath>
                </a14:m>
                <a:r>
                  <a:rPr lang="en-US" sz="2400">
                    <a:latin typeface="+mj-lt"/>
                    <a:cs typeface="Arial"/>
                  </a:rPr>
                  <a:t>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400" baseline="24305">
                    <a:latin typeface="+mj-lt"/>
                    <a:cs typeface="Arial"/>
                  </a:rPr>
                  <a:t> </a:t>
                </a:r>
                <a:r>
                  <a:rPr lang="en-US" sz="2400">
                    <a:latin typeface="+mj-lt"/>
                    <a:cs typeface="Arial"/>
                  </a:rPr>
                  <a:t>nodes but there is nothing to </a:t>
                </a:r>
                <a:r>
                  <a:rPr lang="en-US" sz="24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PercDown</a:t>
                </a:r>
                <a:endParaRPr lang="en-US" sz="24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64184" indent="-287020">
                  <a:spcBef>
                    <a:spcPts val="290"/>
                  </a:spcBef>
                  <a:buChar char="–"/>
                  <a:tabLst>
                    <a:tab pos="464820" algn="l"/>
                  </a:tabLst>
                </a:pPr>
                <a:r>
                  <a:rPr lang="en-US" sz="2400">
                    <a:latin typeface="+mj-lt"/>
                    <a:cs typeface="Arial"/>
                  </a:rPr>
                  <a:t>At level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−1</m:t>
                    </m:r>
                  </m:oMath>
                </a14:m>
                <a:r>
                  <a:rPr lang="en-US" sz="2400">
                    <a:latin typeface="+mj-lt"/>
                    <a:cs typeface="Arial"/>
                  </a:rPr>
                  <a:t>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Arial"/>
                          </a:rPr>
                          <m:t>h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baseline="24305">
                    <a:latin typeface="+mj-lt"/>
                    <a:cs typeface="Arial"/>
                  </a:rPr>
                  <a:t> </a:t>
                </a:r>
                <a:r>
                  <a:rPr lang="en-US" sz="2400">
                    <a:latin typeface="+mj-lt"/>
                    <a:cs typeface="Arial"/>
                  </a:rPr>
                  <a:t>nodes, each might percolate down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</m:oMath>
                </a14:m>
                <a:r>
                  <a:rPr lang="en-US" sz="2400">
                    <a:latin typeface="+mj-lt"/>
                    <a:cs typeface="Arial"/>
                  </a:rPr>
                  <a:t> level</a:t>
                </a:r>
              </a:p>
              <a:p>
                <a:pPr marL="464184" indent="-287020">
                  <a:spcBef>
                    <a:spcPts val="285"/>
                  </a:spcBef>
                  <a:buChar char="–"/>
                  <a:tabLst>
                    <a:tab pos="464820" algn="l"/>
                  </a:tabLst>
                </a:pPr>
                <a:r>
                  <a:rPr lang="en-US" sz="2400">
                    <a:latin typeface="+mj-lt"/>
                    <a:cs typeface="Arial"/>
                  </a:rPr>
                  <a:t>At level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𝑗</m:t>
                    </m:r>
                  </m:oMath>
                </a14:m>
                <a:r>
                  <a:rPr lang="en-US" sz="2400">
                    <a:latin typeface="+mj-lt"/>
                    <a:cs typeface="Arial"/>
                  </a:rPr>
                  <a:t>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/>
                          </a:rPr>
                          <m:t>h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2400">
                    <a:latin typeface="+mj-lt"/>
                    <a:cs typeface="Arial"/>
                  </a:rPr>
                  <a:t> nodes, each might percolate down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𝑗</m:t>
                    </m:r>
                  </m:oMath>
                </a14:m>
                <a:r>
                  <a:rPr lang="en-US" sz="2400">
                    <a:latin typeface="+mj-lt"/>
                    <a:cs typeface="Arial"/>
                  </a:rPr>
                  <a:t> levels</a:t>
                </a:r>
              </a:p>
              <a:p>
                <a:pPr>
                  <a:lnSpc>
                    <a:spcPct val="100000"/>
                  </a:lnSpc>
                </a:pPr>
                <a:endParaRPr lang="en-US" sz="2400">
                  <a:latin typeface="+mj-lt"/>
                  <a:cs typeface="Arial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Arial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h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𝑗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>
                  <a:latin typeface="+mj-lt"/>
                  <a:cs typeface="Arial"/>
                </a:endParaRPr>
              </a:p>
              <a:p>
                <a:pPr marL="427355"/>
                <a:endParaRPr lang="en-US" sz="2400">
                  <a:solidFill>
                    <a:srgbClr val="0000FF"/>
                  </a:solidFill>
                  <a:latin typeface="+mj-lt"/>
                  <a:cs typeface="Arial"/>
                </a:endParaRPr>
              </a:p>
              <a:p>
                <a:pPr marL="427355"/>
                <a:r>
                  <a:rPr lang="en-US" sz="2400">
                    <a:solidFill>
                      <a:srgbClr val="0000FF"/>
                    </a:solidFill>
                    <a:latin typeface="+mj-lt"/>
                    <a:cs typeface="Arial"/>
                  </a:rPr>
                  <a:t>Total Time </a:t>
                </a:r>
                <a:r>
                  <a:rPr lang="en-US" sz="2400">
                    <a:latin typeface="+mj-lt"/>
                    <a:cs typeface="Arial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sz="2400">
                  <a:latin typeface="+mj-lt"/>
                  <a:cs typeface="Arial"/>
                </a:endParaRPr>
              </a:p>
              <a:p>
                <a:pPr marL="427355"/>
                <a:endParaRPr sz="2400">
                  <a:latin typeface="+mj-lt"/>
                  <a:cs typeface="Arial"/>
                </a:endParaRPr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1" y="1113772"/>
                <a:ext cx="9399104" cy="4532395"/>
              </a:xfrm>
              <a:prstGeom prst="rect">
                <a:avLst/>
              </a:prstGeom>
              <a:blipFill>
                <a:blip r:embed="rId2"/>
                <a:stretch>
                  <a:fillRect l="-1363" t="-1750" r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226-79C7-8809-956D-1568E92A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Other Heap Operations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105989-486C-AAA2-A3AE-3C8D8B241E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55600" marR="664845" indent="-343535">
                  <a:spcBef>
                    <a:spcPts val="95"/>
                  </a:spcBef>
                  <a:buChar char="•"/>
                  <a:tabLst>
                    <a:tab pos="355600" algn="l"/>
                    <a:tab pos="356235" algn="l"/>
                  </a:tabLst>
                </a:pPr>
                <a:r>
                  <a:rPr lang="en-US" altLang="zh-CN" sz="2800">
                    <a:solidFill>
                      <a:srgbClr val="C0504D"/>
                    </a:solidFill>
                    <a:latin typeface="+mj-lt"/>
                    <a:cs typeface="Arial"/>
                  </a:rPr>
                  <a:t>Find(X, H): </a:t>
                </a:r>
                <a:r>
                  <a:rPr lang="en-US" altLang="zh-CN" sz="2800">
                    <a:latin typeface="+mj-lt"/>
                    <a:cs typeface="Arial"/>
                  </a:rPr>
                  <a:t>Find the element X in heap H of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</m:oMath>
                </a14:m>
                <a:r>
                  <a:rPr lang="en-US" altLang="zh-CN" sz="2800">
                    <a:latin typeface="+mj-lt"/>
                    <a:cs typeface="Arial"/>
                  </a:rPr>
                  <a:t> elements</a:t>
                </a:r>
              </a:p>
              <a:p>
                <a:pPr marL="756285" lvl="1" indent="-287020">
                  <a:spcBef>
                    <a:spcPts val="670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What is the running time?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pPr marL="355600" indent="-343535">
                  <a:spcBef>
                    <a:spcPts val="675"/>
                  </a:spcBef>
                  <a:buChar char="•"/>
                  <a:tabLst>
                    <a:tab pos="355600" algn="l"/>
                    <a:tab pos="356235" algn="l"/>
                  </a:tabLst>
                </a:pPr>
                <a:r>
                  <a:rPr lang="en-US" altLang="zh-CN" sz="2800" err="1">
                    <a:solidFill>
                      <a:srgbClr val="C0504D"/>
                    </a:solidFill>
                    <a:latin typeface="+mj-lt"/>
                    <a:cs typeface="Arial"/>
                  </a:rPr>
                  <a:t>FindMax</a:t>
                </a:r>
                <a:r>
                  <a:rPr lang="en-US" altLang="zh-CN" sz="2800">
                    <a:solidFill>
                      <a:srgbClr val="C0504D"/>
                    </a:solidFill>
                    <a:latin typeface="+mj-lt"/>
                    <a:cs typeface="Arial"/>
                  </a:rPr>
                  <a:t>(H): </a:t>
                </a:r>
                <a:r>
                  <a:rPr lang="en-US" altLang="zh-CN" sz="2800">
                    <a:latin typeface="+mj-lt"/>
                    <a:cs typeface="Arial"/>
                  </a:rPr>
                  <a:t>Find the maximum element in H</a:t>
                </a:r>
              </a:p>
              <a:p>
                <a:pPr marL="355600" indent="-343535">
                  <a:spcBef>
                    <a:spcPts val="675"/>
                  </a:spcBef>
                  <a:buChar char="•"/>
                  <a:tabLst>
                    <a:tab pos="355600" algn="l"/>
                    <a:tab pos="356235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Where </a:t>
                </a:r>
                <a:r>
                  <a:rPr lang="en-US" altLang="zh-CN" sz="2800" err="1">
                    <a:latin typeface="+mj-lt"/>
                    <a:cs typeface="Arial"/>
                  </a:rPr>
                  <a:t>FindMin</a:t>
                </a:r>
                <a:r>
                  <a:rPr lang="en-US" altLang="zh-CN" sz="2800">
                    <a:latin typeface="+mj-lt"/>
                    <a:cs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(1)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pPr marL="756285" lvl="1" indent="-287020">
                  <a:spcBef>
                    <a:spcPts val="670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What is the running time?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pPr marL="355600" marR="5080" indent="-343535">
                  <a:spcBef>
                    <a:spcPts val="670"/>
                  </a:spcBef>
                  <a:buChar char="•"/>
                  <a:tabLst>
                    <a:tab pos="355600" algn="l"/>
                    <a:tab pos="356235" algn="l"/>
                  </a:tabLst>
                </a:pPr>
                <a:r>
                  <a:rPr lang="en-US" altLang="zh-CN" sz="2800">
                    <a:solidFill>
                      <a:srgbClr val="FF0000"/>
                    </a:solidFill>
                    <a:latin typeface="+mj-lt"/>
                    <a:cs typeface="Arial"/>
                  </a:rPr>
                  <a:t>We sacrificed performance of these operations in order to get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(1) </m:t>
                    </m:r>
                  </m:oMath>
                </a14:m>
                <a:r>
                  <a:rPr lang="en-US" altLang="zh-CN" sz="2800">
                    <a:solidFill>
                      <a:srgbClr val="FF0000"/>
                    </a:solidFill>
                    <a:latin typeface="+mj-lt"/>
                    <a:cs typeface="Arial"/>
                  </a:rPr>
                  <a:t>performance for </a:t>
                </a:r>
                <a:r>
                  <a:rPr lang="en-US" altLang="zh-CN" sz="2800" err="1">
                    <a:solidFill>
                      <a:srgbClr val="FF0000"/>
                    </a:solidFill>
                    <a:latin typeface="+mj-lt"/>
                    <a:cs typeface="Arial"/>
                  </a:rPr>
                  <a:t>FindMin</a:t>
                </a:r>
                <a:endParaRPr lang="en-US" altLang="zh-CN" sz="2800">
                  <a:latin typeface="+mj-lt"/>
                  <a:cs typeface="Arial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105989-486C-AAA2-A3AE-3C8D8B241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28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9780A-9CBB-FB9B-D778-8ACAB03F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5570-8C47-CC61-7F81-88553FB6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Other Heap Operations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B8E84-232E-05E1-E9F1-12F9A56D13A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55600" marR="5080" indent="-343535">
                  <a:spcBef>
                    <a:spcPts val="105"/>
                  </a:spcBef>
                  <a:buChar char="•"/>
                  <a:tabLst>
                    <a:tab pos="355600" algn="l"/>
                    <a:tab pos="356235" algn="l"/>
                  </a:tabLst>
                </a:pPr>
                <a:r>
                  <a:rPr lang="en-US" altLang="zh-CN" sz="2800" err="1">
                    <a:latin typeface="+mj-lt"/>
                    <a:cs typeface="Arial"/>
                  </a:rPr>
                  <a:t>DecreaseKey</a:t>
                </a:r>
                <a:r>
                  <a:rPr lang="en-US" altLang="zh-CN" sz="2800">
                    <a:latin typeface="+mj-lt"/>
                    <a:cs typeface="Arial"/>
                  </a:rPr>
                  <a:t>(P,Δ,H): Decrease the key value of node at position P by a positive amount Δ, e.g., to increase priority</a:t>
                </a:r>
              </a:p>
              <a:p>
                <a:pPr marL="756285" lvl="1" indent="-287020">
                  <a:spcBef>
                    <a:spcPts val="690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First, subtract Δ from current value at P</a:t>
                </a:r>
              </a:p>
              <a:p>
                <a:pPr marL="756285" lvl="1" indent="-287020">
                  <a:spcBef>
                    <a:spcPts val="675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Heap order property may be violated</a:t>
                </a:r>
              </a:p>
              <a:p>
                <a:pPr marL="756285" lvl="1" indent="-287020">
                  <a:spcBef>
                    <a:spcPts val="670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so percolate up to fix</a:t>
                </a:r>
              </a:p>
              <a:p>
                <a:pPr marL="756285" lvl="1" indent="-287020">
                  <a:spcBef>
                    <a:spcPts val="675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Running Time: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B8E84-232E-05E1-E9F1-12F9A56D13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28" t="-2083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8FB29-B44F-464D-44EC-839DECF5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F13-AF5D-48AD-9B4C-D0137F9E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0EA8-A332-4418-8A5A-C9059809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D5CD8-2A4A-A186-B2C0-D5FCC33F47A1}"/>
              </a:ext>
            </a:extLst>
          </p:cNvPr>
          <p:cNvSpPr/>
          <p:nvPr/>
        </p:nvSpPr>
        <p:spPr>
          <a:xfrm>
            <a:off x="4596551" y="29082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617EA2-F76C-04A4-0A6F-7B1E802CCD38}"/>
              </a:ext>
            </a:extLst>
          </p:cNvPr>
          <p:cNvSpPr/>
          <p:nvPr/>
        </p:nvSpPr>
        <p:spPr>
          <a:xfrm>
            <a:off x="8422475" y="549552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88C96-1443-EF37-93DF-BC1FD9968954}"/>
              </a:ext>
            </a:extLst>
          </p:cNvPr>
          <p:cNvSpPr/>
          <p:nvPr/>
        </p:nvSpPr>
        <p:spPr>
          <a:xfrm>
            <a:off x="4584041" y="424675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AB33F7-0260-C9CC-7EE2-97ABAAA462FC}"/>
              </a:ext>
            </a:extLst>
          </p:cNvPr>
          <p:cNvSpPr/>
          <p:nvPr/>
        </p:nvSpPr>
        <p:spPr>
          <a:xfrm>
            <a:off x="7589962" y="430124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D61081-F81F-7B39-BB59-4FC29A1E7A2A}"/>
              </a:ext>
            </a:extLst>
          </p:cNvPr>
          <p:cNvSpPr/>
          <p:nvPr/>
        </p:nvSpPr>
        <p:spPr>
          <a:xfrm>
            <a:off x="5863519" y="507926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908C0C-6B6D-0DEA-B3C3-BEB94890B9B6}"/>
              </a:ext>
            </a:extLst>
          </p:cNvPr>
          <p:cNvSpPr/>
          <p:nvPr/>
        </p:nvSpPr>
        <p:spPr>
          <a:xfrm>
            <a:off x="3372804" y="284088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FBA6B8-7213-959C-DA82-F6F6084A1593}"/>
              </a:ext>
            </a:extLst>
          </p:cNvPr>
          <p:cNvSpPr/>
          <p:nvPr/>
        </p:nvSpPr>
        <p:spPr>
          <a:xfrm>
            <a:off x="6511788" y="3165731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CAA8B4-968E-471B-3E50-CAE6F06C1328}"/>
              </a:ext>
            </a:extLst>
          </p:cNvPr>
          <p:cNvCxnSpPr/>
          <p:nvPr/>
        </p:nvCxnSpPr>
        <p:spPr>
          <a:xfrm>
            <a:off x="5608763" y="3434271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746B25-E064-CE4E-ED8E-4427FBABB7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/>
              <a:t>A BST is a binary tree so that: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LEFT descendant of a node has key less than that node.</a:t>
            </a:r>
          </a:p>
          <a:p>
            <a:pPr lvl="1"/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Every RIGHT descendant of a node has key larger than that node.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03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10716 -0.0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2.96296E-6 L -0.56484 -0.068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34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7 L -0.1474 0.228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103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3401 -0.170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768D-EA0C-AB0A-2270-045857BF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Other Heap Operations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100433-EBCE-6B11-B9E9-5B1D5EA50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55600" marR="5080" indent="-343535">
                  <a:spcBef>
                    <a:spcPts val="105"/>
                  </a:spcBef>
                  <a:buChar char="•"/>
                  <a:tabLst>
                    <a:tab pos="355600" algn="l"/>
                    <a:tab pos="356235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Delete(P,H): E.g. Delete a job waiting in queue that has been preemptively terminated by user</a:t>
                </a:r>
              </a:p>
              <a:p>
                <a:pPr marL="756285" marR="9525" lvl="1" indent="-287020">
                  <a:spcBef>
                    <a:spcPts val="770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Use </a:t>
                </a:r>
                <a:r>
                  <a:rPr lang="en-US" altLang="zh-CN" sz="2800" err="1">
                    <a:latin typeface="+mj-lt"/>
                    <a:cs typeface="Arial"/>
                  </a:rPr>
                  <a:t>DecreaseKey</a:t>
                </a:r>
                <a:r>
                  <a:rPr lang="en-US" altLang="zh-CN" sz="2800">
                    <a:latin typeface="+mj-lt"/>
                    <a:cs typeface="Arial"/>
                  </a:rPr>
                  <a:t>(P, Δ,H) followed by </a:t>
                </a:r>
                <a:r>
                  <a:rPr lang="en-US" altLang="zh-CN" sz="2800" err="1">
                    <a:latin typeface="+mj-lt"/>
                    <a:cs typeface="Arial"/>
                  </a:rPr>
                  <a:t>DeleteMin</a:t>
                </a:r>
                <a:endParaRPr lang="en-US" altLang="zh-CN" sz="2800">
                  <a:latin typeface="+mj-lt"/>
                  <a:cs typeface="Arial"/>
                </a:endParaRPr>
              </a:p>
              <a:p>
                <a:pPr marL="756285" lvl="1" indent="-287020">
                  <a:spcBef>
                    <a:spcPts val="770"/>
                  </a:spcBef>
                  <a:buChar char="–"/>
                  <a:tabLst>
                    <a:tab pos="756920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Running Time: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pPr marL="756285" lvl="1" indent="-287020">
                  <a:spcBef>
                    <a:spcPts val="770"/>
                  </a:spcBef>
                  <a:buChar char="–"/>
                  <a:tabLst>
                    <a:tab pos="756920" algn="l"/>
                  </a:tabLst>
                </a:pPr>
                <a:endParaRPr lang="en-US" altLang="zh-CN" sz="2800">
                  <a:latin typeface="+mj-lt"/>
                  <a:cs typeface="Arial"/>
                </a:endParaRPr>
              </a:p>
              <a:p>
                <a:pPr marL="469900" marR="5080" indent="-457834">
                  <a:spcBef>
                    <a:spcPts val="105"/>
                  </a:spcBef>
                  <a:buChar char="•"/>
                  <a:tabLst>
                    <a:tab pos="469900" algn="l"/>
                    <a:tab pos="470534" algn="l"/>
                  </a:tabLst>
                </a:pPr>
                <a:r>
                  <a:rPr lang="en-US" altLang="zh-CN">
                    <a:latin typeface="+mj-lt"/>
                    <a:cs typeface="Arial"/>
                  </a:rPr>
                  <a:t>Merge(H1,H2): Merge two heaps H1 and H2 of size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altLang="zh-CN">
                    <a:latin typeface="+mj-lt"/>
                    <a:cs typeface="Arial"/>
                  </a:rPr>
                  <a:t>. H1 and H2 are stored in two arrays.</a:t>
                </a:r>
              </a:p>
              <a:p>
                <a:pPr marL="850900" lvl="1" indent="-381635">
                  <a:spcBef>
                    <a:spcPts val="690"/>
                  </a:spcBef>
                  <a:buChar char="–"/>
                  <a:tabLst>
                    <a:tab pos="850900" algn="l"/>
                    <a:tab pos="851535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Can do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r>
                  <a:rPr lang="en-US" altLang="zh-CN" sz="2800">
                    <a:latin typeface="+mj-lt"/>
                    <a:cs typeface="Arial"/>
                  </a:rPr>
                  <a:t>Insert operations: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r>
                  <a:rPr lang="en-US" altLang="zh-CN" sz="2800">
                    <a:latin typeface="+mj-lt"/>
                    <a:cs typeface="Arial"/>
                  </a:rPr>
                  <a:t>time</a:t>
                </a:r>
              </a:p>
              <a:p>
                <a:pPr marL="850900" marR="959485" lvl="1" indent="-381000">
                  <a:spcBef>
                    <a:spcPts val="670"/>
                  </a:spcBef>
                  <a:buChar char="–"/>
                  <a:tabLst>
                    <a:tab pos="850900" algn="l"/>
                    <a:tab pos="851535" algn="l"/>
                    <a:tab pos="2588895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Better: Copy H2 at the end of H1 and use </a:t>
                </a:r>
                <a:r>
                  <a:rPr lang="en-US" altLang="zh-CN" sz="28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BuildHeap</a:t>
                </a:r>
                <a:r>
                  <a:rPr lang="en-US" altLang="zh-CN" sz="2800">
                    <a:latin typeface="+mj-lt"/>
                    <a:cs typeface="Arial"/>
                  </a:rPr>
                  <a:t>.	Running Time: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endParaRPr lang="zh-CN" altLang="en-US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100433-EBCE-6B11-B9E9-5B1D5EA50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28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292BF-B922-63C8-57C0-2E6884D8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BC35-E06C-6956-07CE-76817C68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Other Heap Operations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DBEE9-513C-AD90-395B-E7D0EA3D09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69900" marR="5080" indent="-457834">
                  <a:spcBef>
                    <a:spcPts val="105"/>
                  </a:spcBef>
                  <a:buChar char="•"/>
                  <a:tabLst>
                    <a:tab pos="469900" algn="l"/>
                    <a:tab pos="470534" algn="l"/>
                  </a:tabLst>
                </a:pPr>
                <a:r>
                  <a:rPr lang="en-US" altLang="zh-CN" sz="3200">
                    <a:latin typeface="+mj-lt"/>
                    <a:cs typeface="Arial"/>
                  </a:rPr>
                  <a:t>Merge(H1,H2): Merge two heaps H1 and H2 of size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altLang="zh-CN" sz="3200">
                    <a:latin typeface="+mj-lt"/>
                    <a:cs typeface="Arial"/>
                  </a:rPr>
                  <a:t>. H1 and H2 are stored in two arrays.</a:t>
                </a:r>
              </a:p>
              <a:p>
                <a:pPr marL="850900" lvl="1" indent="-381635">
                  <a:spcBef>
                    <a:spcPts val="690"/>
                  </a:spcBef>
                  <a:buChar char="–"/>
                  <a:tabLst>
                    <a:tab pos="850900" algn="l"/>
                    <a:tab pos="851535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Can do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r>
                  <a:rPr lang="en-US" altLang="zh-CN" sz="2800">
                    <a:latin typeface="+mj-lt"/>
                    <a:cs typeface="Arial"/>
                  </a:rPr>
                  <a:t>Insert operations: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r>
                  <a:rPr lang="en-US" altLang="zh-CN" sz="2800">
                    <a:latin typeface="+mj-lt"/>
                    <a:cs typeface="Arial"/>
                  </a:rPr>
                  <a:t>time</a:t>
                </a:r>
              </a:p>
              <a:p>
                <a:pPr marL="850900" marR="959485" lvl="1" indent="-381000">
                  <a:spcBef>
                    <a:spcPts val="670"/>
                  </a:spcBef>
                  <a:buChar char="–"/>
                  <a:tabLst>
                    <a:tab pos="850900" algn="l"/>
                    <a:tab pos="851535" algn="l"/>
                    <a:tab pos="2588895" algn="l"/>
                  </a:tabLst>
                </a:pPr>
                <a:r>
                  <a:rPr lang="en-US" altLang="zh-CN" sz="2800">
                    <a:latin typeface="+mj-lt"/>
                    <a:cs typeface="Arial"/>
                  </a:rPr>
                  <a:t>Better: Copy H2 at the end of H1 and use </a:t>
                </a:r>
                <a:r>
                  <a:rPr lang="en-US" altLang="zh-CN" sz="28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BuildHeap</a:t>
                </a:r>
                <a:r>
                  <a:rPr lang="en-US" altLang="zh-CN" sz="2800">
                    <a:latin typeface="+mj-lt"/>
                    <a:cs typeface="Arial"/>
                  </a:rPr>
                  <a:t>.	Running Time: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+mj-lt"/>
                  <a:cs typeface="Arial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DBEE9-513C-AD90-395B-E7D0EA3D0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17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C4BAB-FF79-B25A-EE14-0E7022C1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6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CFD0-14F0-1D85-8B7A-29414EC0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Heap Sort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CF005-2155-0DB0-A551-E876E5BC78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792" y="1005659"/>
            <a:ext cx="10515600" cy="4680000"/>
          </a:xfrm>
        </p:spPr>
        <p:txBody>
          <a:bodyPr/>
          <a:lstStyle/>
          <a:p>
            <a:r>
              <a:rPr lang="en-US" altLang="zh-CN" sz="2800">
                <a:latin typeface="+mj-lt"/>
                <a:cs typeface="Arial"/>
              </a:rPr>
              <a:t>Idea</a:t>
            </a:r>
            <a:r>
              <a:rPr lang="en-US" altLang="zh-CN" sz="2800">
                <a:latin typeface="Arial"/>
                <a:cs typeface="Arial"/>
              </a:rPr>
              <a:t>: </a:t>
            </a:r>
            <a:r>
              <a:rPr lang="en-US" altLang="zh-CN" sz="2800" err="1">
                <a:latin typeface="Courier New"/>
                <a:cs typeface="Courier New"/>
              </a:rPr>
              <a:t>buildHeap</a:t>
            </a:r>
            <a:r>
              <a:rPr lang="en-US" altLang="zh-CN">
                <a:latin typeface="+mj-lt"/>
                <a:cs typeface="Courier New"/>
              </a:rPr>
              <a:t> </a:t>
            </a:r>
            <a:r>
              <a:rPr lang="en-US" altLang="zh-CN" sz="2800">
                <a:latin typeface="+mj-lt"/>
                <a:cs typeface="Arial"/>
              </a:rPr>
              <a:t>then call </a:t>
            </a:r>
            <a:r>
              <a:rPr lang="en-US" altLang="zh-CN" sz="2800" err="1">
                <a:latin typeface="Courier New"/>
                <a:cs typeface="Courier New"/>
              </a:rPr>
              <a:t>deleteMin</a:t>
            </a:r>
            <a:r>
              <a:rPr lang="en-US" altLang="zh-CN" sz="2800">
                <a:latin typeface="+mj-lt"/>
                <a:cs typeface="Courier New"/>
              </a:rPr>
              <a:t> </a:t>
            </a:r>
            <a:r>
              <a:rPr lang="en-US" altLang="zh-CN" sz="2800" i="1">
                <a:latin typeface="+mj-lt"/>
                <a:cs typeface="Arial"/>
              </a:rPr>
              <a:t>n </a:t>
            </a:r>
            <a:r>
              <a:rPr lang="en-US" altLang="zh-CN" sz="2800">
                <a:latin typeface="+mj-lt"/>
                <a:cs typeface="Arial"/>
              </a:rPr>
              <a:t>times</a:t>
            </a:r>
          </a:p>
          <a:p>
            <a:pPr marL="0" indent="0">
              <a:buNone/>
            </a:pPr>
            <a:endParaRPr lang="en-US" altLang="zh-CN">
              <a:latin typeface="+mj-lt"/>
              <a:cs typeface="Arial"/>
            </a:endParaRPr>
          </a:p>
          <a:p>
            <a:endParaRPr lang="en-US" altLang="zh-CN" sz="2800">
              <a:latin typeface="Arial"/>
              <a:cs typeface="Arial"/>
            </a:endParaRPr>
          </a:p>
          <a:p>
            <a:endParaRPr lang="en-US" altLang="zh-CN">
              <a:latin typeface="Arial"/>
              <a:cs typeface="Arial"/>
            </a:endParaRPr>
          </a:p>
          <a:p>
            <a:endParaRPr lang="en-US" altLang="zh-CN">
              <a:latin typeface="Arial"/>
              <a:cs typeface="Arial"/>
            </a:endParaRPr>
          </a:p>
          <a:p>
            <a:r>
              <a:rPr lang="en-US" altLang="zh-CN" sz="2800">
                <a:latin typeface="Arial"/>
                <a:cs typeface="Arial"/>
              </a:rPr>
              <a:t>Runtime? </a:t>
            </a:r>
          </a:p>
          <a:p>
            <a:pPr lvl="1"/>
            <a:r>
              <a:rPr lang="en-US" altLang="zh-CN">
                <a:latin typeface="Arial"/>
                <a:cs typeface="Arial"/>
              </a:rPr>
              <a:t>Best-case </a:t>
            </a:r>
            <a:r>
              <a:rPr lang="en-US" altLang="zh-CN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  <a:endParaRPr lang="en-US" altLang="zh-CN"/>
          </a:p>
          <a:p>
            <a:pPr lvl="1"/>
            <a:r>
              <a:rPr lang="en-US" altLang="zh-CN" sz="2400">
                <a:latin typeface="Arial"/>
                <a:cs typeface="Arial"/>
              </a:rPr>
              <a:t>Worst-case   </a:t>
            </a:r>
            <a:r>
              <a:rPr lang="en-US" altLang="zh-CN" sz="24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</a:p>
          <a:p>
            <a:pPr lvl="1"/>
            <a:r>
              <a:rPr lang="en-US" altLang="zh-CN" sz="2400">
                <a:latin typeface="Arial"/>
                <a:cs typeface="Arial"/>
              </a:rPr>
              <a:t>Average-case </a:t>
            </a:r>
            <a:r>
              <a:rPr lang="en-US" altLang="zh-CN" sz="24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  <a:endParaRPr lang="en-US" altLang="zh-CN" u="sng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r>
              <a:rPr lang="en-US" altLang="zh-CN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Stable? </a:t>
            </a:r>
            <a:r>
              <a:rPr lang="en-US" altLang="zh-CN" sz="28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</a:p>
          <a:p>
            <a:r>
              <a:rPr lang="en-US" altLang="zh-CN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In-place? </a:t>
            </a:r>
            <a:r>
              <a:rPr lang="en-US" altLang="zh-CN" sz="28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B8BF7-BF7A-3147-35F2-0D806D8B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2BC2A-B1A3-9F97-7547-FD1AE93C149F}"/>
              </a:ext>
            </a:extLst>
          </p:cNvPr>
          <p:cNvGrpSpPr/>
          <p:nvPr/>
        </p:nvGrpSpPr>
        <p:grpSpPr>
          <a:xfrm>
            <a:off x="1053275" y="1596453"/>
            <a:ext cx="4721340" cy="1612357"/>
            <a:chOff x="6822611" y="3074129"/>
            <a:chExt cx="4721340" cy="1612357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653C055-EABB-25D2-3F36-B4DA7057923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2611" y="3074129"/>
              <a:ext cx="4721340" cy="1612357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50C328D1-AF8B-FD73-997D-B1FC6204E6E0}"/>
                </a:ext>
              </a:extLst>
            </p:cNvPr>
            <p:cNvSpPr/>
            <p:nvPr/>
          </p:nvSpPr>
          <p:spPr>
            <a:xfrm>
              <a:off x="6860706" y="3074129"/>
              <a:ext cx="4645660" cy="1536700"/>
            </a:xfrm>
            <a:custGeom>
              <a:avLst/>
              <a:gdLst/>
              <a:ahLst/>
              <a:cxnLst/>
              <a:rect l="l" t="t" r="r" b="b"/>
              <a:pathLst>
                <a:path w="4645659" h="1536700">
                  <a:moveTo>
                    <a:pt x="4645151" y="0"/>
                  </a:moveTo>
                  <a:lnTo>
                    <a:pt x="0" y="0"/>
                  </a:lnTo>
                  <a:lnTo>
                    <a:pt x="0" y="1536191"/>
                  </a:lnTo>
                  <a:lnTo>
                    <a:pt x="4645151" y="1536191"/>
                  </a:lnTo>
                  <a:lnTo>
                    <a:pt x="464515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52705" marR="1060450" indent="0">
                <a:lnSpc>
                  <a:spcPct val="110000"/>
                </a:lnSpc>
                <a:spcBef>
                  <a:spcPts val="440"/>
                </a:spcBef>
                <a:buNone/>
              </a:pPr>
              <a:r>
                <a:rPr lang="en-US" altLang="zh-CN" sz="1800"/>
                <a:t>input</a:t>
              </a:r>
              <a:r>
                <a:rPr lang="en-US" altLang="zh-CN" sz="1800" spc="-25"/>
                <a:t> </a:t>
              </a:r>
              <a:r>
                <a:rPr lang="en-US" altLang="zh-CN" sz="1800"/>
                <a:t>=</a:t>
              </a:r>
              <a:r>
                <a:rPr lang="en-US" altLang="zh-CN" sz="1800" spc="-25"/>
                <a:t> </a:t>
              </a:r>
              <a:r>
                <a:rPr lang="en-US" altLang="zh-CN" sz="1800" spc="-10" err="1"/>
                <a:t>buildHeap</a:t>
              </a:r>
              <a:r>
                <a:rPr lang="en-US" altLang="zh-CN" sz="1800" spc="-10"/>
                <a:t>(...);</a:t>
              </a:r>
              <a:br>
                <a:rPr lang="en-US" altLang="zh-CN" sz="1800" spc="-10"/>
              </a:br>
              <a:r>
                <a:rPr lang="en-US" altLang="zh-CN" sz="1800"/>
                <a:t>output</a:t>
              </a:r>
              <a:r>
                <a:rPr lang="en-US" altLang="zh-CN" sz="1800" spc="-25"/>
                <a:t> </a:t>
              </a:r>
              <a:r>
                <a:rPr lang="en-US" altLang="zh-CN" sz="1800"/>
                <a:t>=</a:t>
              </a:r>
              <a:r>
                <a:rPr lang="en-US" altLang="zh-CN" sz="1800" spc="-30"/>
                <a:t> </a:t>
              </a:r>
              <a:r>
                <a:rPr lang="en-US" altLang="zh-CN" sz="1800"/>
                <a:t>new</a:t>
              </a:r>
              <a:r>
                <a:rPr lang="en-US" altLang="zh-CN" sz="1800" spc="-25"/>
                <a:t> </a:t>
              </a:r>
              <a:r>
                <a:rPr lang="en-US" altLang="zh-CN" sz="1800" spc="-20"/>
                <a:t>E[n];</a:t>
              </a:r>
              <a:br>
                <a:rPr lang="en-US" altLang="zh-CN" sz="1800" spc="-20"/>
              </a:br>
              <a:r>
                <a:rPr lang="en-US" altLang="zh-CN" sz="1800"/>
                <a:t>for</a:t>
              </a:r>
              <a:r>
                <a:rPr lang="en-US" altLang="zh-CN" sz="1800" spc="-15"/>
                <a:t> </a:t>
              </a:r>
              <a:r>
                <a:rPr lang="en-US" altLang="zh-CN" sz="1800"/>
                <a:t>(int</a:t>
              </a:r>
              <a:r>
                <a:rPr lang="en-US" altLang="zh-CN" sz="1800" spc="-10"/>
                <a:t> </a:t>
              </a:r>
              <a:r>
                <a:rPr lang="en-US" altLang="zh-CN" sz="1800" err="1"/>
                <a:t>i</a:t>
              </a:r>
              <a:r>
                <a:rPr lang="en-US" altLang="zh-CN" sz="1800" spc="-20"/>
                <a:t> </a:t>
              </a:r>
              <a:r>
                <a:rPr lang="en-US" altLang="zh-CN" sz="1800"/>
                <a:t>=</a:t>
              </a:r>
              <a:r>
                <a:rPr lang="en-US" altLang="zh-CN" sz="1800" spc="-10"/>
                <a:t> </a:t>
              </a:r>
              <a:r>
                <a:rPr lang="en-US" altLang="zh-CN" sz="1800"/>
                <a:t>0;</a:t>
              </a:r>
              <a:r>
                <a:rPr lang="en-US" altLang="zh-CN" sz="1800" spc="-20"/>
                <a:t> </a:t>
              </a:r>
              <a:r>
                <a:rPr lang="en-US" altLang="zh-CN" sz="1800" err="1"/>
                <a:t>i</a:t>
              </a:r>
              <a:r>
                <a:rPr lang="en-US" altLang="zh-CN" sz="1800" spc="-10"/>
                <a:t> </a:t>
              </a:r>
              <a:r>
                <a:rPr lang="en-US" altLang="zh-CN" sz="1800"/>
                <a:t>&lt;</a:t>
              </a:r>
              <a:r>
                <a:rPr lang="en-US" altLang="zh-CN" sz="1800" spc="-20"/>
                <a:t> </a:t>
              </a:r>
              <a:r>
                <a:rPr lang="en-US" altLang="zh-CN" sz="1800"/>
                <a:t>n;</a:t>
              </a:r>
              <a:r>
                <a:rPr lang="en-US" altLang="zh-CN" sz="1800" spc="-15"/>
                <a:t> </a:t>
              </a:r>
              <a:r>
                <a:rPr lang="en-US" altLang="zh-CN" sz="1800" err="1"/>
                <a:t>i</a:t>
              </a:r>
              <a:r>
                <a:rPr lang="en-US" altLang="zh-CN" sz="1800"/>
                <a:t>++)</a:t>
              </a:r>
              <a:r>
                <a:rPr lang="en-US" altLang="zh-CN" sz="1800" spc="-10"/>
                <a:t> </a:t>
              </a:r>
              <a:r>
                <a:rPr lang="en-US" altLang="zh-CN" sz="1800" spc="-50"/>
                <a:t>{ </a:t>
              </a:r>
              <a:br>
                <a:rPr lang="en-US" altLang="zh-CN" sz="1800" spc="-50"/>
              </a:br>
              <a:r>
                <a:rPr lang="en-US" altLang="zh-CN" sz="1800" spc="-50"/>
                <a:t>	</a:t>
              </a:r>
              <a:r>
                <a:rPr lang="en-US" altLang="zh-CN" sz="1800"/>
                <a:t>output[</a:t>
              </a:r>
              <a:r>
                <a:rPr lang="en-US" altLang="zh-CN" sz="1800" err="1"/>
                <a:t>i</a:t>
              </a:r>
              <a:r>
                <a:rPr lang="en-US" altLang="zh-CN" sz="1800"/>
                <a:t>]</a:t>
              </a:r>
              <a:r>
                <a:rPr lang="en-US" altLang="zh-CN" sz="1800" spc="-30"/>
                <a:t> </a:t>
              </a:r>
              <a:r>
                <a:rPr lang="en-US" altLang="zh-CN" sz="1800"/>
                <a:t>=</a:t>
              </a:r>
              <a:r>
                <a:rPr lang="en-US" altLang="zh-CN" sz="1800" spc="-45"/>
                <a:t> </a:t>
              </a:r>
              <a:r>
                <a:rPr lang="en-US" altLang="zh-CN" sz="1800" spc="-10" err="1"/>
                <a:t>deleteMin</a:t>
              </a:r>
              <a:r>
                <a:rPr lang="en-US" altLang="zh-CN" sz="1800" spc="-10"/>
                <a:t>(input);</a:t>
              </a:r>
            </a:p>
            <a:p>
              <a:pPr marL="52705" indent="0">
                <a:lnSpc>
                  <a:spcPct val="100000"/>
                </a:lnSpc>
                <a:spcBef>
                  <a:spcPts val="85"/>
                </a:spcBef>
                <a:buNone/>
              </a:pPr>
              <a:r>
                <a:rPr lang="en-US" altLang="zh-CN" sz="1800" spc="-5"/>
                <a:t>}</a:t>
              </a:r>
            </a:p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42A3F05-5A69-1A5B-B7FB-37B6D3ADDCE0}"/>
                </a:ext>
              </a:extLst>
            </p:cNvPr>
            <p:cNvSpPr/>
            <p:nvPr/>
          </p:nvSpPr>
          <p:spPr>
            <a:xfrm>
              <a:off x="6860706" y="3089351"/>
              <a:ext cx="4645660" cy="1536700"/>
            </a:xfrm>
            <a:custGeom>
              <a:avLst/>
              <a:gdLst/>
              <a:ahLst/>
              <a:cxnLst/>
              <a:rect l="l" t="t" r="r" b="b"/>
              <a:pathLst>
                <a:path w="4645659" h="1536700">
                  <a:moveTo>
                    <a:pt x="0" y="1536191"/>
                  </a:moveTo>
                  <a:lnTo>
                    <a:pt x="4645151" y="1536191"/>
                  </a:lnTo>
                  <a:lnTo>
                    <a:pt x="4645151" y="0"/>
                  </a:lnTo>
                  <a:lnTo>
                    <a:pt x="0" y="0"/>
                  </a:lnTo>
                  <a:lnTo>
                    <a:pt x="0" y="1536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70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CFD0-14F0-1D85-8B7A-29414EC0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Heap Sort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CF005-2155-0DB0-A551-E876E5BC78A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06487" y="1144983"/>
                <a:ext cx="10515600" cy="4680000"/>
              </a:xfrm>
            </p:spPr>
            <p:txBody>
              <a:bodyPr/>
              <a:lstStyle/>
              <a:p>
                <a:r>
                  <a:rPr lang="en-US" altLang="zh-CN" sz="2800">
                    <a:latin typeface="+mj-lt"/>
                    <a:cs typeface="Arial"/>
                  </a:rPr>
                  <a:t>Idea</a:t>
                </a:r>
                <a:r>
                  <a:rPr lang="en-US" altLang="zh-CN" sz="2800">
                    <a:latin typeface="Arial"/>
                    <a:cs typeface="Arial"/>
                  </a:rPr>
                  <a:t>: </a:t>
                </a:r>
                <a:r>
                  <a:rPr lang="en-US" altLang="zh-CN" sz="2800" err="1">
                    <a:latin typeface="Courier New"/>
                    <a:cs typeface="Courier New"/>
                  </a:rPr>
                  <a:t>buildHeap</a:t>
                </a:r>
                <a:r>
                  <a:rPr lang="en-US" altLang="zh-CN">
                    <a:latin typeface="+mj-lt"/>
                    <a:cs typeface="Courier New"/>
                  </a:rPr>
                  <a:t> </a:t>
                </a:r>
                <a:r>
                  <a:rPr lang="en-US" altLang="zh-CN" sz="2800">
                    <a:latin typeface="+mj-lt"/>
                    <a:cs typeface="Arial"/>
                  </a:rPr>
                  <a:t>then call </a:t>
                </a:r>
                <a:r>
                  <a:rPr lang="en-US" altLang="zh-CN" sz="2800" err="1">
                    <a:latin typeface="Courier New"/>
                    <a:cs typeface="Courier New"/>
                  </a:rPr>
                  <a:t>deleteMin</a:t>
                </a:r>
                <a:r>
                  <a:rPr lang="en-US" altLang="zh-CN" sz="2800">
                    <a:latin typeface="+mj-lt"/>
                    <a:cs typeface="Courier New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</m:oMath>
                </a14:m>
                <a:r>
                  <a:rPr lang="en-US" altLang="zh-CN" sz="2800" i="1">
                    <a:latin typeface="+mj-lt"/>
                    <a:cs typeface="Arial"/>
                  </a:rPr>
                  <a:t> </a:t>
                </a:r>
                <a:r>
                  <a:rPr lang="en-US" altLang="zh-CN" sz="2800">
                    <a:latin typeface="+mj-lt"/>
                    <a:cs typeface="Arial"/>
                  </a:rPr>
                  <a:t>times</a:t>
                </a:r>
              </a:p>
              <a:p>
                <a:endParaRPr lang="en-US" altLang="zh-CN">
                  <a:latin typeface="+mj-lt"/>
                  <a:cs typeface="Arial"/>
                </a:endParaRPr>
              </a:p>
              <a:p>
                <a:endParaRPr lang="en-US" altLang="zh-CN">
                  <a:latin typeface="+mj-lt"/>
                  <a:cs typeface="Arial"/>
                </a:endParaRPr>
              </a:p>
              <a:p>
                <a:endParaRPr lang="en-US" altLang="zh-CN" sz="2800">
                  <a:latin typeface="Arial"/>
                  <a:cs typeface="Arial"/>
                </a:endParaRPr>
              </a:p>
              <a:p>
                <a:endParaRPr lang="en-US" altLang="zh-CN">
                  <a:latin typeface="Arial"/>
                  <a:cs typeface="Arial"/>
                </a:endParaRPr>
              </a:p>
              <a:p>
                <a:r>
                  <a:rPr lang="en-US" altLang="zh-CN" sz="2800">
                    <a:latin typeface="Arial"/>
                    <a:cs typeface="Arial"/>
                  </a:rPr>
                  <a:t>Runtime? </a:t>
                </a:r>
              </a:p>
              <a:p>
                <a:pPr lvl="1"/>
                <a:r>
                  <a:rPr lang="en-US" altLang="zh-CN" sz="2400">
                    <a:latin typeface="+mj-lt"/>
                    <a:cs typeface="Arial"/>
                  </a:rPr>
                  <a:t>Best-case, Worst-case, and Average-case: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log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⁡(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cs typeface="Arial"/>
                      </a:rPr>
                      <m:t>))</m:t>
                    </m:r>
                  </m:oMath>
                </a14:m>
                <a:endParaRPr lang="en-US" altLang="zh-CN" sz="2400">
                  <a:latin typeface="+mj-lt"/>
                  <a:cs typeface="Arial"/>
                </a:endParaRPr>
              </a:p>
              <a:p>
                <a:pPr lvl="1"/>
                <a:endParaRPr lang="en-US" altLang="zh-CN" u="sng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endParaRPr>
              </a:p>
              <a:p>
                <a:r>
                  <a:rPr lang="en-US" altLang="zh-CN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Stable? </a:t>
                </a:r>
                <a:r>
                  <a:rPr lang="en-US" altLang="zh-CN" sz="2800">
                    <a:solidFill>
                      <a:srgbClr val="C0504D"/>
                    </a:solidFill>
                    <a:latin typeface="+mj-lt"/>
                    <a:cs typeface="Arial"/>
                  </a:rPr>
                  <a:t>No.</a:t>
                </a:r>
              </a:p>
              <a:p>
                <a:r>
                  <a:rPr lang="en-US" altLang="zh-CN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In-place? </a:t>
                </a:r>
                <a:r>
                  <a:rPr lang="en-US" altLang="zh-CN" sz="2800">
                    <a:solidFill>
                      <a:srgbClr val="C0504D"/>
                    </a:solidFill>
                    <a:latin typeface="+mj-lt"/>
                    <a:cs typeface="Arial"/>
                  </a:rPr>
                  <a:t>No. But it could be, with a slight trick...</a:t>
                </a:r>
                <a:endParaRPr lang="en-US" altLang="zh-CN" sz="2800" u="sng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:endParaRPr lang="en-US" altLang="zh-CN"/>
              </a:p>
              <a:p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CF005-2155-0DB0-A551-E876E5BC7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06487" y="1144983"/>
                <a:ext cx="10515600" cy="4680000"/>
              </a:xfrm>
              <a:blipFill>
                <a:blip r:embed="rId2"/>
                <a:stretch>
                  <a:fillRect l="-1043" t="-2734" b="-7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B8BF7-BF7A-3147-35F2-0D806D8B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2BC2A-B1A3-9F97-7547-FD1AE93C149F}"/>
              </a:ext>
            </a:extLst>
          </p:cNvPr>
          <p:cNvGrpSpPr/>
          <p:nvPr/>
        </p:nvGrpSpPr>
        <p:grpSpPr>
          <a:xfrm>
            <a:off x="1455355" y="1807946"/>
            <a:ext cx="4721340" cy="1612357"/>
            <a:chOff x="6822611" y="3074129"/>
            <a:chExt cx="4721340" cy="1612357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653C055-EABB-25D2-3F36-B4DA7057923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611" y="3074129"/>
              <a:ext cx="4721340" cy="1612357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50C328D1-AF8B-FD73-997D-B1FC6204E6E0}"/>
                </a:ext>
              </a:extLst>
            </p:cNvPr>
            <p:cNvSpPr/>
            <p:nvPr/>
          </p:nvSpPr>
          <p:spPr>
            <a:xfrm>
              <a:off x="6860706" y="3074129"/>
              <a:ext cx="4645660" cy="1536700"/>
            </a:xfrm>
            <a:custGeom>
              <a:avLst/>
              <a:gdLst/>
              <a:ahLst/>
              <a:cxnLst/>
              <a:rect l="l" t="t" r="r" b="b"/>
              <a:pathLst>
                <a:path w="4645659" h="1536700">
                  <a:moveTo>
                    <a:pt x="4645151" y="0"/>
                  </a:moveTo>
                  <a:lnTo>
                    <a:pt x="0" y="0"/>
                  </a:lnTo>
                  <a:lnTo>
                    <a:pt x="0" y="1536191"/>
                  </a:lnTo>
                  <a:lnTo>
                    <a:pt x="4645151" y="1536191"/>
                  </a:lnTo>
                  <a:lnTo>
                    <a:pt x="464515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52705" marR="1060450" indent="0">
                <a:lnSpc>
                  <a:spcPct val="110000"/>
                </a:lnSpc>
                <a:spcBef>
                  <a:spcPts val="440"/>
                </a:spcBef>
                <a:buNone/>
              </a:pPr>
              <a:r>
                <a:rPr lang="en-US" altLang="zh-CN" sz="1800"/>
                <a:t>input</a:t>
              </a:r>
              <a:r>
                <a:rPr lang="en-US" altLang="zh-CN" sz="1800" spc="-25"/>
                <a:t> </a:t>
              </a:r>
              <a:r>
                <a:rPr lang="en-US" altLang="zh-CN" sz="1800"/>
                <a:t>=</a:t>
              </a:r>
              <a:r>
                <a:rPr lang="en-US" altLang="zh-CN" sz="1800" spc="-25"/>
                <a:t> </a:t>
              </a:r>
              <a:r>
                <a:rPr lang="en-US" altLang="zh-CN" sz="1800" spc="-10" err="1"/>
                <a:t>buildHeap</a:t>
              </a:r>
              <a:r>
                <a:rPr lang="en-US" altLang="zh-CN" sz="1800" spc="-10"/>
                <a:t>(...);</a:t>
              </a:r>
              <a:br>
                <a:rPr lang="en-US" altLang="zh-CN" sz="1800" spc="-10"/>
              </a:br>
              <a:r>
                <a:rPr lang="en-US" altLang="zh-CN" sz="1800"/>
                <a:t>output</a:t>
              </a:r>
              <a:r>
                <a:rPr lang="en-US" altLang="zh-CN" sz="1800" spc="-25"/>
                <a:t> </a:t>
              </a:r>
              <a:r>
                <a:rPr lang="en-US" altLang="zh-CN" sz="1800"/>
                <a:t>=</a:t>
              </a:r>
              <a:r>
                <a:rPr lang="en-US" altLang="zh-CN" sz="1800" spc="-30"/>
                <a:t> </a:t>
              </a:r>
              <a:r>
                <a:rPr lang="en-US" altLang="zh-CN" sz="1800"/>
                <a:t>new</a:t>
              </a:r>
              <a:r>
                <a:rPr lang="en-US" altLang="zh-CN" sz="1800" spc="-25"/>
                <a:t> </a:t>
              </a:r>
              <a:r>
                <a:rPr lang="en-US" altLang="zh-CN" sz="1800" spc="-20"/>
                <a:t>E[n];</a:t>
              </a:r>
              <a:br>
                <a:rPr lang="en-US" altLang="zh-CN" sz="1800" spc="-20"/>
              </a:br>
              <a:r>
                <a:rPr lang="en-US" altLang="zh-CN" sz="1800"/>
                <a:t>for</a:t>
              </a:r>
              <a:r>
                <a:rPr lang="en-US" altLang="zh-CN" sz="1800" spc="-15"/>
                <a:t> </a:t>
              </a:r>
              <a:r>
                <a:rPr lang="en-US" altLang="zh-CN" sz="1800"/>
                <a:t>(int</a:t>
              </a:r>
              <a:r>
                <a:rPr lang="en-US" altLang="zh-CN" sz="1800" spc="-10"/>
                <a:t> </a:t>
              </a:r>
              <a:r>
                <a:rPr lang="en-US" altLang="zh-CN" sz="1800" err="1"/>
                <a:t>i</a:t>
              </a:r>
              <a:r>
                <a:rPr lang="en-US" altLang="zh-CN" sz="1800" spc="-20"/>
                <a:t> </a:t>
              </a:r>
              <a:r>
                <a:rPr lang="en-US" altLang="zh-CN" sz="1800"/>
                <a:t>=</a:t>
              </a:r>
              <a:r>
                <a:rPr lang="en-US" altLang="zh-CN" sz="1800" spc="-10"/>
                <a:t> </a:t>
              </a:r>
              <a:r>
                <a:rPr lang="en-US" altLang="zh-CN" sz="1800"/>
                <a:t>0;</a:t>
              </a:r>
              <a:r>
                <a:rPr lang="en-US" altLang="zh-CN" sz="1800" spc="-20"/>
                <a:t> </a:t>
              </a:r>
              <a:r>
                <a:rPr lang="en-US" altLang="zh-CN" sz="1800" err="1"/>
                <a:t>i</a:t>
              </a:r>
              <a:r>
                <a:rPr lang="en-US" altLang="zh-CN" sz="1800" spc="-10"/>
                <a:t> </a:t>
              </a:r>
              <a:r>
                <a:rPr lang="en-US" altLang="zh-CN" sz="1800"/>
                <a:t>&lt;</a:t>
              </a:r>
              <a:r>
                <a:rPr lang="en-US" altLang="zh-CN" sz="1800" spc="-20"/>
                <a:t> </a:t>
              </a:r>
              <a:r>
                <a:rPr lang="en-US" altLang="zh-CN" sz="1800"/>
                <a:t>n;</a:t>
              </a:r>
              <a:r>
                <a:rPr lang="en-US" altLang="zh-CN" sz="1800" spc="-15"/>
                <a:t> </a:t>
              </a:r>
              <a:r>
                <a:rPr lang="en-US" altLang="zh-CN" sz="1800" err="1"/>
                <a:t>i</a:t>
              </a:r>
              <a:r>
                <a:rPr lang="en-US" altLang="zh-CN" sz="1800"/>
                <a:t>++)</a:t>
              </a:r>
              <a:r>
                <a:rPr lang="en-US" altLang="zh-CN" sz="1800" spc="-10"/>
                <a:t> </a:t>
              </a:r>
              <a:r>
                <a:rPr lang="en-US" altLang="zh-CN" sz="1800" spc="-50"/>
                <a:t>{ </a:t>
              </a:r>
              <a:br>
                <a:rPr lang="en-US" altLang="zh-CN" sz="1800" spc="-50"/>
              </a:br>
              <a:r>
                <a:rPr lang="en-US" altLang="zh-CN" sz="1800" spc="-50"/>
                <a:t>	</a:t>
              </a:r>
              <a:r>
                <a:rPr lang="en-US" altLang="zh-CN" sz="1800"/>
                <a:t>output[</a:t>
              </a:r>
              <a:r>
                <a:rPr lang="en-US" altLang="zh-CN" sz="1800" err="1"/>
                <a:t>i</a:t>
              </a:r>
              <a:r>
                <a:rPr lang="en-US" altLang="zh-CN" sz="1800"/>
                <a:t>]</a:t>
              </a:r>
              <a:r>
                <a:rPr lang="en-US" altLang="zh-CN" sz="1800" spc="-30"/>
                <a:t> </a:t>
              </a:r>
              <a:r>
                <a:rPr lang="en-US" altLang="zh-CN" sz="1800"/>
                <a:t>=</a:t>
              </a:r>
              <a:r>
                <a:rPr lang="en-US" altLang="zh-CN" sz="1800" spc="-45"/>
                <a:t> </a:t>
              </a:r>
              <a:r>
                <a:rPr lang="en-US" altLang="zh-CN" sz="1800" spc="-10" err="1"/>
                <a:t>deleteMin</a:t>
              </a:r>
              <a:r>
                <a:rPr lang="en-US" altLang="zh-CN" sz="1800" spc="-10"/>
                <a:t>(input);</a:t>
              </a:r>
            </a:p>
            <a:p>
              <a:pPr marL="52705" indent="0">
                <a:lnSpc>
                  <a:spcPct val="100000"/>
                </a:lnSpc>
                <a:spcBef>
                  <a:spcPts val="85"/>
                </a:spcBef>
                <a:buNone/>
              </a:pPr>
              <a:r>
                <a:rPr lang="en-US" altLang="zh-CN" sz="1800" spc="-5"/>
                <a:t>}</a:t>
              </a:r>
            </a:p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42A3F05-5A69-1A5B-B7FB-37B6D3ADDCE0}"/>
                </a:ext>
              </a:extLst>
            </p:cNvPr>
            <p:cNvSpPr/>
            <p:nvPr/>
          </p:nvSpPr>
          <p:spPr>
            <a:xfrm>
              <a:off x="6860706" y="3089351"/>
              <a:ext cx="4645660" cy="1536700"/>
            </a:xfrm>
            <a:custGeom>
              <a:avLst/>
              <a:gdLst/>
              <a:ahLst/>
              <a:cxnLst/>
              <a:rect l="l" t="t" r="r" b="b"/>
              <a:pathLst>
                <a:path w="4645659" h="1536700">
                  <a:moveTo>
                    <a:pt x="0" y="1536191"/>
                  </a:moveTo>
                  <a:lnTo>
                    <a:pt x="4645151" y="1536191"/>
                  </a:lnTo>
                  <a:lnTo>
                    <a:pt x="4645151" y="0"/>
                  </a:lnTo>
                  <a:lnTo>
                    <a:pt x="0" y="0"/>
                  </a:lnTo>
                  <a:lnTo>
                    <a:pt x="0" y="1536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0730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1C91-E936-1E74-A9D8-4A29A557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In-place Heap Sort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F5A4-7E4F-02C6-29E2-7534BC0F57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>
                <a:latin typeface="+mj-lt"/>
                <a:cs typeface="Arial"/>
              </a:rPr>
              <a:t>Treat the initial array as a heap (via </a:t>
            </a:r>
            <a:r>
              <a:rPr lang="en-US" altLang="zh-CN" sz="2800" err="1">
                <a:latin typeface="Courier New"/>
                <a:cs typeface="Courier New"/>
              </a:rPr>
              <a:t>buildHeap</a:t>
            </a:r>
            <a:r>
              <a:rPr lang="en-US" altLang="zh-CN" sz="2800">
                <a:latin typeface="+mj-lt"/>
                <a:cs typeface="Arial"/>
              </a:rPr>
              <a:t>)</a:t>
            </a:r>
          </a:p>
          <a:p>
            <a:r>
              <a:rPr lang="en-US" altLang="zh-CN" sz="2800">
                <a:latin typeface="+mj-lt"/>
                <a:cs typeface="Arial"/>
              </a:rPr>
              <a:t>When you delete the </a:t>
            </a:r>
            <a:r>
              <a:rPr lang="en-US" altLang="zh-CN" sz="2800" err="1">
                <a:latin typeface="Courier New"/>
                <a:cs typeface="Courier New"/>
              </a:rPr>
              <a:t>i</a:t>
            </a:r>
            <a:r>
              <a:rPr lang="en-US" altLang="zh-CN" sz="2800" baseline="24305" err="1">
                <a:latin typeface="+mj-lt"/>
                <a:cs typeface="Arial"/>
              </a:rPr>
              <a:t>th</a:t>
            </a:r>
            <a:r>
              <a:rPr lang="en-US" altLang="zh-CN" baseline="24305">
                <a:latin typeface="Arial"/>
                <a:cs typeface="Arial"/>
              </a:rPr>
              <a:t> </a:t>
            </a:r>
            <a:r>
              <a:rPr lang="en-US" altLang="zh-CN" sz="2800">
                <a:latin typeface="+mj-lt"/>
                <a:cs typeface="Arial"/>
              </a:rPr>
              <a:t>element, put it at </a:t>
            </a:r>
            <a:r>
              <a:rPr lang="en-US" altLang="zh-CN" sz="2800" err="1">
                <a:latin typeface="Courier New"/>
                <a:cs typeface="Courier New"/>
              </a:rPr>
              <a:t>arr</a:t>
            </a:r>
            <a:r>
              <a:rPr lang="en-US" altLang="zh-CN" sz="2800">
                <a:latin typeface="Courier New"/>
                <a:cs typeface="Courier New"/>
              </a:rPr>
              <a:t>[n-</a:t>
            </a:r>
            <a:r>
              <a:rPr lang="en-US" altLang="zh-CN" sz="2800" err="1">
                <a:latin typeface="Courier New"/>
                <a:cs typeface="Courier New"/>
              </a:rPr>
              <a:t>i</a:t>
            </a:r>
            <a:r>
              <a:rPr lang="en-US" altLang="zh-CN" sz="2800">
                <a:latin typeface="Courier New"/>
                <a:cs typeface="Courier New"/>
              </a:rPr>
              <a:t>]</a:t>
            </a:r>
          </a:p>
          <a:p>
            <a:pPr lvl="1"/>
            <a:r>
              <a:rPr lang="en-US" altLang="zh-CN" sz="2400">
                <a:latin typeface="+mj-lt"/>
                <a:cs typeface="Arial"/>
              </a:rPr>
              <a:t>That array location isn’t needed for the heap anymore!</a:t>
            </a:r>
          </a:p>
          <a:p>
            <a:pPr lvl="1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6728-DB06-FEB1-5D8F-64145FCC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94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CCB797-B018-7AAB-C90A-FB74D1AB2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372944"/>
              </p:ext>
            </p:extLst>
          </p:nvPr>
        </p:nvGraphicFramePr>
        <p:xfrm>
          <a:off x="3221481" y="2920623"/>
          <a:ext cx="5334000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24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25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2920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5">
            <a:extLst>
              <a:ext uri="{FF2B5EF4-FFF2-40B4-BE49-F238E27FC236}">
                <a16:creationId xmlns:a16="http://schemas.microsoft.com/office/drawing/2014/main" id="{496C3EEB-7310-2C86-BBD3-51435E21E7D1}"/>
              </a:ext>
            </a:extLst>
          </p:cNvPr>
          <p:cNvGrpSpPr/>
          <p:nvPr/>
        </p:nvGrpSpPr>
        <p:grpSpPr>
          <a:xfrm>
            <a:off x="3221226" y="3377568"/>
            <a:ext cx="5293360" cy="340360"/>
            <a:chOff x="1394205" y="3395217"/>
            <a:chExt cx="5293360" cy="34036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184846E-2BEB-983C-52DF-E4990321EFDE}"/>
                </a:ext>
              </a:extLst>
            </p:cNvPr>
            <p:cNvSpPr/>
            <p:nvPr/>
          </p:nvSpPr>
          <p:spPr>
            <a:xfrm>
              <a:off x="5221985" y="3412997"/>
              <a:ext cx="1447800" cy="304800"/>
            </a:xfrm>
            <a:custGeom>
              <a:avLst/>
              <a:gdLst/>
              <a:ahLst/>
              <a:cxnLst/>
              <a:rect l="l" t="t" r="r" b="b"/>
              <a:pathLst>
                <a:path w="1447800" h="304800">
                  <a:moveTo>
                    <a:pt x="1447799" y="0"/>
                  </a:moveTo>
                  <a:lnTo>
                    <a:pt x="1445795" y="59334"/>
                  </a:lnTo>
                  <a:lnTo>
                    <a:pt x="1440338" y="107775"/>
                  </a:lnTo>
                  <a:lnTo>
                    <a:pt x="1432262" y="140428"/>
                  </a:lnTo>
                  <a:lnTo>
                    <a:pt x="1422399" y="152400"/>
                  </a:lnTo>
                  <a:lnTo>
                    <a:pt x="749300" y="152400"/>
                  </a:lnTo>
                  <a:lnTo>
                    <a:pt x="739437" y="164371"/>
                  </a:lnTo>
                  <a:lnTo>
                    <a:pt x="731361" y="197024"/>
                  </a:lnTo>
                  <a:lnTo>
                    <a:pt x="725904" y="245465"/>
                  </a:lnTo>
                  <a:lnTo>
                    <a:pt x="723900" y="304800"/>
                  </a:lnTo>
                  <a:lnTo>
                    <a:pt x="721895" y="245465"/>
                  </a:lnTo>
                  <a:lnTo>
                    <a:pt x="716438" y="197024"/>
                  </a:lnTo>
                  <a:lnTo>
                    <a:pt x="708362" y="164371"/>
                  </a:lnTo>
                  <a:lnTo>
                    <a:pt x="698500" y="152400"/>
                  </a:lnTo>
                  <a:lnTo>
                    <a:pt x="25400" y="152400"/>
                  </a:lnTo>
                  <a:lnTo>
                    <a:pt x="15537" y="140428"/>
                  </a:lnTo>
                  <a:lnTo>
                    <a:pt x="7461" y="107775"/>
                  </a:lnTo>
                  <a:lnTo>
                    <a:pt x="2004" y="59334"/>
                  </a:lnTo>
                  <a:lnTo>
                    <a:pt x="0" y="0"/>
                  </a:lnTo>
                </a:path>
              </a:pathLst>
            </a:custGeom>
            <a:ln w="350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3CEC490-E9B0-EADF-1DB5-808214101EE3}"/>
                </a:ext>
              </a:extLst>
            </p:cNvPr>
            <p:cNvSpPr/>
            <p:nvPr/>
          </p:nvSpPr>
          <p:spPr>
            <a:xfrm>
              <a:off x="1411985" y="3412997"/>
              <a:ext cx="3733800" cy="304800"/>
            </a:xfrm>
            <a:custGeom>
              <a:avLst/>
              <a:gdLst/>
              <a:ahLst/>
              <a:cxnLst/>
              <a:rect l="l" t="t" r="r" b="b"/>
              <a:pathLst>
                <a:path w="3733800" h="304800">
                  <a:moveTo>
                    <a:pt x="3733800" y="0"/>
                  </a:moveTo>
                  <a:lnTo>
                    <a:pt x="3731795" y="59334"/>
                  </a:lnTo>
                  <a:lnTo>
                    <a:pt x="3726338" y="107775"/>
                  </a:lnTo>
                  <a:lnTo>
                    <a:pt x="3718262" y="140428"/>
                  </a:lnTo>
                  <a:lnTo>
                    <a:pt x="3708400" y="152400"/>
                  </a:lnTo>
                  <a:lnTo>
                    <a:pt x="1892300" y="152400"/>
                  </a:lnTo>
                  <a:lnTo>
                    <a:pt x="1882437" y="164371"/>
                  </a:lnTo>
                  <a:lnTo>
                    <a:pt x="1874361" y="197024"/>
                  </a:lnTo>
                  <a:lnTo>
                    <a:pt x="1868904" y="245465"/>
                  </a:lnTo>
                  <a:lnTo>
                    <a:pt x="1866900" y="304800"/>
                  </a:lnTo>
                  <a:lnTo>
                    <a:pt x="1864895" y="245465"/>
                  </a:lnTo>
                  <a:lnTo>
                    <a:pt x="1859438" y="197024"/>
                  </a:lnTo>
                  <a:lnTo>
                    <a:pt x="1851362" y="164371"/>
                  </a:lnTo>
                  <a:lnTo>
                    <a:pt x="1841500" y="152400"/>
                  </a:lnTo>
                  <a:lnTo>
                    <a:pt x="25400" y="152400"/>
                  </a:lnTo>
                  <a:lnTo>
                    <a:pt x="15537" y="140428"/>
                  </a:lnTo>
                  <a:lnTo>
                    <a:pt x="7461" y="107775"/>
                  </a:lnTo>
                  <a:lnTo>
                    <a:pt x="2004" y="59334"/>
                  </a:lnTo>
                  <a:lnTo>
                    <a:pt x="0" y="0"/>
                  </a:lnTo>
                </a:path>
              </a:pathLst>
            </a:custGeom>
            <a:ln w="350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22DF0355-2BC3-7DF0-3B7A-2AE346551128}"/>
              </a:ext>
            </a:extLst>
          </p:cNvPr>
          <p:cNvSpPr txBox="1"/>
          <p:nvPr/>
        </p:nvSpPr>
        <p:spPr>
          <a:xfrm>
            <a:off x="7280655" y="3793113"/>
            <a:ext cx="1447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+mj-lt"/>
                <a:cs typeface="Arial"/>
              </a:rPr>
              <a:t>sorted part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99E7F33-31E8-9DEB-80F3-B22886774020}"/>
              </a:ext>
            </a:extLst>
          </p:cNvPr>
          <p:cNvSpPr txBox="1"/>
          <p:nvPr/>
        </p:nvSpPr>
        <p:spPr>
          <a:xfrm>
            <a:off x="4702618" y="3729917"/>
            <a:ext cx="12049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+mj-lt"/>
                <a:cs typeface="Arial"/>
              </a:rPr>
              <a:t>heap part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60A703-DDBC-0061-6F29-3716588D2F56}"/>
              </a:ext>
            </a:extLst>
          </p:cNvPr>
          <p:cNvSpPr/>
          <p:nvPr/>
        </p:nvSpPr>
        <p:spPr>
          <a:xfrm>
            <a:off x="2589783" y="5250056"/>
            <a:ext cx="1295400" cy="457200"/>
          </a:xfrm>
          <a:custGeom>
            <a:avLst/>
            <a:gdLst/>
            <a:ahLst/>
            <a:cxnLst/>
            <a:rect l="l" t="t" r="r" b="b"/>
            <a:pathLst>
              <a:path w="1295400" h="457200">
                <a:moveTo>
                  <a:pt x="0" y="114300"/>
                </a:moveTo>
                <a:lnTo>
                  <a:pt x="1066800" y="114300"/>
                </a:lnTo>
                <a:lnTo>
                  <a:pt x="1066800" y="0"/>
                </a:lnTo>
                <a:lnTo>
                  <a:pt x="1295400" y="228600"/>
                </a:lnTo>
                <a:lnTo>
                  <a:pt x="1066800" y="457200"/>
                </a:lnTo>
                <a:lnTo>
                  <a:pt x="10668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3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588F4A2-ECF4-DD44-DAC2-2917F296C5CB}"/>
              </a:ext>
            </a:extLst>
          </p:cNvPr>
          <p:cNvSpPr txBox="1"/>
          <p:nvPr/>
        </p:nvSpPr>
        <p:spPr>
          <a:xfrm>
            <a:off x="2286762" y="5637711"/>
            <a:ext cx="170243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10">
                <a:latin typeface="Courier New"/>
                <a:cs typeface="Courier New"/>
              </a:rPr>
              <a:t>arr[n-</a:t>
            </a:r>
            <a:r>
              <a:rPr sz="2000" spc="-25">
                <a:latin typeface="Courier New"/>
                <a:cs typeface="Courier New"/>
              </a:rPr>
              <a:t>i]=</a:t>
            </a:r>
            <a:endParaRPr sz="2000">
              <a:latin typeface="Courier New"/>
              <a:cs typeface="Courier New"/>
            </a:endParaRPr>
          </a:p>
          <a:p>
            <a:pPr marL="12700"/>
            <a:r>
              <a:rPr sz="2000" spc="-10">
                <a:latin typeface="Courier New"/>
                <a:cs typeface="Courier New"/>
              </a:rPr>
              <a:t>deleteMin()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6BD4229-AF6F-E09F-764A-BB08FBD53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51640"/>
              </p:ext>
            </p:extLst>
          </p:nvPr>
        </p:nvGraphicFramePr>
        <p:xfrm>
          <a:off x="4364481" y="5203574"/>
          <a:ext cx="5334000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24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25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304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3">
            <a:extLst>
              <a:ext uri="{FF2B5EF4-FFF2-40B4-BE49-F238E27FC236}">
                <a16:creationId xmlns:a16="http://schemas.microsoft.com/office/drawing/2014/main" id="{A756A800-2AED-9911-E9F6-9E4A0F753DDB}"/>
              </a:ext>
            </a:extLst>
          </p:cNvPr>
          <p:cNvSpPr/>
          <p:nvPr/>
        </p:nvSpPr>
        <p:spPr>
          <a:xfrm>
            <a:off x="7695183" y="5678301"/>
            <a:ext cx="1945005" cy="304800"/>
          </a:xfrm>
          <a:custGeom>
            <a:avLst/>
            <a:gdLst/>
            <a:ahLst/>
            <a:cxnLst/>
            <a:rect l="l" t="t" r="r" b="b"/>
            <a:pathLst>
              <a:path w="1945004" h="304800">
                <a:moveTo>
                  <a:pt x="1944623" y="0"/>
                </a:moveTo>
                <a:lnTo>
                  <a:pt x="1942619" y="59318"/>
                </a:lnTo>
                <a:lnTo>
                  <a:pt x="1937162" y="107761"/>
                </a:lnTo>
                <a:lnTo>
                  <a:pt x="1929086" y="140422"/>
                </a:lnTo>
                <a:lnTo>
                  <a:pt x="1919223" y="152400"/>
                </a:lnTo>
                <a:lnTo>
                  <a:pt x="997712" y="152400"/>
                </a:lnTo>
                <a:lnTo>
                  <a:pt x="987849" y="164377"/>
                </a:lnTo>
                <a:lnTo>
                  <a:pt x="979773" y="197038"/>
                </a:lnTo>
                <a:lnTo>
                  <a:pt x="974316" y="245481"/>
                </a:lnTo>
                <a:lnTo>
                  <a:pt x="972312" y="304800"/>
                </a:lnTo>
                <a:lnTo>
                  <a:pt x="970307" y="245481"/>
                </a:lnTo>
                <a:lnTo>
                  <a:pt x="964850" y="197038"/>
                </a:lnTo>
                <a:lnTo>
                  <a:pt x="956774" y="164377"/>
                </a:lnTo>
                <a:lnTo>
                  <a:pt x="946912" y="152400"/>
                </a:lnTo>
                <a:lnTo>
                  <a:pt x="25400" y="152400"/>
                </a:lnTo>
                <a:lnTo>
                  <a:pt x="15537" y="140422"/>
                </a:lnTo>
                <a:lnTo>
                  <a:pt x="7461" y="107761"/>
                </a:lnTo>
                <a:lnTo>
                  <a:pt x="2004" y="59318"/>
                </a:lnTo>
                <a:lnTo>
                  <a:pt x="0" y="0"/>
                </a:lnTo>
              </a:path>
            </a:pathLst>
          </a:custGeom>
          <a:ln w="3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179149-7B30-1510-AD09-71EFE33C94D3}"/>
              </a:ext>
            </a:extLst>
          </p:cNvPr>
          <p:cNvSpPr/>
          <p:nvPr/>
        </p:nvSpPr>
        <p:spPr>
          <a:xfrm>
            <a:off x="4382006" y="5678301"/>
            <a:ext cx="3161030" cy="381000"/>
          </a:xfrm>
          <a:custGeom>
            <a:avLst/>
            <a:gdLst/>
            <a:ahLst/>
            <a:cxnLst/>
            <a:rect l="l" t="t" r="r" b="b"/>
            <a:pathLst>
              <a:path w="3161029" h="381000">
                <a:moveTo>
                  <a:pt x="3160776" y="0"/>
                </a:moveTo>
                <a:lnTo>
                  <a:pt x="3158279" y="74149"/>
                </a:lnTo>
                <a:lnTo>
                  <a:pt x="3151473" y="134702"/>
                </a:lnTo>
                <a:lnTo>
                  <a:pt x="3141380" y="175529"/>
                </a:lnTo>
                <a:lnTo>
                  <a:pt x="3129026" y="190500"/>
                </a:lnTo>
                <a:lnTo>
                  <a:pt x="1612138" y="190500"/>
                </a:lnTo>
                <a:lnTo>
                  <a:pt x="1599783" y="205470"/>
                </a:lnTo>
                <a:lnTo>
                  <a:pt x="1589690" y="246297"/>
                </a:lnTo>
                <a:lnTo>
                  <a:pt x="1582884" y="306850"/>
                </a:lnTo>
                <a:lnTo>
                  <a:pt x="1580388" y="381000"/>
                </a:lnTo>
                <a:lnTo>
                  <a:pt x="1577891" y="306850"/>
                </a:lnTo>
                <a:lnTo>
                  <a:pt x="1571085" y="246297"/>
                </a:lnTo>
                <a:lnTo>
                  <a:pt x="1560992" y="205470"/>
                </a:lnTo>
                <a:lnTo>
                  <a:pt x="1548638" y="190500"/>
                </a:lnTo>
                <a:lnTo>
                  <a:pt x="31750" y="190500"/>
                </a:lnTo>
                <a:lnTo>
                  <a:pt x="19395" y="175529"/>
                </a:lnTo>
                <a:lnTo>
                  <a:pt x="9302" y="134702"/>
                </a:lnTo>
                <a:lnTo>
                  <a:pt x="2496" y="74149"/>
                </a:lnTo>
                <a:lnTo>
                  <a:pt x="0" y="0"/>
                </a:lnTo>
              </a:path>
            </a:pathLst>
          </a:custGeom>
          <a:ln w="3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1722DF5-7E6A-52A0-59D8-A89BB0B6CA76}"/>
              </a:ext>
            </a:extLst>
          </p:cNvPr>
          <p:cNvSpPr txBox="1"/>
          <p:nvPr/>
        </p:nvSpPr>
        <p:spPr>
          <a:xfrm>
            <a:off x="8155049" y="5920567"/>
            <a:ext cx="14443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sorted part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A099BE4-04EA-AD4D-3BBA-03299803004E}"/>
              </a:ext>
            </a:extLst>
          </p:cNvPr>
          <p:cNvSpPr txBox="1"/>
          <p:nvPr/>
        </p:nvSpPr>
        <p:spPr>
          <a:xfrm>
            <a:off x="5487797" y="5961409"/>
            <a:ext cx="11779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>
                <a:latin typeface="Arial"/>
                <a:cs typeface="Arial"/>
              </a:rPr>
              <a:t>heap part</a:t>
            </a: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957E3220-BE7E-EA68-778C-E9CA81A70BB0}"/>
              </a:ext>
            </a:extLst>
          </p:cNvPr>
          <p:cNvSpPr txBox="1"/>
          <p:nvPr/>
        </p:nvSpPr>
        <p:spPr>
          <a:xfrm>
            <a:off x="2976467" y="4595448"/>
            <a:ext cx="45850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+mj-lt"/>
                <a:cs typeface="Arial"/>
              </a:rPr>
              <a:t>put the min at the end of the heap data</a:t>
            </a: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FE6EC63B-E5B3-9246-5C18-5E4F578FB3A9}"/>
              </a:ext>
            </a:extLst>
          </p:cNvPr>
          <p:cNvSpPr txBox="1"/>
          <p:nvPr/>
        </p:nvSpPr>
        <p:spPr>
          <a:xfrm>
            <a:off x="8675370" y="887487"/>
            <a:ext cx="2872740" cy="95282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9209" rIns="0" bIns="0" rtlCol="0">
            <a:spAutoFit/>
          </a:bodyPr>
          <a:lstStyle/>
          <a:p>
            <a:pPr marL="92075" marR="294640">
              <a:spcBef>
                <a:spcPts val="229"/>
              </a:spcBef>
            </a:pPr>
            <a:r>
              <a:rPr sz="2000">
                <a:latin typeface="Arial"/>
                <a:cs typeface="Arial"/>
              </a:rPr>
              <a:t>But this reverse sorts – how would you fix that?</a:t>
            </a:r>
          </a:p>
        </p:txBody>
      </p:sp>
    </p:spTree>
    <p:extLst>
      <p:ext uri="{BB962C8B-B14F-4D97-AF65-F5344CB8AC3E}">
        <p14:creationId xmlns:p14="http://schemas.microsoft.com/office/powerpoint/2010/main" val="394762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2F08-068F-1B0F-F3E5-9FA2863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AVL Sort?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3467B-5C6A-3D28-740D-64D8909FBC8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1371600"/>
                <a:ext cx="10115939" cy="468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>
                    <a:latin typeface="+mj-lt"/>
                    <a:cs typeface="Arial"/>
                  </a:rPr>
                  <a:t>Sure, we can also use an AVL tree to:</a:t>
                </a:r>
              </a:p>
              <a:p>
                <a:pPr marL="0" indent="0">
                  <a:buNone/>
                </a:pPr>
                <a:endParaRPr lang="en-US" altLang="zh-CN"/>
              </a:p>
              <a:p>
                <a:r>
                  <a:rPr lang="en-US" altLang="zh-CN" sz="2800">
                    <a:latin typeface="Courier New"/>
                    <a:cs typeface="Courier New"/>
                  </a:rPr>
                  <a:t>Insert</a:t>
                </a:r>
                <a:r>
                  <a:rPr lang="en-US" altLang="zh-CN" sz="2800" b="1">
                    <a:latin typeface="+mj-lt"/>
                    <a:cs typeface="Courier New"/>
                  </a:rPr>
                  <a:t> </a:t>
                </a:r>
                <a:r>
                  <a:rPr lang="en-US" altLang="zh-CN" sz="2800">
                    <a:latin typeface="+mj-lt"/>
                    <a:cs typeface="Arial"/>
                  </a:rPr>
                  <a:t>each element: total time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800" b="1" i="1" dirty="0">
                        <a:latin typeface="Cambria Math" panose="02040503050406030204" pitchFamily="18" charset="0"/>
                        <a:cs typeface="Courier New"/>
                      </a:rPr>
                      <m:t>log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Courier New"/>
                      </a:rPr>
                      <m:t>⁡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Arial"/>
                  <a:cs typeface="Arial"/>
                </a:endParaRPr>
              </a:p>
              <a:p>
                <a:r>
                  <a:rPr lang="en-US" altLang="zh-CN" sz="2800">
                    <a:latin typeface="+mj-lt"/>
                    <a:cs typeface="Arial"/>
                  </a:rPr>
                  <a:t>Repeatedly </a:t>
                </a:r>
                <a:r>
                  <a:rPr lang="en-US" altLang="zh-CN" sz="2800" err="1">
                    <a:latin typeface="Courier New"/>
                    <a:cs typeface="Courier New"/>
                  </a:rPr>
                  <a:t>deleteMin</a:t>
                </a:r>
                <a:r>
                  <a:rPr lang="en-US" altLang="zh-CN" sz="2800">
                    <a:latin typeface="+mj-lt"/>
                    <a:cs typeface="Arial"/>
                  </a:rPr>
                  <a:t>: total time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1" i="1" dirty="0">
                        <a:latin typeface="Cambria Math" panose="02040503050406030204" pitchFamily="18" charset="0"/>
                        <a:cs typeface="Courier New"/>
                      </a:rPr>
                      <m:t>log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Courier New"/>
                      </a:rPr>
                      <m:t>⁡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altLang="zh-CN" sz="2800">
                  <a:latin typeface="Arial"/>
                  <a:cs typeface="Arial"/>
                </a:endParaRPr>
              </a:p>
              <a:p>
                <a:pPr lvl="1"/>
                <a:r>
                  <a:rPr lang="en-US" altLang="zh-CN" sz="2400">
                    <a:latin typeface="+mj-lt"/>
                    <a:cs typeface="Arial"/>
                  </a:rPr>
                  <a:t>Better: in-order traversal</a:t>
                </a:r>
                <a:r>
                  <a:rPr lang="en-US" altLang="zh-CN" sz="240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altLang="zh-CN" sz="2400">
                    <a:latin typeface="Arial"/>
                    <a:cs typeface="Arial"/>
                  </a:rPr>
                  <a:t>, </a:t>
                </a:r>
                <a:r>
                  <a:rPr lang="en-US" altLang="zh-CN" sz="2400">
                    <a:latin typeface="+mj-lt"/>
                    <a:cs typeface="Arial"/>
                  </a:rPr>
                  <a:t>but still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cs typeface="Courier New"/>
                      </a:rPr>
                      <m:t>log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Courier New"/>
                      </a:rPr>
                      <m:t>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r>
                  <a:rPr lang="en-US" altLang="zh-CN" sz="2400">
                    <a:latin typeface="+mj-lt"/>
                    <a:cs typeface="Arial"/>
                  </a:rPr>
                  <a:t>overall</a:t>
                </a:r>
              </a:p>
              <a:p>
                <a:r>
                  <a:rPr lang="en-US" altLang="zh-CN" sz="2800">
                    <a:latin typeface="+mj-lt"/>
                    <a:cs typeface="Arial"/>
                  </a:rPr>
                  <a:t>But this </a:t>
                </a:r>
                <a:r>
                  <a:rPr lang="en-US" altLang="zh-CN" sz="2800">
                    <a:solidFill>
                      <a:srgbClr val="C00000"/>
                    </a:solidFill>
                    <a:latin typeface="+mj-lt"/>
                    <a:cs typeface="Arial"/>
                  </a:rPr>
                  <a:t>cannot be done in-place </a:t>
                </a:r>
                <a:r>
                  <a:rPr lang="en-US" altLang="zh-CN" sz="2800">
                    <a:latin typeface="+mj-lt"/>
                    <a:cs typeface="Arial"/>
                  </a:rPr>
                  <a:t>and has </a:t>
                </a:r>
                <a:r>
                  <a:rPr lang="en-US" altLang="zh-CN" sz="2800">
                    <a:solidFill>
                      <a:srgbClr val="C00000"/>
                    </a:solidFill>
                    <a:latin typeface="+mj-lt"/>
                    <a:cs typeface="Arial"/>
                  </a:rPr>
                  <a:t>worse constant factors</a:t>
                </a:r>
                <a:r>
                  <a:rPr lang="en-US" altLang="zh-CN" sz="2800">
                    <a:latin typeface="+mj-lt"/>
                    <a:cs typeface="Arial"/>
                  </a:rPr>
                  <a:t> than heap sort</a:t>
                </a:r>
              </a:p>
              <a:p>
                <a:endParaRPr lang="en-US" altLang="zh-CN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3467B-5C6A-3D28-740D-64D8909FB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1371600"/>
                <a:ext cx="10115939" cy="4680000"/>
              </a:xfrm>
              <a:blipFill>
                <a:blip r:embed="rId3"/>
                <a:stretch>
                  <a:fillRect l="-126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337CD-2770-EAE0-C09D-2A463234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594F4-3466-4433-A968-BA47D5FD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07E5B2-AC78-4DDE-9A47-AA81F588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0635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3DB135E290BC4098C8C393585B937E" ma:contentTypeVersion="15" ma:contentTypeDescription="Create a new document." ma:contentTypeScope="" ma:versionID="c90fbae2abc2673ba40b23956ecbbd4c">
  <xsd:schema xmlns:xsd="http://www.w3.org/2001/XMLSchema" xmlns:xs="http://www.w3.org/2001/XMLSchema" xmlns:p="http://schemas.microsoft.com/office/2006/metadata/properties" xmlns:ns2="5b43bb53-cf0c-4e78-a4a3-e22378fc595b" xmlns:ns3="1f7819a7-36f8-4eb2-98de-d471234e6f17" targetNamespace="http://schemas.microsoft.com/office/2006/metadata/properties" ma:root="true" ma:fieldsID="43c497fd0169af00c6165959ebed98c0" ns2:_="" ns3:_="">
    <xsd:import namespace="5b43bb53-cf0c-4e78-a4a3-e22378fc595b"/>
    <xsd:import namespace="1f7819a7-36f8-4eb2-98de-d471234e6f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43bb53-cf0c-4e78-a4a3-e22378fc59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f4ff25d2-3f0a-4a9f-a8f4-94ab7cc48d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819a7-36f8-4eb2-98de-d471234e6f1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962a4877-f0a1-4a6b-b425-b2edeeb0391c}" ma:internalName="TaxCatchAll" ma:showField="CatchAllData" ma:web="1f7819a7-36f8-4eb2-98de-d471234e6f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43bb53-cf0c-4e78-a4a3-e22378fc595b">
      <Terms xmlns="http://schemas.microsoft.com/office/infopath/2007/PartnerControls"/>
    </lcf76f155ced4ddcb4097134ff3c332f>
    <TaxCatchAll xmlns="1f7819a7-36f8-4eb2-98de-d471234e6f17" xsi:nil="true"/>
  </documentManagement>
</p:properties>
</file>

<file path=customXml/itemProps1.xml><?xml version="1.0" encoding="utf-8"?>
<ds:datastoreItem xmlns:ds="http://schemas.openxmlformats.org/officeDocument/2006/customXml" ds:itemID="{022BAA4E-327D-491E-9EDF-C86CB32980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FA931D-7721-4718-B626-E934600247FA}">
  <ds:schemaRefs>
    <ds:schemaRef ds:uri="1f7819a7-36f8-4eb2-98de-d471234e6f17"/>
    <ds:schemaRef ds:uri="5b43bb53-cf0c-4e78-a4a3-e22378fc59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6A40E5-3257-4D49-87CD-2A0BC53E6D5A}">
  <ds:schemaRefs>
    <ds:schemaRef ds:uri="1f7819a7-36f8-4eb2-98de-d471234e6f17"/>
    <ds:schemaRef ds:uri="5b43bb53-cf0c-4e78-a4a3-e22378fc595b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96</Slides>
  <Notes>15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主题​​</vt:lpstr>
      <vt:lpstr>Design and Analysis of Algorithms</vt:lpstr>
      <vt:lpstr>Binary Search Tree</vt:lpstr>
      <vt:lpstr>Binary Search Tree</vt:lpstr>
      <vt:lpstr>Array</vt:lpstr>
      <vt:lpstr>Linked Lists</vt:lpstr>
      <vt:lpstr>Binary Search Tree</vt:lpstr>
      <vt:lpstr>Binary Tree Terminology</vt:lpstr>
      <vt:lpstr>Binary Search Tree</vt:lpstr>
      <vt:lpstr>Binary Search Tree</vt:lpstr>
      <vt:lpstr>Binary Search Tree</vt:lpstr>
      <vt:lpstr>Binary Search Tree</vt:lpstr>
      <vt:lpstr>Binary Search Tree</vt:lpstr>
      <vt:lpstr>Traversal</vt:lpstr>
      <vt:lpstr>Search</vt:lpstr>
      <vt:lpstr>Insert</vt:lpstr>
      <vt:lpstr>Insert</vt:lpstr>
      <vt:lpstr>Delete</vt:lpstr>
      <vt:lpstr>Delete</vt:lpstr>
      <vt:lpstr>Delete</vt:lpstr>
      <vt:lpstr>More Operations</vt:lpstr>
      <vt:lpstr>The Importance of Being Balanced</vt:lpstr>
      <vt:lpstr>Balanced BST Strategy</vt:lpstr>
      <vt:lpstr>AVL Trees</vt:lpstr>
      <vt:lpstr>AVL Trees</vt:lpstr>
      <vt:lpstr>AVL Trees</vt:lpstr>
      <vt:lpstr>AVL Trees</vt:lpstr>
      <vt:lpstr>Bounding the Height</vt:lpstr>
      <vt:lpstr>Bounding the Height</vt:lpstr>
      <vt:lpstr>Bounding the Height</vt:lpstr>
      <vt:lpstr>Insertion</vt:lpstr>
      <vt:lpstr>Insertion</vt:lpstr>
      <vt:lpstr>Insertion / Deletion</vt:lpstr>
      <vt:lpstr>Balancing</vt:lpstr>
      <vt:lpstr>Balancing</vt:lpstr>
      <vt:lpstr>Balancing</vt:lpstr>
      <vt:lpstr>Balancing</vt:lpstr>
      <vt:lpstr>Balancing</vt:lpstr>
      <vt:lpstr>Balancing</vt:lpstr>
      <vt:lpstr>Balancing</vt:lpstr>
      <vt:lpstr>Four Types of Rotations</vt:lpstr>
      <vt:lpstr>Other Self-Balancing Trees</vt:lpstr>
      <vt:lpstr>Red-Black Trees</vt:lpstr>
      <vt:lpstr>Red-Black Trees</vt:lpstr>
      <vt:lpstr>Red-Black Trees</vt:lpstr>
      <vt:lpstr>Red-Black Trees</vt:lpstr>
      <vt:lpstr>Why These Rules?</vt:lpstr>
      <vt:lpstr>Why These Rules?</vt:lpstr>
      <vt:lpstr>Why These Rules?</vt:lpstr>
      <vt:lpstr>Insert / Delete</vt:lpstr>
      <vt:lpstr>Insert</vt:lpstr>
      <vt:lpstr>Insert: Case 1</vt:lpstr>
      <vt:lpstr>Insert: Case 2</vt:lpstr>
      <vt:lpstr>Insert: Case 2</vt:lpstr>
      <vt:lpstr>Insert: Case 2</vt:lpstr>
      <vt:lpstr>Insert: Case 3</vt:lpstr>
      <vt:lpstr>Insert: Case 3</vt:lpstr>
      <vt:lpstr>Insert</vt:lpstr>
      <vt:lpstr>(Binary) Heaps</vt:lpstr>
      <vt:lpstr>Heap</vt:lpstr>
      <vt:lpstr>Revisiting FindMin</vt:lpstr>
      <vt:lpstr>Priority Queue ADT</vt:lpstr>
      <vt:lpstr>Less Flexibility  More Speed</vt:lpstr>
      <vt:lpstr>Better than a speeding BST</vt:lpstr>
      <vt:lpstr>Binary Heaps</vt:lpstr>
      <vt:lpstr>Heap order property</vt:lpstr>
      <vt:lpstr>Binary Heap vs Binary Search Tree</vt:lpstr>
      <vt:lpstr>Structure Property</vt:lpstr>
      <vt:lpstr>Examples</vt:lpstr>
      <vt:lpstr>Array Implementation (Implicit Pointers)</vt:lpstr>
      <vt:lpstr>FindMin and DeleteMin</vt:lpstr>
      <vt:lpstr>Maintain the Structure Property</vt:lpstr>
      <vt:lpstr>Maintain the Structure Property</vt:lpstr>
      <vt:lpstr>Maintain the Heap Property</vt:lpstr>
      <vt:lpstr>DeleteMin: Percolate Down</vt:lpstr>
      <vt:lpstr>Percolate Down</vt:lpstr>
      <vt:lpstr>DeleteMin: Run Time Analysis</vt:lpstr>
      <vt:lpstr>Insert</vt:lpstr>
      <vt:lpstr>Maintain the Structure Property</vt:lpstr>
      <vt:lpstr>Maintain the Heap Property</vt:lpstr>
      <vt:lpstr>Insert: Percolate Up</vt:lpstr>
      <vt:lpstr>Insert: Done</vt:lpstr>
      <vt:lpstr>Binary Heap Analysis</vt:lpstr>
      <vt:lpstr>Build Heap</vt:lpstr>
      <vt:lpstr>Build Heap</vt:lpstr>
      <vt:lpstr>Build Heap</vt:lpstr>
      <vt:lpstr>Time Complexity</vt:lpstr>
      <vt:lpstr>Analysis of Build Heap</vt:lpstr>
      <vt:lpstr>Other Heap Operations</vt:lpstr>
      <vt:lpstr>Other Heap Operations</vt:lpstr>
      <vt:lpstr>Other Heap Operations</vt:lpstr>
      <vt:lpstr>Other Heap Operations</vt:lpstr>
      <vt:lpstr>Heap Sort</vt:lpstr>
      <vt:lpstr>Heap Sort</vt:lpstr>
      <vt:lpstr>In-place Heap Sort</vt:lpstr>
      <vt:lpstr>AVL Sort?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jingtang@ust.hk</dc:creator>
  <cp:revision>3</cp:revision>
  <dcterms:created xsi:type="dcterms:W3CDTF">2021-08-19T04:19:50Z</dcterms:created>
  <dcterms:modified xsi:type="dcterms:W3CDTF">2025-01-03T08:05:48Z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0x010100D43DB135E290BC4098C8C393585B937E</vt:lpwstr>
  </property>
</Properties>
</file>